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6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57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rezentace_aplikace_Microsoft_Office_PowerPoint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9183688" cy="6886575"/>
        </p:xfrm>
        <a:graphic>
          <a:graphicData uri="http://schemas.openxmlformats.org/presentationml/2006/ole">
            <p:oleObj spid="_x0000_s1026" name="Prezentace" r:id="rId3" imgW="2054313" imgH="1542295" progId="PowerPoint.Show.12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 třetí fázi </a:t>
            </a:r>
            <a:r>
              <a:rPr lang="cs-CZ" dirty="0" smtClean="0">
                <a:solidFill>
                  <a:srgbClr val="00B050"/>
                </a:solidFill>
              </a:rPr>
              <a:t>terminaci</a:t>
            </a:r>
            <a:r>
              <a:rPr lang="cs-CZ" dirty="0" smtClean="0"/>
              <a:t> dochází k ukončení celé řetězové reakce. Ukončení může proběhnout několika způsoby:</a:t>
            </a:r>
          </a:p>
          <a:p>
            <a:r>
              <a:rPr lang="cs-CZ" dirty="0" smtClean="0"/>
              <a:t>a) sloučení dvou stejných nebo různých radikálů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00B050"/>
                </a:solidFill>
              </a:rPr>
              <a:t>Cl   +   </a:t>
            </a:r>
            <a:r>
              <a:rPr lang="cs-CZ" dirty="0" err="1" smtClean="0">
                <a:solidFill>
                  <a:srgbClr val="00B050"/>
                </a:solidFill>
              </a:rPr>
              <a:t>Cl</a:t>
            </a:r>
            <a:r>
              <a:rPr lang="cs-CZ" dirty="0" smtClean="0">
                <a:solidFill>
                  <a:srgbClr val="00B050"/>
                </a:solidFill>
              </a:rPr>
              <a:t>             </a:t>
            </a:r>
            <a:r>
              <a:rPr lang="cs-CZ" dirty="0" err="1" smtClean="0">
                <a:solidFill>
                  <a:srgbClr val="00B050"/>
                </a:solidFill>
              </a:rPr>
              <a:t>Cl</a:t>
            </a:r>
            <a:r>
              <a:rPr lang="cs-CZ" dirty="0" smtClean="0">
                <a:solidFill>
                  <a:srgbClr val="00B050"/>
                </a:solidFill>
              </a:rPr>
              <a:t>-Cl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  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       H                            </a:t>
            </a:r>
            <a:r>
              <a:rPr lang="cs-CZ" dirty="0" err="1" smtClean="0">
                <a:solidFill>
                  <a:srgbClr val="00B050"/>
                </a:solidFill>
              </a:rPr>
              <a:t>H</a:t>
            </a:r>
            <a:endParaRPr lang="cs-CZ" dirty="0" smtClean="0">
              <a:solidFill>
                <a:srgbClr val="00B050"/>
              </a:solidFill>
            </a:endParaRPr>
          </a:p>
          <a:p>
            <a:r>
              <a:rPr lang="cs-CZ" dirty="0" smtClean="0">
                <a:solidFill>
                  <a:srgbClr val="00B050"/>
                </a:solidFill>
              </a:rPr>
              <a:t>H-C    +   Cl            H-C-Cl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       H                            </a:t>
            </a:r>
            <a:r>
              <a:rPr lang="cs-CZ" dirty="0" err="1" smtClean="0">
                <a:solidFill>
                  <a:srgbClr val="00B050"/>
                </a:solidFill>
              </a:rPr>
              <a:t>H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10" name="Skupina 9"/>
          <p:cNvGrpSpPr/>
          <p:nvPr/>
        </p:nvGrpSpPr>
        <p:grpSpPr>
          <a:xfrm>
            <a:off x="1357290" y="4000504"/>
            <a:ext cx="2214578" cy="73026"/>
            <a:chOff x="1357290" y="4000504"/>
            <a:chExt cx="2214578" cy="73026"/>
          </a:xfrm>
        </p:grpSpPr>
        <p:sp>
          <p:nvSpPr>
            <p:cNvPr id="4" name="Elipsa 3"/>
            <p:cNvSpPr/>
            <p:nvPr/>
          </p:nvSpPr>
          <p:spPr>
            <a:xfrm>
              <a:off x="1357290" y="4000504"/>
              <a:ext cx="71438" cy="71438"/>
            </a:xfrm>
            <a:prstGeom prst="ellipse">
              <a:avLst/>
            </a:prstGeom>
            <a:solidFill>
              <a:srgbClr val="00B050"/>
            </a:solidFill>
            <a:ln w="508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" name="Přímá spojovací šipka 4"/>
            <p:cNvCxnSpPr/>
            <p:nvPr/>
          </p:nvCxnSpPr>
          <p:spPr>
            <a:xfrm>
              <a:off x="2786050" y="4071942"/>
              <a:ext cx="785818" cy="1588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Elipsa 5"/>
            <p:cNvSpPr/>
            <p:nvPr/>
          </p:nvSpPr>
          <p:spPr>
            <a:xfrm>
              <a:off x="2000232" y="4000504"/>
              <a:ext cx="71438" cy="71438"/>
            </a:xfrm>
            <a:prstGeom prst="ellipse">
              <a:avLst/>
            </a:prstGeom>
            <a:solidFill>
              <a:srgbClr val="00B050"/>
            </a:solidFill>
            <a:ln w="508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1714480" y="5286388"/>
            <a:ext cx="2214578" cy="71438"/>
            <a:chOff x="1714480" y="5286388"/>
            <a:chExt cx="2214578" cy="71438"/>
          </a:xfrm>
        </p:grpSpPr>
        <p:sp>
          <p:nvSpPr>
            <p:cNvPr id="7" name="Elipsa 6"/>
            <p:cNvSpPr/>
            <p:nvPr/>
          </p:nvSpPr>
          <p:spPr>
            <a:xfrm>
              <a:off x="1714480" y="5286388"/>
              <a:ext cx="71438" cy="71438"/>
            </a:xfrm>
            <a:prstGeom prst="ellipse">
              <a:avLst/>
            </a:prstGeom>
            <a:solidFill>
              <a:srgbClr val="00B050"/>
            </a:solidFill>
            <a:ln w="508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Elipsa 7"/>
            <p:cNvSpPr/>
            <p:nvPr/>
          </p:nvSpPr>
          <p:spPr>
            <a:xfrm>
              <a:off x="2428860" y="5286388"/>
              <a:ext cx="71438" cy="71438"/>
            </a:xfrm>
            <a:prstGeom prst="ellipse">
              <a:avLst/>
            </a:prstGeom>
            <a:solidFill>
              <a:srgbClr val="00B050"/>
            </a:solidFill>
            <a:ln w="508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9" name="Přímá spojovací šipka 8"/>
            <p:cNvCxnSpPr/>
            <p:nvPr/>
          </p:nvCxnSpPr>
          <p:spPr>
            <a:xfrm>
              <a:off x="3143240" y="5286388"/>
              <a:ext cx="785818" cy="1588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b) Do reakční soustavy se přidá </a:t>
            </a:r>
            <a:r>
              <a:rPr lang="cs-CZ" dirty="0" smtClean="0">
                <a:solidFill>
                  <a:srgbClr val="00B050"/>
                </a:solidFill>
              </a:rPr>
              <a:t>inhibitor</a:t>
            </a:r>
            <a:r>
              <a:rPr lang="cs-CZ" dirty="0" smtClean="0"/>
              <a:t>,</a:t>
            </a:r>
            <a:r>
              <a:rPr lang="cs-CZ" dirty="0" smtClean="0">
                <a:solidFill>
                  <a:srgbClr val="00B050"/>
                </a:solidFill>
              </a:rPr>
              <a:t>  </a:t>
            </a:r>
            <a:r>
              <a:rPr lang="cs-CZ" dirty="0" smtClean="0"/>
              <a:t>což je látka, která reaguje s volnými radikály za vzniku částic, které zabraňují další propagaci.</a:t>
            </a:r>
          </a:p>
          <a:p>
            <a:endParaRPr lang="cs-CZ" dirty="0" smtClean="0"/>
          </a:p>
          <a:p>
            <a:r>
              <a:rPr lang="cs-CZ" dirty="0" smtClean="0"/>
              <a:t> Inhibitorem radikálových halogenací uhlovodíků je např. kyslík. Ten se slučuje s alkylovým radikálem za vzniku málo reaktivního </a:t>
            </a:r>
            <a:r>
              <a:rPr lang="cs-CZ" dirty="0" err="1" smtClean="0"/>
              <a:t>peroxyalkylového</a:t>
            </a:r>
            <a:r>
              <a:rPr lang="cs-CZ" dirty="0" smtClean="0"/>
              <a:t> radikálu, který zablokuje propagaci.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       H                              </a:t>
            </a:r>
            <a:r>
              <a:rPr lang="cs-CZ" dirty="0" err="1" smtClean="0">
                <a:solidFill>
                  <a:srgbClr val="00B050"/>
                </a:solidFill>
              </a:rPr>
              <a:t>H</a:t>
            </a:r>
            <a:endParaRPr lang="cs-CZ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   H-C    +  O</a:t>
            </a:r>
            <a:r>
              <a:rPr lang="cs-CZ" baseline="-25000" dirty="0" smtClean="0">
                <a:solidFill>
                  <a:srgbClr val="00B050"/>
                </a:solidFill>
              </a:rPr>
              <a:t>2</a:t>
            </a:r>
            <a:r>
              <a:rPr lang="cs-CZ" dirty="0" smtClean="0">
                <a:solidFill>
                  <a:srgbClr val="00B050"/>
                </a:solidFill>
              </a:rPr>
              <a:t>             H-C-O-O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       H                              </a:t>
            </a:r>
            <a:r>
              <a:rPr lang="cs-CZ" dirty="0" err="1" smtClean="0">
                <a:solidFill>
                  <a:srgbClr val="00B050"/>
                </a:solidFill>
              </a:rPr>
              <a:t>H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7" name="Skupina 6"/>
          <p:cNvGrpSpPr/>
          <p:nvPr/>
        </p:nvGrpSpPr>
        <p:grpSpPr>
          <a:xfrm>
            <a:off x="1714480" y="5214950"/>
            <a:ext cx="4214842" cy="73026"/>
            <a:chOff x="1714480" y="5214950"/>
            <a:chExt cx="4214842" cy="73026"/>
          </a:xfrm>
        </p:grpSpPr>
        <p:sp>
          <p:nvSpPr>
            <p:cNvPr id="4" name="Elipsa 3"/>
            <p:cNvSpPr/>
            <p:nvPr/>
          </p:nvSpPr>
          <p:spPr>
            <a:xfrm>
              <a:off x="1714480" y="5214950"/>
              <a:ext cx="71438" cy="71438"/>
            </a:xfrm>
            <a:prstGeom prst="ellipse">
              <a:avLst/>
            </a:prstGeom>
            <a:solidFill>
              <a:srgbClr val="00B050"/>
            </a:solidFill>
            <a:ln w="508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" name="Přímá spojovací šipka 4"/>
            <p:cNvCxnSpPr/>
            <p:nvPr/>
          </p:nvCxnSpPr>
          <p:spPr>
            <a:xfrm>
              <a:off x="3143240" y="5286388"/>
              <a:ext cx="785818" cy="1588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Elipsa 5"/>
            <p:cNvSpPr/>
            <p:nvPr/>
          </p:nvSpPr>
          <p:spPr>
            <a:xfrm>
              <a:off x="5857884" y="5214950"/>
              <a:ext cx="71438" cy="71438"/>
            </a:xfrm>
            <a:prstGeom prst="ellipse">
              <a:avLst/>
            </a:prstGeom>
            <a:solidFill>
              <a:srgbClr val="00B050"/>
            </a:solidFill>
            <a:ln w="508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Vedle halogenace je další významnou radikálovou substituční reakcí nasycených uhlovodíků </a:t>
            </a:r>
            <a:r>
              <a:rPr lang="cs-CZ" dirty="0" smtClean="0">
                <a:solidFill>
                  <a:srgbClr val="00B050"/>
                </a:solidFill>
              </a:rPr>
              <a:t>nitrace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CH</a:t>
            </a:r>
            <a:r>
              <a:rPr lang="cs-CZ" baseline="-25000" dirty="0" smtClean="0"/>
              <a:t>4</a:t>
            </a:r>
            <a:r>
              <a:rPr lang="cs-CZ" dirty="0" smtClean="0"/>
              <a:t>  +  HNO</a:t>
            </a:r>
            <a:r>
              <a:rPr lang="cs-CZ" baseline="-25000" dirty="0" smtClean="0"/>
              <a:t>3</a:t>
            </a:r>
            <a:r>
              <a:rPr lang="cs-CZ" dirty="0" smtClean="0"/>
              <a:t>   </a:t>
            </a:r>
            <a:r>
              <a:rPr lang="cs-CZ" baseline="30000" dirty="0" smtClean="0"/>
              <a:t>4OO </a:t>
            </a:r>
            <a:r>
              <a:rPr lang="cs-CZ" baseline="50000" dirty="0" err="1" smtClean="0"/>
              <a:t>o</a:t>
            </a:r>
            <a:r>
              <a:rPr lang="cs-CZ" baseline="30000" dirty="0" err="1" smtClean="0"/>
              <a:t>C</a:t>
            </a:r>
            <a:r>
              <a:rPr lang="cs-CZ" dirty="0" smtClean="0"/>
              <a:t>     CH</a:t>
            </a:r>
            <a:r>
              <a:rPr lang="cs-CZ" baseline="-25000" dirty="0" smtClean="0"/>
              <a:t>3</a:t>
            </a:r>
            <a:r>
              <a:rPr lang="cs-CZ" dirty="0" smtClean="0"/>
              <a:t>NO</a:t>
            </a:r>
            <a:r>
              <a:rPr lang="cs-CZ" baseline="-25000" dirty="0" smtClean="0"/>
              <a:t>2</a:t>
            </a:r>
            <a:r>
              <a:rPr lang="cs-CZ" dirty="0" smtClean="0"/>
              <a:t>  +  H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cxnSp>
        <p:nvCxnSpPr>
          <p:cNvPr id="4" name="Přímá spojovací šipka 3"/>
          <p:cNvCxnSpPr/>
          <p:nvPr/>
        </p:nvCxnSpPr>
        <p:spPr>
          <a:xfrm>
            <a:off x="3428992" y="3571876"/>
            <a:ext cx="1143008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Dalším významným typem reakcí u </a:t>
            </a:r>
            <a:r>
              <a:rPr lang="cs-CZ" dirty="0" err="1" smtClean="0"/>
              <a:t>alkanů</a:t>
            </a:r>
            <a:r>
              <a:rPr lang="cs-CZ" dirty="0" smtClean="0"/>
              <a:t> jsou </a:t>
            </a:r>
            <a:r>
              <a:rPr lang="cs-CZ" dirty="0" smtClean="0">
                <a:solidFill>
                  <a:srgbClr val="00B050"/>
                </a:solidFill>
              </a:rPr>
              <a:t>eliminační</a:t>
            </a:r>
            <a:r>
              <a:rPr lang="cs-CZ" dirty="0" smtClean="0"/>
              <a:t> reakce.</a:t>
            </a:r>
          </a:p>
          <a:p>
            <a:endParaRPr lang="cs-CZ" dirty="0" smtClean="0"/>
          </a:p>
          <a:p>
            <a:r>
              <a:rPr lang="cs-CZ" dirty="0" smtClean="0"/>
              <a:t>Tyto probíhají při teplotách až 6OO </a:t>
            </a:r>
            <a:r>
              <a:rPr lang="cs-CZ" baseline="30000" dirty="0" err="1" smtClean="0"/>
              <a:t>o</a:t>
            </a:r>
            <a:r>
              <a:rPr lang="cs-CZ" dirty="0" err="1" smtClean="0"/>
              <a:t>C</a:t>
            </a:r>
            <a:r>
              <a:rPr lang="cs-CZ" dirty="0" smtClean="0"/>
              <a:t> nebo při nižších teplotách za přítomnosti katalyzátorů.</a:t>
            </a:r>
          </a:p>
          <a:p>
            <a:endParaRPr lang="cs-CZ" dirty="0" smtClean="0"/>
          </a:p>
          <a:p>
            <a:r>
              <a:rPr lang="cs-CZ" dirty="0" smtClean="0"/>
              <a:t>Při těchto reakcích vznikají nenasycené uhlovodíky. Protože se uvolňuje vodík, nazývá se reakce </a:t>
            </a:r>
            <a:r>
              <a:rPr lang="cs-CZ" dirty="0" smtClean="0">
                <a:solidFill>
                  <a:srgbClr val="00B050"/>
                </a:solidFill>
              </a:rPr>
              <a:t>dehydrogenace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  H    </a:t>
            </a:r>
            <a:r>
              <a:rPr lang="cs-CZ" dirty="0" err="1" smtClean="0"/>
              <a:t>H</a:t>
            </a:r>
            <a:r>
              <a:rPr lang="cs-CZ" dirty="0" smtClean="0"/>
              <a:t>                  </a:t>
            </a:r>
            <a:r>
              <a:rPr lang="cs-CZ" dirty="0" err="1" smtClean="0"/>
              <a:t>H</a:t>
            </a:r>
            <a:r>
              <a:rPr lang="cs-CZ" dirty="0" smtClean="0"/>
              <a:t>      </a:t>
            </a:r>
            <a:r>
              <a:rPr lang="cs-CZ" dirty="0" err="1" smtClean="0"/>
              <a:t>H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H-C - </a:t>
            </a:r>
            <a:r>
              <a:rPr lang="cs-CZ" dirty="0" err="1" smtClean="0"/>
              <a:t>C</a:t>
            </a:r>
            <a:r>
              <a:rPr lang="cs-CZ" dirty="0" smtClean="0"/>
              <a:t>-H               C = </a:t>
            </a:r>
            <a:r>
              <a:rPr lang="cs-CZ" dirty="0" err="1" smtClean="0"/>
              <a:t>C</a:t>
            </a:r>
            <a:r>
              <a:rPr lang="cs-CZ" dirty="0" smtClean="0"/>
              <a:t>     +  H</a:t>
            </a:r>
            <a:r>
              <a:rPr lang="cs-CZ" baseline="-25000" dirty="0" smtClean="0"/>
              <a:t>2</a:t>
            </a:r>
          </a:p>
          <a:p>
            <a:pPr>
              <a:buNone/>
            </a:pPr>
            <a:r>
              <a:rPr lang="cs-CZ" dirty="0" smtClean="0"/>
              <a:t>       H    </a:t>
            </a:r>
            <a:r>
              <a:rPr lang="cs-CZ" dirty="0" err="1" smtClean="0"/>
              <a:t>H</a:t>
            </a:r>
            <a:r>
              <a:rPr lang="cs-CZ" dirty="0" smtClean="0"/>
              <a:t>        </a:t>
            </a:r>
            <a:r>
              <a:rPr lang="cs-CZ" baseline="30000" dirty="0" smtClean="0"/>
              <a:t>( </a:t>
            </a:r>
            <a:r>
              <a:rPr lang="cs-CZ" baseline="30000" dirty="0" err="1" smtClean="0"/>
              <a:t>Pt</a:t>
            </a:r>
            <a:r>
              <a:rPr lang="cs-CZ" baseline="30000" dirty="0" smtClean="0"/>
              <a:t> ) </a:t>
            </a:r>
            <a:r>
              <a:rPr lang="cs-CZ" dirty="0" smtClean="0"/>
              <a:t>     H      </a:t>
            </a:r>
            <a:r>
              <a:rPr lang="cs-CZ" dirty="0" err="1" smtClean="0"/>
              <a:t>H</a:t>
            </a:r>
            <a:endParaRPr lang="cs-CZ" baseline="30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cxnSp>
        <p:nvCxnSpPr>
          <p:cNvPr id="4" name="Přímá spojovací šipka 3"/>
          <p:cNvCxnSpPr/>
          <p:nvPr/>
        </p:nvCxnSpPr>
        <p:spPr>
          <a:xfrm>
            <a:off x="2928926" y="5357826"/>
            <a:ext cx="78581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Zdroj informací: 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err="1" smtClean="0"/>
              <a:t>McMURRY</a:t>
            </a:r>
            <a:r>
              <a:rPr lang="cs-CZ" dirty="0" smtClean="0"/>
              <a:t>, John.  </a:t>
            </a:r>
            <a:r>
              <a:rPr lang="cs-CZ" i="1" dirty="0" smtClean="0"/>
              <a:t>Organická chemie. </a:t>
            </a:r>
            <a:r>
              <a:rPr lang="cs-CZ" dirty="0" smtClean="0"/>
              <a:t>Vydání první. Vydalo Vysoké učení technické v Brně – </a:t>
            </a:r>
            <a:r>
              <a:rPr lang="cs-CZ" dirty="0" err="1" smtClean="0"/>
              <a:t>nakl</a:t>
            </a:r>
            <a:r>
              <a:rPr lang="cs-CZ" dirty="0" smtClean="0"/>
              <a:t>. VUTIUM, Brno, 2007. Počet stran 1260. ISBN 978-80-214-3291-8 (VUT v Brně).</a:t>
            </a:r>
          </a:p>
          <a:p>
            <a:r>
              <a:rPr lang="cs-CZ" dirty="0" smtClean="0"/>
              <a:t>VACÍK, Jiří. </a:t>
            </a:r>
            <a:r>
              <a:rPr lang="cs-CZ" i="1" dirty="0" smtClean="0"/>
              <a:t>Přehled středoškolské chemie</a:t>
            </a:r>
            <a:r>
              <a:rPr lang="cs-CZ" dirty="0" smtClean="0"/>
              <a:t>. Třetí doplněné vydání. Vydalo SPN-pedagogické nakladatelství, a.s., Praha, 1996. Počet stran 368. ISBN 80-85937-08-5.</a:t>
            </a:r>
          </a:p>
          <a:p>
            <a:r>
              <a:rPr lang="cs-CZ" dirty="0" smtClean="0"/>
              <a:t>HONZA, Jaroslav, MAREČEK, Aleš. </a:t>
            </a:r>
            <a:r>
              <a:rPr lang="cs-CZ" i="1" dirty="0" smtClean="0"/>
              <a:t>Chemie pro čtyřletá gymnázia</a:t>
            </a:r>
            <a:r>
              <a:rPr lang="cs-CZ" dirty="0" smtClean="0"/>
              <a:t>. 2.díl. Druhé přepracované vydání. Vydalo Nakladatelství Olomouc, 1998. Počet stran 232. ISBN 80-7182-056-3.</a:t>
            </a:r>
            <a:endParaRPr lang="cs-CZ" smtClean="0"/>
          </a:p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Téma  sady: 		Studium uhlovodíků</a:t>
            </a:r>
          </a:p>
          <a:p>
            <a:r>
              <a:rPr lang="cs-CZ" dirty="0" smtClean="0"/>
              <a:t>Vzdělávací oblast: 	Člověk a příroda</a:t>
            </a:r>
          </a:p>
          <a:p>
            <a:r>
              <a:rPr lang="cs-CZ" dirty="0" smtClean="0"/>
              <a:t>Vzdělávací obor:		Chemie</a:t>
            </a:r>
          </a:p>
          <a:p>
            <a:r>
              <a:rPr lang="cs-CZ" dirty="0" smtClean="0"/>
              <a:t>Tematický okruh:		Organická chemie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dirty="0" smtClean="0"/>
              <a:t>Autor:	    		Ing. Jan Voříšek</a:t>
            </a:r>
          </a:p>
          <a:p>
            <a:r>
              <a:rPr lang="cs-CZ" dirty="0" smtClean="0"/>
              <a:t>Rok vytvoření materiálu: 	2012</a:t>
            </a:r>
          </a:p>
          <a:p>
            <a:r>
              <a:rPr lang="cs-CZ" dirty="0" smtClean="0"/>
              <a:t>Název materiálu: 		</a:t>
            </a:r>
            <a:r>
              <a:rPr lang="cs-CZ" sz="2800" dirty="0" smtClean="0"/>
              <a:t>Reakce alkanů a cykloalkanů. </a:t>
            </a:r>
            <a:r>
              <a:rPr lang="cs-CZ" b="1" dirty="0" smtClean="0"/>
              <a:t>	</a:t>
            </a:r>
            <a:endParaRPr lang="cs-CZ" dirty="0" smtClean="0"/>
          </a:p>
          <a:p>
            <a:r>
              <a:rPr lang="cs-CZ" dirty="0" smtClean="0"/>
              <a:t>Jazyk:			čeština</a:t>
            </a:r>
          </a:p>
          <a:p>
            <a:r>
              <a:rPr lang="cs-CZ" dirty="0" smtClean="0"/>
              <a:t>Očekávaný výstup:	Žák rozliší a popíše jednotlivé typy reakcí alkanů a cykloalkanů.</a:t>
            </a:r>
          </a:p>
          <a:p>
            <a:r>
              <a:rPr lang="cs-CZ" dirty="0" smtClean="0"/>
              <a:t>Klíčová slova:                         organická chemie, alkany, cykloalkany, iniciace, propagace, terminace, homolytická reakce .       </a:t>
            </a:r>
          </a:p>
          <a:p>
            <a:r>
              <a:rPr lang="cs-CZ" dirty="0" smtClean="0"/>
              <a:t>Druh učebního materiálu:	prezentace s aktivizací žáka</a:t>
            </a:r>
          </a:p>
          <a:p>
            <a:r>
              <a:rPr lang="cs-CZ" dirty="0" smtClean="0"/>
              <a:t>Cílová skupina:		žák</a:t>
            </a:r>
          </a:p>
          <a:p>
            <a:r>
              <a:rPr lang="cs-CZ" dirty="0" smtClean="0"/>
              <a:t>Stupeň a typ vzdělávání:	gymnaziální vzdělávání</a:t>
            </a:r>
          </a:p>
          <a:p>
            <a:r>
              <a:rPr lang="cs-CZ" dirty="0" smtClean="0"/>
              <a:t>Typická věková skupina:	16 -19 let</a:t>
            </a:r>
          </a:p>
          <a:p>
            <a:r>
              <a:rPr lang="cs-CZ" dirty="0" smtClean="0"/>
              <a:t> </a:t>
            </a:r>
          </a:p>
          <a:p>
            <a:r>
              <a:rPr lang="cs-CZ" dirty="0" smtClean="0"/>
              <a:t>Pokyny pro práci s materiálem: Prezentace je využitelná jako výklad učiva na dané téma.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cs-CZ" sz="4000" dirty="0" smtClean="0">
                <a:solidFill>
                  <a:srgbClr val="00B050"/>
                </a:solidFill>
              </a:rPr>
              <a:t>Reakce </a:t>
            </a:r>
            <a:r>
              <a:rPr lang="cs-CZ" sz="4000" dirty="0" err="1" smtClean="0">
                <a:solidFill>
                  <a:srgbClr val="00B050"/>
                </a:solidFill>
              </a:rPr>
              <a:t>alkanů</a:t>
            </a:r>
            <a:r>
              <a:rPr lang="cs-CZ" sz="4000" dirty="0" smtClean="0">
                <a:solidFill>
                  <a:srgbClr val="00B050"/>
                </a:solidFill>
              </a:rPr>
              <a:t> a cykloalkanů.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smtClean="0"/>
              <a:t>VY_32_INOVACE_5_2_7</a:t>
            </a:r>
            <a:endParaRPr lang="cs-CZ" b="1" dirty="0" smtClean="0"/>
          </a:p>
          <a:p>
            <a:r>
              <a:rPr lang="cs-CZ" b="1" dirty="0" smtClean="0"/>
              <a:t>Ing. Jan Voříšek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Nasycené uhlovodíky jsou velmi málo reaktivní. </a:t>
            </a:r>
          </a:p>
          <a:p>
            <a:endParaRPr lang="cs-CZ" dirty="0" smtClean="0"/>
          </a:p>
          <a:p>
            <a:r>
              <a:rPr lang="cs-CZ" dirty="0" smtClean="0"/>
              <a:t>Disociační energie vazeb </a:t>
            </a:r>
            <a:r>
              <a:rPr lang="cs-CZ" b="1" dirty="0" smtClean="0"/>
              <a:t>C-C</a:t>
            </a:r>
            <a:r>
              <a:rPr lang="cs-CZ" dirty="0" smtClean="0"/>
              <a:t> a </a:t>
            </a:r>
            <a:r>
              <a:rPr lang="cs-CZ" b="1" dirty="0" smtClean="0"/>
              <a:t>C-H </a:t>
            </a:r>
            <a:r>
              <a:rPr lang="cs-CZ" dirty="0" smtClean="0"/>
              <a:t>jsou velmi vysoké a to vysvětluje, proč reakce </a:t>
            </a:r>
            <a:r>
              <a:rPr lang="cs-CZ" dirty="0" err="1" smtClean="0"/>
              <a:t>alkanů</a:t>
            </a:r>
            <a:r>
              <a:rPr lang="cs-CZ" dirty="0" smtClean="0"/>
              <a:t> často probíhají za vyšších teplot.</a:t>
            </a:r>
            <a:r>
              <a:rPr lang="cs-CZ" b="1" dirty="0" smtClean="0"/>
              <a:t> </a:t>
            </a:r>
          </a:p>
          <a:p>
            <a:endParaRPr lang="cs-CZ" b="1" dirty="0" smtClean="0"/>
          </a:p>
          <a:p>
            <a:r>
              <a:rPr lang="cs-CZ" dirty="0" smtClean="0"/>
              <a:t>V nasycených uhlovodících jsou všechny vazby zcela nepolární nebo je polarita prakticky zanedbatelná. </a:t>
            </a:r>
          </a:p>
          <a:p>
            <a:endParaRPr lang="cs-CZ" dirty="0" smtClean="0"/>
          </a:p>
          <a:p>
            <a:r>
              <a:rPr lang="cs-CZ" dirty="0" smtClean="0"/>
              <a:t>Proto nejsou </a:t>
            </a:r>
            <a:r>
              <a:rPr lang="cs-CZ" dirty="0" err="1" smtClean="0"/>
              <a:t>alkany</a:t>
            </a:r>
            <a:r>
              <a:rPr lang="cs-CZ" dirty="0" smtClean="0"/>
              <a:t> náchylné k </a:t>
            </a:r>
            <a:r>
              <a:rPr lang="cs-CZ" dirty="0" err="1" smtClean="0"/>
              <a:t>heterolytickému</a:t>
            </a:r>
            <a:r>
              <a:rPr lang="cs-CZ" dirty="0" smtClean="0"/>
              <a:t> štěpení vazeb za vzniku iontů.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 současné době se denně uskutečňuje řada chemických reakcí alkanů: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Zkusíte sami nějakou reakci vyjmenovat?</a:t>
            </a:r>
          </a:p>
          <a:p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při hoření uhlovodíkových paliv s kyslíkem,</a:t>
            </a:r>
          </a:p>
          <a:p>
            <a:pPr>
              <a:buFontTx/>
              <a:buChar char="-"/>
            </a:pPr>
            <a:r>
              <a:rPr lang="cs-CZ" dirty="0" smtClean="0"/>
              <a:t>při chemických procesech v ropných rafineriích,</a:t>
            </a:r>
          </a:p>
          <a:p>
            <a:pPr>
              <a:buFontTx/>
              <a:buChar char="-"/>
            </a:pPr>
            <a:r>
              <a:rPr lang="cs-CZ" dirty="0" smtClean="0"/>
              <a:t>při výrobě sloučenin </a:t>
            </a:r>
            <a:r>
              <a:rPr lang="cs-CZ" dirty="0" err="1" smtClean="0"/>
              <a:t>alkanů</a:t>
            </a:r>
            <a:r>
              <a:rPr lang="cs-CZ" dirty="0" smtClean="0"/>
              <a:t> s halogeny atd.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Všechny tyto reakce mají jedno společné: štěpení vazeb v </a:t>
            </a:r>
            <a:r>
              <a:rPr lang="cs-CZ" dirty="0" err="1" smtClean="0"/>
              <a:t>alkanech</a:t>
            </a:r>
            <a:r>
              <a:rPr lang="cs-CZ" dirty="0" smtClean="0"/>
              <a:t> je </a:t>
            </a:r>
            <a:r>
              <a:rPr lang="cs-CZ" dirty="0" smtClean="0">
                <a:solidFill>
                  <a:srgbClr val="00B050"/>
                </a:solidFill>
              </a:rPr>
              <a:t>homolytická reakce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nasycené uhlovodíky je charakteristickou reakcí </a:t>
            </a:r>
            <a:r>
              <a:rPr lang="cs-CZ" dirty="0" smtClean="0">
                <a:solidFill>
                  <a:srgbClr val="00B050"/>
                </a:solidFill>
              </a:rPr>
              <a:t>radikálová substituce</a:t>
            </a:r>
            <a:r>
              <a:rPr lang="cs-CZ" dirty="0" smtClean="0"/>
              <a:t>. </a:t>
            </a:r>
          </a:p>
          <a:p>
            <a:endParaRPr lang="cs-CZ" dirty="0" smtClean="0"/>
          </a:p>
          <a:p>
            <a:r>
              <a:rPr lang="cs-CZ" dirty="0" smtClean="0"/>
              <a:t>Jedná se o homolytickou reakci, kdy vznikají částice s nepárovými elektrony – </a:t>
            </a:r>
            <a:r>
              <a:rPr lang="cs-CZ" dirty="0" smtClean="0">
                <a:solidFill>
                  <a:srgbClr val="00B050"/>
                </a:solidFill>
              </a:rPr>
              <a:t>radikály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Vlastní průběh reakce si vysvětlíme na reakci </a:t>
            </a:r>
            <a:r>
              <a:rPr lang="cs-CZ" dirty="0" err="1" smtClean="0"/>
              <a:t>alkanu</a:t>
            </a:r>
            <a:r>
              <a:rPr lang="cs-CZ" dirty="0" smtClean="0"/>
              <a:t> s halogenem tzv. halogenaci. Konkrétně na reakci </a:t>
            </a:r>
            <a:r>
              <a:rPr lang="cs-CZ" dirty="0" err="1" smtClean="0"/>
              <a:t>methanu</a:t>
            </a:r>
            <a:r>
              <a:rPr lang="cs-CZ" dirty="0" smtClean="0"/>
              <a:t> s chlorem.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Zdánlivě jednoduchá reakce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         CH</a:t>
            </a:r>
            <a:r>
              <a:rPr lang="cs-CZ" baseline="-25000" dirty="0" smtClean="0"/>
              <a:t>4</a:t>
            </a:r>
            <a:r>
              <a:rPr lang="cs-CZ" dirty="0" smtClean="0"/>
              <a:t> +Cl</a:t>
            </a:r>
            <a:r>
              <a:rPr lang="cs-CZ" baseline="-25000" dirty="0" smtClean="0"/>
              <a:t>2</a:t>
            </a:r>
            <a:r>
              <a:rPr lang="cs-CZ" dirty="0" smtClean="0"/>
              <a:t>       CH</a:t>
            </a:r>
            <a:r>
              <a:rPr lang="cs-CZ" baseline="-25000" dirty="0" smtClean="0"/>
              <a:t>3</a:t>
            </a:r>
            <a:r>
              <a:rPr lang="cs-CZ" dirty="0" smtClean="0"/>
              <a:t>Cl + </a:t>
            </a:r>
            <a:r>
              <a:rPr lang="cs-CZ" dirty="0" err="1" smtClean="0"/>
              <a:t>HCl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</a:t>
            </a:r>
          </a:p>
          <a:p>
            <a:pPr>
              <a:buNone/>
            </a:pPr>
            <a:r>
              <a:rPr lang="cs-CZ" dirty="0" smtClean="0"/>
              <a:t>   je ve skutečnosti složitý děj, který probíhá ve</a:t>
            </a:r>
          </a:p>
          <a:p>
            <a:pPr>
              <a:buNone/>
            </a:pPr>
            <a:r>
              <a:rPr lang="cs-CZ" dirty="0" smtClean="0"/>
              <a:t>   třech fázích: </a:t>
            </a:r>
          </a:p>
          <a:p>
            <a:pPr>
              <a:buNone/>
            </a:pPr>
            <a:r>
              <a:rPr lang="cs-CZ" dirty="0" smtClean="0"/>
              <a:t>                        </a:t>
            </a:r>
            <a:r>
              <a:rPr lang="cs-CZ" dirty="0" smtClean="0">
                <a:solidFill>
                  <a:srgbClr val="FF0000"/>
                </a:solidFill>
              </a:rPr>
              <a:t>1. iniciace</a:t>
            </a:r>
          </a:p>
          <a:p>
            <a:pPr>
              <a:buNone/>
            </a:pPr>
            <a:r>
              <a:rPr lang="cs-CZ" dirty="0" smtClean="0"/>
              <a:t>                        </a:t>
            </a:r>
            <a:r>
              <a:rPr lang="cs-CZ" dirty="0" smtClean="0">
                <a:solidFill>
                  <a:srgbClr val="0070C0"/>
                </a:solidFill>
              </a:rPr>
              <a:t>2. propagace</a:t>
            </a:r>
          </a:p>
          <a:p>
            <a:pPr>
              <a:buNone/>
            </a:pPr>
            <a:r>
              <a:rPr lang="cs-CZ" dirty="0" smtClean="0"/>
              <a:t>                        </a:t>
            </a:r>
            <a:r>
              <a:rPr lang="cs-CZ" dirty="0" smtClean="0">
                <a:solidFill>
                  <a:srgbClr val="00B050"/>
                </a:solidFill>
              </a:rPr>
              <a:t>3. terminace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3786182" y="2643182"/>
            <a:ext cx="50006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první fázi tzv. </a:t>
            </a:r>
            <a:r>
              <a:rPr lang="cs-CZ" dirty="0" smtClean="0">
                <a:solidFill>
                  <a:srgbClr val="FF0000"/>
                </a:solidFill>
              </a:rPr>
              <a:t>iniciaci</a:t>
            </a:r>
            <a:r>
              <a:rPr lang="cs-CZ" dirty="0" smtClean="0"/>
              <a:t> dochází k homolýze vazeb. Většinou se neštěpí vazby v molekule </a:t>
            </a:r>
            <a:r>
              <a:rPr lang="cs-CZ" dirty="0" err="1" smtClean="0"/>
              <a:t>alkanu</a:t>
            </a:r>
            <a:r>
              <a:rPr lang="cs-CZ" dirty="0" smtClean="0"/>
              <a:t>, ale v molekule činidla.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 našem případě se relativně slabá vazba   Cl-Cl působením ultrafialového záření  homolyticky štěpí na dva  reaktivní atomy chloru.</a:t>
            </a:r>
          </a:p>
          <a:p>
            <a:endParaRPr lang="cs-CZ" dirty="0" smtClean="0"/>
          </a:p>
          <a:p>
            <a:r>
              <a:rPr lang="cs-CZ" dirty="0" smtClean="0"/>
              <a:t>            </a:t>
            </a:r>
            <a:r>
              <a:rPr lang="cs-CZ" dirty="0" smtClean="0">
                <a:solidFill>
                  <a:srgbClr val="FF0000"/>
                </a:solidFill>
              </a:rPr>
              <a:t>Cl – </a:t>
            </a:r>
            <a:r>
              <a:rPr lang="cs-CZ" dirty="0" err="1" smtClean="0">
                <a:solidFill>
                  <a:srgbClr val="FF0000"/>
                </a:solidFill>
              </a:rPr>
              <a:t>Cl</a:t>
            </a:r>
            <a:r>
              <a:rPr lang="cs-CZ" dirty="0" smtClean="0">
                <a:solidFill>
                  <a:srgbClr val="FF0000"/>
                </a:solidFill>
              </a:rPr>
              <a:t>     </a:t>
            </a:r>
            <a:r>
              <a:rPr lang="cs-CZ" baseline="30000" dirty="0" smtClean="0">
                <a:solidFill>
                  <a:srgbClr val="FF0000"/>
                </a:solidFill>
              </a:rPr>
              <a:t>UV</a:t>
            </a:r>
            <a:r>
              <a:rPr lang="cs-CZ" dirty="0" smtClean="0">
                <a:solidFill>
                  <a:srgbClr val="FF0000"/>
                </a:solidFill>
              </a:rPr>
              <a:t>     Cl   +    </a:t>
            </a:r>
            <a:r>
              <a:rPr lang="cs-CZ" dirty="0" err="1" smtClean="0">
                <a:solidFill>
                  <a:srgbClr val="FF0000"/>
                </a:solidFill>
              </a:rPr>
              <a:t>Cl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9" name="Skupina 8"/>
          <p:cNvGrpSpPr/>
          <p:nvPr/>
        </p:nvGrpSpPr>
        <p:grpSpPr>
          <a:xfrm>
            <a:off x="3643306" y="5572140"/>
            <a:ext cx="2214578" cy="144464"/>
            <a:chOff x="3643306" y="5572140"/>
            <a:chExt cx="2214578" cy="144464"/>
          </a:xfrm>
        </p:grpSpPr>
        <p:sp>
          <p:nvSpPr>
            <p:cNvPr id="6" name="Elipsa 5"/>
            <p:cNvSpPr/>
            <p:nvPr/>
          </p:nvSpPr>
          <p:spPr>
            <a:xfrm>
              <a:off x="5072066" y="5572140"/>
              <a:ext cx="71438" cy="71438"/>
            </a:xfrm>
            <a:prstGeom prst="ellipse">
              <a:avLst/>
            </a:prstGeom>
            <a:solidFill>
              <a:srgbClr val="FF0000"/>
            </a:solidFill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Elipsa 6"/>
            <p:cNvSpPr/>
            <p:nvPr/>
          </p:nvSpPr>
          <p:spPr>
            <a:xfrm>
              <a:off x="5786446" y="5572140"/>
              <a:ext cx="71438" cy="71438"/>
            </a:xfrm>
            <a:prstGeom prst="ellipse">
              <a:avLst/>
            </a:prstGeom>
            <a:solidFill>
              <a:srgbClr val="FF0000"/>
            </a:solidFill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8" name="Přímá spojovací šipka 7"/>
            <p:cNvCxnSpPr/>
            <p:nvPr/>
          </p:nvCxnSpPr>
          <p:spPr>
            <a:xfrm>
              <a:off x="3643306" y="5715016"/>
              <a:ext cx="785818" cy="158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 druhé fázi, tzv. </a:t>
            </a:r>
            <a:r>
              <a:rPr lang="cs-CZ" dirty="0" smtClean="0">
                <a:solidFill>
                  <a:srgbClr val="0070C0"/>
                </a:solidFill>
              </a:rPr>
              <a:t>propagaci</a:t>
            </a:r>
            <a:r>
              <a:rPr lang="cs-CZ" dirty="0" smtClean="0"/>
              <a:t> reagují vzniklé radikály s molekulami </a:t>
            </a:r>
            <a:r>
              <a:rPr lang="cs-CZ" dirty="0" err="1" smtClean="0"/>
              <a:t>alkanu</a:t>
            </a:r>
            <a:r>
              <a:rPr lang="cs-CZ" dirty="0" smtClean="0"/>
              <a:t> za vzniku alkylových radikálů a </a:t>
            </a:r>
            <a:r>
              <a:rPr lang="cs-CZ" dirty="0" err="1" smtClean="0"/>
              <a:t>halogenovodíků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       H                                 </a:t>
            </a:r>
            <a:r>
              <a:rPr lang="cs-CZ" dirty="0" err="1" smtClean="0">
                <a:solidFill>
                  <a:srgbClr val="0070C0"/>
                </a:solidFill>
              </a:rPr>
              <a:t>H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smtClean="0">
                <a:solidFill>
                  <a:srgbClr val="0070C0"/>
                </a:solidFill>
              </a:rPr>
              <a:t>H –C-H  +    Cl            H –C     +  H-Cl</a:t>
            </a:r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       H                                 </a:t>
            </a:r>
            <a:r>
              <a:rPr lang="cs-CZ" dirty="0" err="1" smtClean="0">
                <a:solidFill>
                  <a:srgbClr val="0070C0"/>
                </a:solidFill>
              </a:rPr>
              <a:t>H</a:t>
            </a:r>
            <a:endParaRPr lang="cs-CZ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>
            <a:off x="2928926" y="4357694"/>
            <a:ext cx="2714644" cy="71438"/>
            <a:chOff x="2928926" y="4357694"/>
            <a:chExt cx="2714644" cy="71438"/>
          </a:xfrm>
        </p:grpSpPr>
        <p:sp>
          <p:nvSpPr>
            <p:cNvPr id="4" name="Elipsa 3"/>
            <p:cNvSpPr/>
            <p:nvPr/>
          </p:nvSpPr>
          <p:spPr>
            <a:xfrm>
              <a:off x="2928926" y="4357694"/>
              <a:ext cx="71438" cy="71438"/>
            </a:xfrm>
            <a:prstGeom prst="ellipse">
              <a:avLst/>
            </a:prstGeom>
            <a:solidFill>
              <a:srgbClr val="0070C0"/>
            </a:solidFill>
            <a:ln w="508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" name="Přímá spojovací šipka 4"/>
            <p:cNvCxnSpPr/>
            <p:nvPr/>
          </p:nvCxnSpPr>
          <p:spPr>
            <a:xfrm>
              <a:off x="3643306" y="4357694"/>
              <a:ext cx="785818" cy="1588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Elipsa 5"/>
            <p:cNvSpPr/>
            <p:nvPr/>
          </p:nvSpPr>
          <p:spPr>
            <a:xfrm>
              <a:off x="5572132" y="4357694"/>
              <a:ext cx="71438" cy="71438"/>
            </a:xfrm>
            <a:prstGeom prst="ellipse">
              <a:avLst/>
            </a:prstGeom>
            <a:solidFill>
              <a:srgbClr val="0070C0"/>
            </a:solidFill>
            <a:ln w="508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Alkylové radikály ihned napadají dosud nedisociované molekuly halogenu a vytrhávají z nich jeden atom za tvorby </a:t>
            </a:r>
            <a:r>
              <a:rPr lang="cs-CZ" dirty="0" err="1" smtClean="0"/>
              <a:t>alkylhalogenidů</a:t>
            </a:r>
            <a:r>
              <a:rPr lang="cs-CZ" dirty="0" smtClean="0"/>
              <a:t> a halogenového radikálu, který reaguje s další molekulou </a:t>
            </a:r>
            <a:r>
              <a:rPr lang="cs-CZ" dirty="0" err="1" smtClean="0"/>
              <a:t>alkanu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         H                                         </a:t>
            </a:r>
            <a:r>
              <a:rPr lang="cs-CZ" dirty="0" err="1" smtClean="0">
                <a:solidFill>
                  <a:srgbClr val="0070C0"/>
                </a:solidFill>
              </a:rPr>
              <a:t>H</a:t>
            </a:r>
            <a:endParaRPr lang="cs-CZ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    H –C      +  Cl – </a:t>
            </a:r>
            <a:r>
              <a:rPr lang="cs-CZ" dirty="0" err="1" smtClean="0">
                <a:solidFill>
                  <a:srgbClr val="0070C0"/>
                </a:solidFill>
              </a:rPr>
              <a:t>Cl</a:t>
            </a:r>
            <a:r>
              <a:rPr lang="cs-CZ" dirty="0" smtClean="0">
                <a:solidFill>
                  <a:srgbClr val="0070C0"/>
                </a:solidFill>
              </a:rPr>
              <a:t>                H –C-Cl  +     </a:t>
            </a:r>
            <a:r>
              <a:rPr lang="cs-CZ" dirty="0" err="1" smtClean="0">
                <a:solidFill>
                  <a:srgbClr val="0070C0"/>
                </a:solidFill>
              </a:rPr>
              <a:t>Cl</a:t>
            </a:r>
            <a:r>
              <a:rPr lang="cs-CZ" dirty="0" smtClean="0">
                <a:solidFill>
                  <a:srgbClr val="0070C0"/>
                </a:solidFill>
              </a:rPr>
              <a:t>  </a:t>
            </a:r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         H                                         </a:t>
            </a:r>
            <a:r>
              <a:rPr lang="cs-CZ" dirty="0" err="1" smtClean="0">
                <a:solidFill>
                  <a:srgbClr val="0070C0"/>
                </a:solidFill>
              </a:rPr>
              <a:t>H</a:t>
            </a:r>
            <a:endParaRPr lang="cs-CZ" dirty="0" smtClean="0">
              <a:solidFill>
                <a:srgbClr val="0070C0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7" name="Skupina 6"/>
          <p:cNvGrpSpPr/>
          <p:nvPr/>
        </p:nvGrpSpPr>
        <p:grpSpPr>
          <a:xfrm>
            <a:off x="2000232" y="4714884"/>
            <a:ext cx="6000792" cy="71438"/>
            <a:chOff x="2000232" y="4714884"/>
            <a:chExt cx="6000792" cy="71438"/>
          </a:xfrm>
        </p:grpSpPr>
        <p:sp>
          <p:nvSpPr>
            <p:cNvPr id="4" name="Elipsa 3"/>
            <p:cNvSpPr/>
            <p:nvPr/>
          </p:nvSpPr>
          <p:spPr>
            <a:xfrm>
              <a:off x="2000232" y="4714884"/>
              <a:ext cx="71438" cy="71438"/>
            </a:xfrm>
            <a:prstGeom prst="ellipse">
              <a:avLst/>
            </a:prstGeom>
            <a:solidFill>
              <a:srgbClr val="0070C0"/>
            </a:solidFill>
            <a:ln w="508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Elipsa 4"/>
            <p:cNvSpPr/>
            <p:nvPr/>
          </p:nvSpPr>
          <p:spPr>
            <a:xfrm>
              <a:off x="7929586" y="4714884"/>
              <a:ext cx="71438" cy="71438"/>
            </a:xfrm>
            <a:prstGeom prst="ellipse">
              <a:avLst/>
            </a:prstGeom>
            <a:solidFill>
              <a:srgbClr val="0070C0"/>
            </a:solidFill>
            <a:ln w="508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6" name="Přímá spojovací šipka 5"/>
            <p:cNvCxnSpPr/>
            <p:nvPr/>
          </p:nvCxnSpPr>
          <p:spPr>
            <a:xfrm>
              <a:off x="4500562" y="4714884"/>
              <a:ext cx="785818" cy="1588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252</TotalTime>
  <Words>547</Words>
  <Application>Microsoft Office PowerPoint</Application>
  <PresentationFormat>Předvádění na obrazovce (4:3)</PresentationFormat>
  <Paragraphs>97</Paragraphs>
  <Slides>15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Shluk</vt:lpstr>
      <vt:lpstr>Prezentace aplikace Microsoft Office PowerPoint</vt:lpstr>
      <vt:lpstr>Snímek 1</vt:lpstr>
      <vt:lpstr>Reakce alkanů a cykloalkanů. 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Voříšek Jan</dc:creator>
  <cp:lastModifiedBy>vorisekj</cp:lastModifiedBy>
  <cp:revision>46</cp:revision>
  <dcterms:created xsi:type="dcterms:W3CDTF">2012-02-20T13:20:58Z</dcterms:created>
  <dcterms:modified xsi:type="dcterms:W3CDTF">2013-06-14T10:33:55Z</dcterms:modified>
</cp:coreProperties>
</file>