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1" r:id="rId2"/>
    <p:sldId id="256" r:id="rId3"/>
    <p:sldId id="270" r:id="rId4"/>
    <p:sldId id="269" r:id="rId5"/>
    <p:sldId id="26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00"/>
    <a:srgbClr val="292929"/>
    <a:srgbClr val="86D921"/>
    <a:srgbClr val="FCBC4A"/>
    <a:srgbClr val="FE8D48"/>
    <a:srgbClr val="FF8D47"/>
    <a:srgbClr val="5F5F5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>
        <p:scale>
          <a:sx n="100" d="100"/>
          <a:sy n="100" d="100"/>
        </p:scale>
        <p:origin x="-486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813DBF-5B53-4251-8F08-0103629A4E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20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CF2DD-C3C6-4DE4-8C0A-02D8BD57D0CB}" type="datetimeFigureOut">
              <a:rPr lang="cs-CZ" smtClean="0"/>
              <a:pPr/>
              <a:t>25.2.2014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831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bigstockphoto_Crossword_Internet_428443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5786" y="0"/>
            <a:ext cx="5439607" cy="5500726"/>
          </a:xfrm>
          <a:prstGeom prst="rect">
            <a:avLst/>
          </a:prstGeom>
        </p:spPr>
      </p:pic>
      <p:sp>
        <p:nvSpPr>
          <p:cNvPr id="3086" name="Rectangle 14"/>
          <p:cNvSpPr>
            <a:spLocks noChangeArrowheads="1"/>
          </p:cNvSpPr>
          <p:nvPr/>
        </p:nvSpPr>
        <p:spPr bwMode="gray">
          <a:xfrm>
            <a:off x="7172325" y="1028700"/>
            <a:ext cx="1971675" cy="5829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5676900"/>
            <a:ext cx="7142163" cy="1182688"/>
          </a:xfrm>
          <a:prstGeom prst="rect">
            <a:avLst/>
          </a:prstGeom>
          <a:solidFill>
            <a:srgbClr val="D3D3D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7172325" y="0"/>
            <a:ext cx="1971675" cy="9906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2786050" y="5286388"/>
            <a:ext cx="6357950" cy="1038212"/>
          </a:xfrm>
          <a:prstGeom prst="rect">
            <a:avLst/>
          </a:prstGeom>
          <a:gradFill flip="none" rotWithShape="1">
            <a:gsLst>
              <a:gs pos="0">
                <a:srgbClr val="0033CC">
                  <a:shade val="30000"/>
                  <a:satMod val="115000"/>
                </a:srgbClr>
              </a:gs>
              <a:gs pos="50000">
                <a:srgbClr val="0033CC">
                  <a:shade val="67500"/>
                  <a:satMod val="115000"/>
                </a:srgbClr>
              </a:gs>
              <a:gs pos="100000">
                <a:srgbClr val="0033CC">
                  <a:shade val="100000"/>
                  <a:satMod val="11500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2928926" y="5357826"/>
            <a:ext cx="600079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sz="4800" b="0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Test - barvy</a:t>
            </a:r>
            <a:endParaRPr lang="cs-CZ" sz="4800" b="0" dirty="0">
              <a:ln w="11430"/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089" grpId="0" animBg="1"/>
      <p:bldP spid="3090" grpId="0" animBg="1"/>
      <p:bldP spid="3092" grpId="0" animBg="1"/>
      <p:bldP spid="8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792162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0FCE769-966B-485A-8B96-1476960451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43000" y="14478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0480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11430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57DB9ED-FF6B-49B2-8819-E4282DC63DF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Obrázek 6" descr="64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trideny-odpad-novotny-blansko_denik-1024111.jpg"/>
          <p:cNvPicPr>
            <a:picLocks noChangeAspect="1"/>
          </p:cNvPicPr>
          <p:nvPr userDrawn="1"/>
        </p:nvPicPr>
        <p:blipFill>
          <a:blip r:embed="rId2"/>
          <a:srcRect l="29239" t="813"/>
          <a:stretch>
            <a:fillRect/>
          </a:stretch>
        </p:blipFill>
        <p:spPr>
          <a:xfrm>
            <a:off x="7172325" y="1047750"/>
            <a:ext cx="1971675" cy="5810250"/>
          </a:xfrm>
          <a:prstGeom prst="rect">
            <a:avLst/>
          </a:prstGeom>
        </p:spPr>
      </p:pic>
      <p:sp>
        <p:nvSpPr>
          <p:cNvPr id="3086" name="Rectangle 14"/>
          <p:cNvSpPr>
            <a:spLocks noChangeArrowheads="1"/>
          </p:cNvSpPr>
          <p:nvPr/>
        </p:nvSpPr>
        <p:spPr bwMode="gray">
          <a:xfrm>
            <a:off x="7172325" y="1028700"/>
            <a:ext cx="1971675" cy="5829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5676900"/>
            <a:ext cx="7142163" cy="1182688"/>
          </a:xfrm>
          <a:prstGeom prst="rect">
            <a:avLst/>
          </a:prstGeom>
          <a:solidFill>
            <a:srgbClr val="D3D3D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7172325" y="0"/>
            <a:ext cx="1971675" cy="9906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1571625" y="5286388"/>
            <a:ext cx="7572375" cy="10382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1714480" y="5357826"/>
            <a:ext cx="721523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sz="5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	</a:t>
            </a:r>
            <a:r>
              <a:rPr lang="cs-CZ" sz="4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Formáty papíru</a:t>
            </a:r>
            <a:endParaRPr lang="cs-CZ" sz="48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5" name="Obrázek 14" descr="formaty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2844" y="428604"/>
            <a:ext cx="6930725" cy="4796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089" grpId="0" animBg="1"/>
      <p:bldP spid="3090" grpId="0" animBg="1"/>
      <p:bldP spid="3092" grpId="0" animBg="1"/>
      <p:bldP spid="8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8893175" y="1035050"/>
            <a:ext cx="250825" cy="1776413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gray">
          <a:xfrm>
            <a:off x="8893175" y="2855913"/>
            <a:ext cx="250825" cy="400208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gray">
          <a:xfrm>
            <a:off x="0" y="0"/>
            <a:ext cx="9144000" cy="9906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gray">
          <a:xfrm>
            <a:off x="0" y="115888"/>
            <a:ext cx="8893175" cy="874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7" name="Obrázek 6" descr="641.jp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1017967"/>
            <a:ext cx="8858280" cy="58400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4" r:id="rId4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 animBg="1"/>
      <p:bldP spid="1032" grpId="1" animBg="1"/>
      <p:bldP spid="1033" grpId="0" animBg="1"/>
      <p:bldP spid="1033" grpId="1" animBg="1"/>
      <p:bldP spid="1034" grpId="0" animBg="1"/>
      <p:bldP spid="1034" grpId="1" animBg="1"/>
      <p:bldP spid="1035" grpId="0" animBg="1"/>
      <p:bldP spid="1035" grpId="1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higheredlifecoach.com/2009/12/22/learning-about-seo-feeds-marketin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14282" y="1928802"/>
            <a:ext cx="8672514" cy="460851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l"/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NÁZEV:	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VY_32_INOVACE_02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ČÍSLO PROJEKTU: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CZ.1.07/1.5.00/34.0772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Kvalitní a efektivní vzdělávání pro žáky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ŠKOLA:	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Střední škola polygrafická, Olomouc, Střední novosadská 87/53, Olomouc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VYUČUJÍCÍ: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Ing.  Eva  Přikrylová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TÉMATICKÁ OBLAST:</a:t>
            </a:r>
            <a:r>
              <a:rPr lang="cs-CZ" sz="160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>
                <a:latin typeface="Times New Roman" pitchFamily="18" charset="0"/>
                <a:cs typeface="Times New Roman" pitchFamily="18" charset="0"/>
              </a:rPr>
              <a:t>Polygrafické materiály	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		 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 PŘEDMĚT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: 		Polygrafické materiály		ROČNÍK: 1.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NÁZEV 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MATERIÁLU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Test - barvy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TYP DOKUMENTU:		Prezentace</a:t>
            </a:r>
            <a:b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ANOTACE:		Materiál 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je určen pro práci na interaktivní tabuli. 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Žáci si přiřazením pojmů a jejich významů zopakují látku z kapitoly o 				tiskových barvách. </a:t>
            </a:r>
            <a:r>
              <a:rPr lang="cs-CZ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obrázek 1" descr="Popis: OPVK_hor_zakladni_logolink_RGB_c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04" y="285728"/>
            <a:ext cx="6152423" cy="1238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772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5"/>
          <p:cNvGrpSpPr/>
          <p:nvPr/>
        </p:nvGrpSpPr>
        <p:grpSpPr>
          <a:xfrm>
            <a:off x="214282" y="-24"/>
            <a:ext cx="3357586" cy="615044"/>
            <a:chOff x="304800" y="-107931"/>
            <a:chExt cx="4267200" cy="984838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Zaoblený obdélník 6"/>
            <p:cNvSpPr/>
            <p:nvPr/>
          </p:nvSpPr>
          <p:spPr>
            <a:xfrm>
              <a:off x="304800" y="-107931"/>
              <a:ext cx="4267200" cy="915120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800" b="1" dirty="0" smtClean="0">
                  <a:solidFill>
                    <a:schemeClr val="bg1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PIGMENTY</a:t>
              </a:r>
              <a:endParaRPr lang="cs-CZ" sz="1800" b="1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800" b="1" kern="1200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Skupina 8"/>
          <p:cNvGrpSpPr/>
          <p:nvPr/>
        </p:nvGrpSpPr>
        <p:grpSpPr>
          <a:xfrm>
            <a:off x="214282" y="642918"/>
            <a:ext cx="3357586" cy="642942"/>
            <a:chOff x="304800" y="-107931"/>
            <a:chExt cx="4267200" cy="1029510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" name="Zaoblený obdélník 9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800" b="1" dirty="0" smtClean="0">
                  <a:solidFill>
                    <a:schemeClr val="bg1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POJIVA</a:t>
              </a:r>
              <a:endParaRPr lang="cs-CZ" sz="1800" b="1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Zaoblený obdélník 4"/>
            <p:cNvSpPr/>
            <p:nvPr/>
          </p:nvSpPr>
          <p:spPr>
            <a:xfrm>
              <a:off x="349473" y="-107931"/>
              <a:ext cx="4177856" cy="825777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800" b="1" kern="1200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Skupina 11"/>
          <p:cNvGrpSpPr/>
          <p:nvPr/>
        </p:nvGrpSpPr>
        <p:grpSpPr>
          <a:xfrm>
            <a:off x="214282" y="1313758"/>
            <a:ext cx="3357586" cy="615044"/>
            <a:chOff x="304800" y="51131"/>
            <a:chExt cx="4267200" cy="984838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Zaoblený obdélník 12"/>
            <p:cNvSpPr/>
            <p:nvPr/>
          </p:nvSpPr>
          <p:spPr>
            <a:xfrm>
              <a:off x="304800" y="120849"/>
              <a:ext cx="4267200" cy="915120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800" b="1" dirty="0" smtClean="0">
                  <a:solidFill>
                    <a:schemeClr val="bg1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ROZPOUŠTĚDLA</a:t>
              </a:r>
              <a:endParaRPr lang="cs-CZ" sz="1800" b="1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800" b="1" kern="1200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Skupina 14"/>
          <p:cNvGrpSpPr/>
          <p:nvPr/>
        </p:nvGrpSpPr>
        <p:grpSpPr>
          <a:xfrm>
            <a:off x="214282" y="2000240"/>
            <a:ext cx="3357586" cy="571504"/>
            <a:chOff x="304800" y="6459"/>
            <a:chExt cx="4267200" cy="915120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6" name="Zaoblený obdélník 15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800" b="1" dirty="0" smtClean="0">
                  <a:solidFill>
                    <a:schemeClr val="bg1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ADITIVA</a:t>
              </a:r>
              <a:endParaRPr lang="cs-CZ" sz="1800" b="1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800" b="1" kern="1200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Skupina 17"/>
          <p:cNvGrpSpPr/>
          <p:nvPr/>
        </p:nvGrpSpPr>
        <p:grpSpPr>
          <a:xfrm>
            <a:off x="214282" y="2643182"/>
            <a:ext cx="3357586" cy="571504"/>
            <a:chOff x="304800" y="6459"/>
            <a:chExt cx="4267200" cy="915120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9" name="Zaoblený obdélník 18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800" b="1" dirty="0" smtClean="0">
                  <a:solidFill>
                    <a:schemeClr val="bg1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VISKOZITA</a:t>
              </a:r>
              <a:endParaRPr lang="cs-CZ" sz="1800" b="1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Zaoblený obdélník 4"/>
            <p:cNvSpPr/>
            <p:nvPr/>
          </p:nvSpPr>
          <p:spPr>
            <a:xfrm>
              <a:off x="349473" y="95802"/>
              <a:ext cx="4177856" cy="825777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800" b="1" kern="1200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Skupina 20"/>
          <p:cNvGrpSpPr/>
          <p:nvPr/>
        </p:nvGrpSpPr>
        <p:grpSpPr>
          <a:xfrm>
            <a:off x="214282" y="3314022"/>
            <a:ext cx="3357586" cy="615044"/>
            <a:chOff x="304800" y="51131"/>
            <a:chExt cx="4267200" cy="984838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2" name="Zaoblený obdélník 21"/>
            <p:cNvSpPr/>
            <p:nvPr/>
          </p:nvSpPr>
          <p:spPr>
            <a:xfrm>
              <a:off x="304800" y="120849"/>
              <a:ext cx="4267200" cy="915120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800" b="1" dirty="0" smtClean="0">
                  <a:solidFill>
                    <a:schemeClr val="bg1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ČERNÝ PIGMENT</a:t>
              </a:r>
              <a:endParaRPr lang="cs-CZ" sz="1800" b="1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800" b="1" kern="1200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Skupina 23"/>
          <p:cNvGrpSpPr/>
          <p:nvPr/>
        </p:nvGrpSpPr>
        <p:grpSpPr>
          <a:xfrm>
            <a:off x="214282" y="4028402"/>
            <a:ext cx="3357586" cy="615044"/>
            <a:chOff x="304800" y="51131"/>
            <a:chExt cx="4267200" cy="984838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5" name="Zaoblený obdélník 24"/>
            <p:cNvSpPr/>
            <p:nvPr/>
          </p:nvSpPr>
          <p:spPr>
            <a:xfrm>
              <a:off x="304800" y="120849"/>
              <a:ext cx="4267200" cy="915120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800" b="1" dirty="0" smtClean="0">
                  <a:solidFill>
                    <a:schemeClr val="bg1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BÍLÝ PIGMENT</a:t>
              </a:r>
              <a:endParaRPr lang="cs-CZ" sz="1800" b="1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800" b="1" kern="1200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Skupina 26"/>
          <p:cNvGrpSpPr/>
          <p:nvPr/>
        </p:nvGrpSpPr>
        <p:grpSpPr>
          <a:xfrm>
            <a:off x="214282" y="4742782"/>
            <a:ext cx="3357586" cy="615044"/>
            <a:chOff x="304800" y="51131"/>
            <a:chExt cx="4267200" cy="984838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8" name="Zaoblený obdélník 27"/>
            <p:cNvSpPr/>
            <p:nvPr/>
          </p:nvSpPr>
          <p:spPr>
            <a:xfrm>
              <a:off x="304800" y="120849"/>
              <a:ext cx="4267200" cy="915120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800" b="1" dirty="0" smtClean="0">
                  <a:solidFill>
                    <a:schemeClr val="bg1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METALICKÝ PIGMENT</a:t>
              </a:r>
              <a:endParaRPr lang="cs-CZ" sz="1800" b="1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800" b="1" kern="1200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Skupina 29"/>
          <p:cNvGrpSpPr/>
          <p:nvPr/>
        </p:nvGrpSpPr>
        <p:grpSpPr>
          <a:xfrm>
            <a:off x="214282" y="5457162"/>
            <a:ext cx="3357586" cy="615044"/>
            <a:chOff x="304800" y="51131"/>
            <a:chExt cx="4267200" cy="984838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1" name="Zaoblený obdélník 30"/>
            <p:cNvSpPr/>
            <p:nvPr/>
          </p:nvSpPr>
          <p:spPr>
            <a:xfrm>
              <a:off x="304800" y="120849"/>
              <a:ext cx="4267200" cy="915120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b="1" dirty="0" smtClean="0">
                  <a:solidFill>
                    <a:schemeClr val="bg1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OXYPOLYMERACE</a:t>
              </a:r>
              <a:endParaRPr lang="cs-CZ" sz="1800" b="1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800" b="1" kern="1200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Skupina 32"/>
          <p:cNvGrpSpPr/>
          <p:nvPr/>
        </p:nvGrpSpPr>
        <p:grpSpPr>
          <a:xfrm>
            <a:off x="3857620" y="-24"/>
            <a:ext cx="5143536" cy="571504"/>
            <a:chOff x="304800" y="6459"/>
            <a:chExt cx="4267200" cy="91512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4" name="Zaoblený obdélník 33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4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Saze</a:t>
              </a:r>
            </a:p>
          </p:txBody>
        </p:sp>
        <p:sp>
          <p:nvSpPr>
            <p:cNvPr id="35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4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Skupina 35"/>
          <p:cNvGrpSpPr/>
          <p:nvPr/>
        </p:nvGrpSpPr>
        <p:grpSpPr>
          <a:xfrm>
            <a:off x="3857620" y="642918"/>
            <a:ext cx="5143536" cy="571504"/>
            <a:chOff x="304800" y="6459"/>
            <a:chExt cx="4267200" cy="91512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7" name="Zaoblený obdélník 36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4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Tekutost barvy</a:t>
              </a:r>
            </a:p>
          </p:txBody>
        </p:sp>
        <p:sp>
          <p:nvSpPr>
            <p:cNvPr id="38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4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Skupina 38"/>
          <p:cNvGrpSpPr/>
          <p:nvPr/>
        </p:nvGrpSpPr>
        <p:grpSpPr>
          <a:xfrm>
            <a:off x="3857620" y="1313758"/>
            <a:ext cx="5143536" cy="615044"/>
            <a:chOff x="304800" y="51131"/>
            <a:chExt cx="4267200" cy="98483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0" name="Zaoblený obdélník 39"/>
            <p:cNvSpPr/>
            <p:nvPr/>
          </p:nvSpPr>
          <p:spPr>
            <a:xfrm>
              <a:off x="304800" y="120849"/>
              <a:ext cx="4267200" cy="91512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4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Fyzikální  způsob zasychání barvy</a:t>
              </a:r>
            </a:p>
          </p:txBody>
        </p:sp>
        <p:sp>
          <p:nvSpPr>
            <p:cNvPr id="41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4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Skupina 41"/>
          <p:cNvGrpSpPr/>
          <p:nvPr/>
        </p:nvGrpSpPr>
        <p:grpSpPr>
          <a:xfrm>
            <a:off x="3857620" y="2000240"/>
            <a:ext cx="5143536" cy="571504"/>
            <a:chOff x="304800" y="6459"/>
            <a:chExt cx="4267200" cy="91512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3" name="Zaoblený obdélník 42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cs-CZ" sz="14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Zaoblený obdélník 4"/>
            <p:cNvSpPr/>
            <p:nvPr/>
          </p:nvSpPr>
          <p:spPr>
            <a:xfrm>
              <a:off x="349472" y="51131"/>
              <a:ext cx="4177856" cy="825777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algn="ctr"/>
              <a:r>
                <a:rPr lang="cs-CZ" sz="14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Mosazný prášek</a:t>
              </a:r>
            </a:p>
          </p:txBody>
        </p:sp>
      </p:grpSp>
      <p:grpSp>
        <p:nvGrpSpPr>
          <p:cNvPr id="33" name="Skupina 44"/>
          <p:cNvGrpSpPr/>
          <p:nvPr/>
        </p:nvGrpSpPr>
        <p:grpSpPr>
          <a:xfrm>
            <a:off x="3857620" y="2714620"/>
            <a:ext cx="5143536" cy="571504"/>
            <a:chOff x="304800" y="6459"/>
            <a:chExt cx="4267200" cy="91512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6" name="Zaoblený obdélník 45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4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Chemický  způsob zasychání barvy</a:t>
              </a:r>
            </a:p>
          </p:txBody>
        </p:sp>
        <p:sp>
          <p:nvSpPr>
            <p:cNvPr id="47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4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" name="Skupina 47"/>
          <p:cNvGrpSpPr/>
          <p:nvPr/>
        </p:nvGrpSpPr>
        <p:grpSpPr>
          <a:xfrm>
            <a:off x="3857620" y="3357562"/>
            <a:ext cx="5143536" cy="571504"/>
            <a:chOff x="304800" y="6459"/>
            <a:chExt cx="4267200" cy="91512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9" name="Zaoblený obdélník 48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cs-CZ" sz="1400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4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9" name="Skupina 50"/>
          <p:cNvGrpSpPr/>
          <p:nvPr/>
        </p:nvGrpSpPr>
        <p:grpSpPr>
          <a:xfrm>
            <a:off x="3857620" y="4000504"/>
            <a:ext cx="5143536" cy="571504"/>
            <a:chOff x="304800" y="6459"/>
            <a:chExt cx="4267200" cy="91512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2" name="Zaoblený obdélník 51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4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Těkavá složka barvy</a:t>
              </a:r>
            </a:p>
          </p:txBody>
        </p:sp>
        <p:sp>
          <p:nvSpPr>
            <p:cNvPr id="53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4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Skupina 53"/>
          <p:cNvGrpSpPr/>
          <p:nvPr/>
        </p:nvGrpSpPr>
        <p:grpSpPr>
          <a:xfrm>
            <a:off x="3857620" y="4714884"/>
            <a:ext cx="5143536" cy="571504"/>
            <a:chOff x="304800" y="6459"/>
            <a:chExt cx="4267200" cy="91512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5" name="Zaoblený obdélník 54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4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Titanová běloba</a:t>
              </a:r>
            </a:p>
          </p:txBody>
        </p:sp>
        <p:sp>
          <p:nvSpPr>
            <p:cNvPr id="56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4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5" name="Skupina 56"/>
          <p:cNvGrpSpPr/>
          <p:nvPr/>
        </p:nvGrpSpPr>
        <p:grpSpPr>
          <a:xfrm>
            <a:off x="3857620" y="5429264"/>
            <a:ext cx="5143536" cy="615044"/>
            <a:chOff x="304800" y="51131"/>
            <a:chExt cx="4267200" cy="98483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8" name="Zaoblený obdélník 57"/>
            <p:cNvSpPr/>
            <p:nvPr/>
          </p:nvSpPr>
          <p:spPr>
            <a:xfrm>
              <a:off x="304800" y="120849"/>
              <a:ext cx="4267200" cy="91512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4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Nerozpustné části barvy</a:t>
              </a:r>
            </a:p>
          </p:txBody>
        </p:sp>
        <p:sp>
          <p:nvSpPr>
            <p:cNvPr id="59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4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Skupina 59"/>
          <p:cNvGrpSpPr/>
          <p:nvPr/>
        </p:nvGrpSpPr>
        <p:grpSpPr>
          <a:xfrm>
            <a:off x="8643966" y="71414"/>
            <a:ext cx="428627" cy="428627"/>
            <a:chOff x="1190" y="507960"/>
            <a:chExt cx="1269503" cy="126950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1" name="Elipsa 60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62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A</a:t>
              </a:r>
              <a:endParaRPr lang="cs-CZ" sz="20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1" name="Skupina 89"/>
          <p:cNvGrpSpPr/>
          <p:nvPr/>
        </p:nvGrpSpPr>
        <p:grpSpPr>
          <a:xfrm>
            <a:off x="142844" y="71415"/>
            <a:ext cx="428627" cy="428627"/>
            <a:chOff x="1190" y="507960"/>
            <a:chExt cx="1269503" cy="1269503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1" name="Elipsa 90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cs-CZ" sz="2000" b="1" kern="1200" dirty="0">
                <a:solidFill>
                  <a:schemeClr val="accent4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Skupina 92"/>
          <p:cNvGrpSpPr/>
          <p:nvPr/>
        </p:nvGrpSpPr>
        <p:grpSpPr>
          <a:xfrm>
            <a:off x="142844" y="714356"/>
            <a:ext cx="428627" cy="428627"/>
            <a:chOff x="1190" y="507960"/>
            <a:chExt cx="1269503" cy="1269503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4" name="Elipsa 93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95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cs-CZ" sz="2000" b="1" kern="1200" dirty="0">
                <a:solidFill>
                  <a:schemeClr val="accent4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" name="Skupina 95"/>
          <p:cNvGrpSpPr/>
          <p:nvPr/>
        </p:nvGrpSpPr>
        <p:grpSpPr>
          <a:xfrm>
            <a:off x="142844" y="1357298"/>
            <a:ext cx="428627" cy="428627"/>
            <a:chOff x="1190" y="507960"/>
            <a:chExt cx="1269503" cy="1269503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7" name="Elipsa 96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98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cs-CZ" sz="2000" b="1" kern="1200" dirty="0">
                <a:solidFill>
                  <a:schemeClr val="accent4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0" name="Skupina 98"/>
          <p:cNvGrpSpPr/>
          <p:nvPr/>
        </p:nvGrpSpPr>
        <p:grpSpPr>
          <a:xfrm>
            <a:off x="142844" y="2071679"/>
            <a:ext cx="428627" cy="428627"/>
            <a:chOff x="1190" y="507960"/>
            <a:chExt cx="1269503" cy="1269503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0" name="Elipsa 99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cs-CZ" sz="2000" b="1" kern="1200" dirty="0">
                <a:solidFill>
                  <a:schemeClr val="accent4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3" name="Skupina 101"/>
          <p:cNvGrpSpPr/>
          <p:nvPr/>
        </p:nvGrpSpPr>
        <p:grpSpPr>
          <a:xfrm>
            <a:off x="142844" y="2714621"/>
            <a:ext cx="428627" cy="428627"/>
            <a:chOff x="1190" y="507960"/>
            <a:chExt cx="1269503" cy="1269503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3" name="Elipsa 102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04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cs-CZ" sz="2000" b="1" kern="1200" dirty="0">
                <a:solidFill>
                  <a:schemeClr val="accent4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4" name="Skupina 104"/>
          <p:cNvGrpSpPr/>
          <p:nvPr/>
        </p:nvGrpSpPr>
        <p:grpSpPr>
          <a:xfrm>
            <a:off x="142844" y="3429001"/>
            <a:ext cx="428627" cy="428627"/>
            <a:chOff x="1190" y="507960"/>
            <a:chExt cx="1269503" cy="1269503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6" name="Elipsa 105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07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cs-CZ" sz="2000" b="1" kern="1200" dirty="0">
                <a:solidFill>
                  <a:schemeClr val="accent4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5" name="Skupina 107"/>
          <p:cNvGrpSpPr/>
          <p:nvPr/>
        </p:nvGrpSpPr>
        <p:grpSpPr>
          <a:xfrm>
            <a:off x="142844" y="4143381"/>
            <a:ext cx="428627" cy="428627"/>
            <a:chOff x="1190" y="507960"/>
            <a:chExt cx="1269503" cy="1269503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9" name="Elipsa 108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10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cs-CZ" sz="2000" b="1" kern="1200" dirty="0">
                <a:solidFill>
                  <a:schemeClr val="accent4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6" name="Skupina 110"/>
          <p:cNvGrpSpPr/>
          <p:nvPr/>
        </p:nvGrpSpPr>
        <p:grpSpPr>
          <a:xfrm>
            <a:off x="142844" y="4857761"/>
            <a:ext cx="428627" cy="428627"/>
            <a:chOff x="1190" y="507960"/>
            <a:chExt cx="1269503" cy="1269503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2" name="Elipsa 111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13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cs-CZ" sz="2000" b="1" kern="1200" dirty="0">
                <a:solidFill>
                  <a:schemeClr val="accent4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7" name="Skupina 113"/>
          <p:cNvGrpSpPr/>
          <p:nvPr/>
        </p:nvGrpSpPr>
        <p:grpSpPr>
          <a:xfrm>
            <a:off x="142844" y="5572140"/>
            <a:ext cx="428627" cy="428627"/>
            <a:chOff x="1190" y="507960"/>
            <a:chExt cx="1269503" cy="1269503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5" name="Elipsa 114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16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9</a:t>
              </a:r>
              <a:endParaRPr lang="cs-CZ" sz="2000" b="1" kern="1200" dirty="0">
                <a:solidFill>
                  <a:schemeClr val="accent4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8" name="Skupina 116"/>
          <p:cNvGrpSpPr/>
          <p:nvPr/>
        </p:nvGrpSpPr>
        <p:grpSpPr>
          <a:xfrm>
            <a:off x="8643966" y="714356"/>
            <a:ext cx="428627" cy="428627"/>
            <a:chOff x="1190" y="507960"/>
            <a:chExt cx="1269503" cy="126950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8" name="Elipsa 117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19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B</a:t>
              </a:r>
              <a:endParaRPr lang="cs-CZ" sz="20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9" name="Skupina 119"/>
          <p:cNvGrpSpPr/>
          <p:nvPr/>
        </p:nvGrpSpPr>
        <p:grpSpPr>
          <a:xfrm>
            <a:off x="8643966" y="1357298"/>
            <a:ext cx="428627" cy="428627"/>
            <a:chOff x="1190" y="507960"/>
            <a:chExt cx="1269503" cy="126950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1" name="Elipsa 120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22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C</a:t>
              </a:r>
              <a:endParaRPr lang="cs-CZ" sz="20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0" name="Skupina 122"/>
          <p:cNvGrpSpPr/>
          <p:nvPr/>
        </p:nvGrpSpPr>
        <p:grpSpPr>
          <a:xfrm>
            <a:off x="8643966" y="2071678"/>
            <a:ext cx="428627" cy="428627"/>
            <a:chOff x="1190" y="507960"/>
            <a:chExt cx="1269503" cy="126950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4" name="Elipsa 123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25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D</a:t>
              </a:r>
              <a:endParaRPr lang="cs-CZ" sz="20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1" name="Skupina 125"/>
          <p:cNvGrpSpPr/>
          <p:nvPr/>
        </p:nvGrpSpPr>
        <p:grpSpPr>
          <a:xfrm>
            <a:off x="8643966" y="2786059"/>
            <a:ext cx="428627" cy="428627"/>
            <a:chOff x="1190" y="507960"/>
            <a:chExt cx="1269503" cy="126950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7" name="Elipsa 126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28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E</a:t>
              </a:r>
              <a:endParaRPr lang="cs-CZ" sz="20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2" name="Skupina 128"/>
          <p:cNvGrpSpPr/>
          <p:nvPr/>
        </p:nvGrpSpPr>
        <p:grpSpPr>
          <a:xfrm>
            <a:off x="8643966" y="4071943"/>
            <a:ext cx="428627" cy="428627"/>
            <a:chOff x="1190" y="507960"/>
            <a:chExt cx="1269503" cy="126950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0" name="Elipsa 129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31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G</a:t>
              </a:r>
              <a:endParaRPr lang="cs-CZ" sz="20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3" name="Skupina 131"/>
          <p:cNvGrpSpPr/>
          <p:nvPr/>
        </p:nvGrpSpPr>
        <p:grpSpPr>
          <a:xfrm>
            <a:off x="8643966" y="4786322"/>
            <a:ext cx="428627" cy="428627"/>
            <a:chOff x="1190" y="507960"/>
            <a:chExt cx="1269503" cy="126950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3" name="Elipsa 132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34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H</a:t>
              </a:r>
              <a:endParaRPr lang="cs-CZ" sz="20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4" name="Skupina 134"/>
          <p:cNvGrpSpPr/>
          <p:nvPr/>
        </p:nvGrpSpPr>
        <p:grpSpPr>
          <a:xfrm>
            <a:off x="8643966" y="5500702"/>
            <a:ext cx="428627" cy="428627"/>
            <a:chOff x="1190" y="507960"/>
            <a:chExt cx="1269503" cy="126950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6" name="Elipsa 135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37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I</a:t>
              </a:r>
              <a:endParaRPr lang="cs-CZ" sz="20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5" name="Skupina 137"/>
          <p:cNvGrpSpPr/>
          <p:nvPr/>
        </p:nvGrpSpPr>
        <p:grpSpPr>
          <a:xfrm>
            <a:off x="8643966" y="3357562"/>
            <a:ext cx="428627" cy="428627"/>
            <a:chOff x="1190" y="507960"/>
            <a:chExt cx="1269503" cy="126950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9" name="Elipsa 138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0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F</a:t>
              </a:r>
              <a:endParaRPr lang="cs-CZ" sz="20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6" name="Skupina 29"/>
          <p:cNvGrpSpPr/>
          <p:nvPr/>
        </p:nvGrpSpPr>
        <p:grpSpPr>
          <a:xfrm>
            <a:off x="214282" y="6171542"/>
            <a:ext cx="3357586" cy="615044"/>
            <a:chOff x="304800" y="51131"/>
            <a:chExt cx="4267200" cy="984838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4" name="Zaoblený obdélník 113"/>
            <p:cNvSpPr/>
            <p:nvPr/>
          </p:nvSpPr>
          <p:spPr>
            <a:xfrm>
              <a:off x="304800" y="120849"/>
              <a:ext cx="4267200" cy="915120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b="1" dirty="0" smtClean="0">
                  <a:solidFill>
                    <a:schemeClr val="bg1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PENETRACE</a:t>
              </a:r>
              <a:endParaRPr lang="cs-CZ" sz="1800" b="1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800" b="1" kern="1200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7" name="Skupina 113"/>
          <p:cNvGrpSpPr/>
          <p:nvPr/>
        </p:nvGrpSpPr>
        <p:grpSpPr>
          <a:xfrm>
            <a:off x="142844" y="6286520"/>
            <a:ext cx="428627" cy="428627"/>
            <a:chOff x="1190" y="507960"/>
            <a:chExt cx="1269503" cy="1269503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2" name="Elipsa 131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5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10</a:t>
              </a:r>
              <a:endParaRPr lang="cs-CZ" sz="2000" b="1" kern="1200" dirty="0">
                <a:solidFill>
                  <a:schemeClr val="accent4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8" name="Zaoblený obdélník 137"/>
          <p:cNvSpPr/>
          <p:nvPr/>
        </p:nvSpPr>
        <p:spPr>
          <a:xfrm>
            <a:off x="3857620" y="6143644"/>
            <a:ext cx="5143536" cy="571504"/>
          </a:xfrm>
          <a:prstGeom prst="round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Oleje, pryskyřice, asfalty a smoly</a:t>
            </a:r>
          </a:p>
        </p:txBody>
      </p:sp>
      <p:grpSp>
        <p:nvGrpSpPr>
          <p:cNvPr id="78" name="Skupina 134"/>
          <p:cNvGrpSpPr/>
          <p:nvPr/>
        </p:nvGrpSpPr>
        <p:grpSpPr>
          <a:xfrm>
            <a:off x="8715373" y="6215083"/>
            <a:ext cx="428627" cy="428627"/>
            <a:chOff x="1190" y="507960"/>
            <a:chExt cx="1269503" cy="126950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2" name="Elipsa 141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3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J</a:t>
              </a:r>
              <a:endParaRPr lang="cs-CZ" sz="20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3" name="Obdélník 122"/>
          <p:cNvSpPr/>
          <p:nvPr/>
        </p:nvSpPr>
        <p:spPr>
          <a:xfrm>
            <a:off x="5030042" y="3478413"/>
            <a:ext cx="26137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Vosky, sušidla, změkčovadla</a:t>
            </a:r>
            <a:endParaRPr lang="cs-CZ" sz="1400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5"/>
          <p:cNvGrpSpPr/>
          <p:nvPr/>
        </p:nvGrpSpPr>
        <p:grpSpPr>
          <a:xfrm>
            <a:off x="214282" y="-24"/>
            <a:ext cx="3357586" cy="615044"/>
            <a:chOff x="304800" y="-107931"/>
            <a:chExt cx="4267200" cy="984838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Zaoblený obdélník 6"/>
            <p:cNvSpPr/>
            <p:nvPr/>
          </p:nvSpPr>
          <p:spPr>
            <a:xfrm>
              <a:off x="304800" y="-107931"/>
              <a:ext cx="4267200" cy="915120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800" b="1" dirty="0" smtClean="0">
                  <a:solidFill>
                    <a:schemeClr val="bg1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PIGMENTY</a:t>
              </a:r>
              <a:endParaRPr lang="cs-CZ" sz="1800" b="1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800" b="1" kern="1200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Skupina 8"/>
          <p:cNvGrpSpPr/>
          <p:nvPr/>
        </p:nvGrpSpPr>
        <p:grpSpPr>
          <a:xfrm>
            <a:off x="214282" y="642918"/>
            <a:ext cx="3357586" cy="642942"/>
            <a:chOff x="304800" y="-107931"/>
            <a:chExt cx="4267200" cy="1029510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" name="Zaoblený obdélník 9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800" b="1" dirty="0" smtClean="0">
                  <a:solidFill>
                    <a:schemeClr val="bg1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POJIVA</a:t>
              </a:r>
              <a:endParaRPr lang="cs-CZ" sz="1800" b="1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Zaoblený obdélník 4"/>
            <p:cNvSpPr/>
            <p:nvPr/>
          </p:nvSpPr>
          <p:spPr>
            <a:xfrm>
              <a:off x="349473" y="-107931"/>
              <a:ext cx="4177856" cy="825777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800" b="1" kern="1200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Skupina 11"/>
          <p:cNvGrpSpPr/>
          <p:nvPr/>
        </p:nvGrpSpPr>
        <p:grpSpPr>
          <a:xfrm>
            <a:off x="214282" y="1313758"/>
            <a:ext cx="3357586" cy="615044"/>
            <a:chOff x="304800" y="51131"/>
            <a:chExt cx="4267200" cy="984838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Zaoblený obdélník 12"/>
            <p:cNvSpPr/>
            <p:nvPr/>
          </p:nvSpPr>
          <p:spPr>
            <a:xfrm>
              <a:off x="304800" y="120849"/>
              <a:ext cx="4267200" cy="915120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800" b="1" smtClean="0">
                  <a:solidFill>
                    <a:schemeClr val="bg1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ROZPOUŠTĚDLA</a:t>
              </a:r>
              <a:endParaRPr lang="cs-CZ" sz="1800" b="1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800" b="1" kern="1200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Skupina 14"/>
          <p:cNvGrpSpPr/>
          <p:nvPr/>
        </p:nvGrpSpPr>
        <p:grpSpPr>
          <a:xfrm>
            <a:off x="214282" y="2000240"/>
            <a:ext cx="3357586" cy="571504"/>
            <a:chOff x="304800" y="6459"/>
            <a:chExt cx="4267200" cy="915120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6" name="Zaoblený obdélník 15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800" b="1" dirty="0" smtClean="0">
                  <a:solidFill>
                    <a:schemeClr val="bg1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ADITIVA</a:t>
              </a:r>
              <a:endParaRPr lang="cs-CZ" sz="1800" b="1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800" b="1" kern="1200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Skupina 17"/>
          <p:cNvGrpSpPr/>
          <p:nvPr/>
        </p:nvGrpSpPr>
        <p:grpSpPr>
          <a:xfrm>
            <a:off x="214282" y="2643182"/>
            <a:ext cx="3357586" cy="571504"/>
            <a:chOff x="304800" y="6459"/>
            <a:chExt cx="4267200" cy="915120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9" name="Zaoblený obdélník 18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800" b="1" dirty="0" smtClean="0">
                  <a:solidFill>
                    <a:schemeClr val="bg1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VISKOZITA</a:t>
              </a:r>
              <a:endParaRPr lang="cs-CZ" sz="1800" b="1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Zaoblený obdélník 4"/>
            <p:cNvSpPr/>
            <p:nvPr/>
          </p:nvSpPr>
          <p:spPr>
            <a:xfrm>
              <a:off x="349473" y="95802"/>
              <a:ext cx="4177856" cy="825777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800" b="1" kern="1200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Skupina 20"/>
          <p:cNvGrpSpPr/>
          <p:nvPr/>
        </p:nvGrpSpPr>
        <p:grpSpPr>
          <a:xfrm>
            <a:off x="214282" y="3314022"/>
            <a:ext cx="3357586" cy="615044"/>
            <a:chOff x="304800" y="51131"/>
            <a:chExt cx="4267200" cy="984838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2" name="Zaoblený obdélník 21"/>
            <p:cNvSpPr/>
            <p:nvPr/>
          </p:nvSpPr>
          <p:spPr>
            <a:xfrm>
              <a:off x="304800" y="120849"/>
              <a:ext cx="4267200" cy="915120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800" b="1" dirty="0" smtClean="0">
                  <a:solidFill>
                    <a:schemeClr val="bg1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ČERNÝ PIGMENT</a:t>
              </a:r>
              <a:endParaRPr lang="cs-CZ" sz="1800" b="1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800" b="1" kern="1200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Skupina 23"/>
          <p:cNvGrpSpPr/>
          <p:nvPr/>
        </p:nvGrpSpPr>
        <p:grpSpPr>
          <a:xfrm>
            <a:off x="214282" y="4028402"/>
            <a:ext cx="3357586" cy="615044"/>
            <a:chOff x="304800" y="51131"/>
            <a:chExt cx="4267200" cy="984838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5" name="Zaoblený obdélník 24"/>
            <p:cNvSpPr/>
            <p:nvPr/>
          </p:nvSpPr>
          <p:spPr>
            <a:xfrm>
              <a:off x="304800" y="120849"/>
              <a:ext cx="4267200" cy="915120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800" b="1" dirty="0" smtClean="0">
                  <a:solidFill>
                    <a:schemeClr val="bg1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BÍLÝ PIGMENT</a:t>
              </a:r>
              <a:endParaRPr lang="cs-CZ" sz="1800" b="1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800" b="1" kern="1200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Skupina 26"/>
          <p:cNvGrpSpPr/>
          <p:nvPr/>
        </p:nvGrpSpPr>
        <p:grpSpPr>
          <a:xfrm>
            <a:off x="214282" y="4742782"/>
            <a:ext cx="3357586" cy="615044"/>
            <a:chOff x="304800" y="51131"/>
            <a:chExt cx="4267200" cy="984838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8" name="Zaoblený obdélník 27"/>
            <p:cNvSpPr/>
            <p:nvPr/>
          </p:nvSpPr>
          <p:spPr>
            <a:xfrm>
              <a:off x="304800" y="120849"/>
              <a:ext cx="4267200" cy="915120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800" b="1" dirty="0" smtClean="0">
                  <a:solidFill>
                    <a:schemeClr val="bg1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METALICKÝ PIGMENT</a:t>
              </a:r>
              <a:endParaRPr lang="cs-CZ" sz="1800" b="1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800" b="1" kern="1200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Skupina 29"/>
          <p:cNvGrpSpPr/>
          <p:nvPr/>
        </p:nvGrpSpPr>
        <p:grpSpPr>
          <a:xfrm>
            <a:off x="214282" y="5457162"/>
            <a:ext cx="3357586" cy="615044"/>
            <a:chOff x="304800" y="51131"/>
            <a:chExt cx="4267200" cy="984838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1" name="Zaoblený obdélník 30"/>
            <p:cNvSpPr/>
            <p:nvPr/>
          </p:nvSpPr>
          <p:spPr>
            <a:xfrm>
              <a:off x="304800" y="120849"/>
              <a:ext cx="4267200" cy="915120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b="1" dirty="0" smtClean="0">
                  <a:solidFill>
                    <a:schemeClr val="bg1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OXYPOLYMERACE</a:t>
              </a:r>
              <a:endParaRPr lang="cs-CZ" sz="1800" b="1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800" b="1" kern="1200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Skupina 32"/>
          <p:cNvGrpSpPr/>
          <p:nvPr/>
        </p:nvGrpSpPr>
        <p:grpSpPr>
          <a:xfrm>
            <a:off x="3857620" y="-24"/>
            <a:ext cx="5143536" cy="571504"/>
            <a:chOff x="304800" y="6459"/>
            <a:chExt cx="4267200" cy="91512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4" name="Zaoblený obdélník 33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4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Nerozpustné části barvy</a:t>
              </a:r>
            </a:p>
          </p:txBody>
        </p:sp>
        <p:sp>
          <p:nvSpPr>
            <p:cNvPr id="35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4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Skupina 35"/>
          <p:cNvGrpSpPr/>
          <p:nvPr/>
        </p:nvGrpSpPr>
        <p:grpSpPr>
          <a:xfrm>
            <a:off x="3857620" y="642918"/>
            <a:ext cx="5143536" cy="571504"/>
            <a:chOff x="304800" y="6459"/>
            <a:chExt cx="4267200" cy="91512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7" name="Zaoblený obdélník 36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4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Oleje, pryskyřice, asfalty a smoly</a:t>
              </a:r>
            </a:p>
          </p:txBody>
        </p:sp>
        <p:sp>
          <p:nvSpPr>
            <p:cNvPr id="38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4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Skupina 38"/>
          <p:cNvGrpSpPr/>
          <p:nvPr/>
        </p:nvGrpSpPr>
        <p:grpSpPr>
          <a:xfrm>
            <a:off x="3857620" y="1313758"/>
            <a:ext cx="5143536" cy="615044"/>
            <a:chOff x="304800" y="51131"/>
            <a:chExt cx="4267200" cy="98483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0" name="Zaoblený obdélník 39"/>
            <p:cNvSpPr/>
            <p:nvPr/>
          </p:nvSpPr>
          <p:spPr>
            <a:xfrm>
              <a:off x="304800" y="120849"/>
              <a:ext cx="4267200" cy="91512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4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Těkavá složka barvy</a:t>
              </a:r>
            </a:p>
          </p:txBody>
        </p:sp>
        <p:sp>
          <p:nvSpPr>
            <p:cNvPr id="41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4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Skupina 41"/>
          <p:cNvGrpSpPr/>
          <p:nvPr/>
        </p:nvGrpSpPr>
        <p:grpSpPr>
          <a:xfrm>
            <a:off x="3857620" y="2000240"/>
            <a:ext cx="5143536" cy="571504"/>
            <a:chOff x="304800" y="6459"/>
            <a:chExt cx="4267200" cy="91512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3" name="Zaoblený obdélník 42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cs-CZ" sz="14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Zaoblený obdélník 4"/>
            <p:cNvSpPr/>
            <p:nvPr/>
          </p:nvSpPr>
          <p:spPr>
            <a:xfrm>
              <a:off x="349472" y="51131"/>
              <a:ext cx="4177856" cy="825777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algn="ctr"/>
              <a:r>
                <a:rPr lang="cs-CZ" sz="14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Vosky, sušidla, změkčovadla</a:t>
              </a:r>
              <a:endParaRPr lang="cs-CZ" sz="14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Skupina 44"/>
          <p:cNvGrpSpPr/>
          <p:nvPr/>
        </p:nvGrpSpPr>
        <p:grpSpPr>
          <a:xfrm>
            <a:off x="3857620" y="2714620"/>
            <a:ext cx="5143536" cy="571504"/>
            <a:chOff x="304800" y="6459"/>
            <a:chExt cx="4267200" cy="91512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6" name="Zaoblený obdélník 45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4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Tekutost barvy</a:t>
              </a:r>
            </a:p>
          </p:txBody>
        </p:sp>
        <p:sp>
          <p:nvSpPr>
            <p:cNvPr id="47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4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" name="Skupina 47"/>
          <p:cNvGrpSpPr/>
          <p:nvPr/>
        </p:nvGrpSpPr>
        <p:grpSpPr>
          <a:xfrm>
            <a:off x="3857620" y="3357562"/>
            <a:ext cx="5143536" cy="571504"/>
            <a:chOff x="304800" y="6459"/>
            <a:chExt cx="4267200" cy="91512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9" name="Zaoblený obdélník 48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4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Saze</a:t>
              </a:r>
            </a:p>
          </p:txBody>
        </p:sp>
        <p:sp>
          <p:nvSpPr>
            <p:cNvPr id="50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4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9" name="Skupina 50"/>
          <p:cNvGrpSpPr/>
          <p:nvPr/>
        </p:nvGrpSpPr>
        <p:grpSpPr>
          <a:xfrm>
            <a:off x="3857620" y="4000504"/>
            <a:ext cx="5143536" cy="571504"/>
            <a:chOff x="304800" y="6459"/>
            <a:chExt cx="4267200" cy="91512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2" name="Zaoblený obdélník 51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4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Titanová běloba</a:t>
              </a:r>
            </a:p>
          </p:txBody>
        </p:sp>
        <p:sp>
          <p:nvSpPr>
            <p:cNvPr id="53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4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Skupina 53"/>
          <p:cNvGrpSpPr/>
          <p:nvPr/>
        </p:nvGrpSpPr>
        <p:grpSpPr>
          <a:xfrm>
            <a:off x="3857620" y="4714884"/>
            <a:ext cx="5143536" cy="571504"/>
            <a:chOff x="304800" y="6459"/>
            <a:chExt cx="4267200" cy="91512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5" name="Zaoblený obdélník 54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4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Mosazný prášek</a:t>
              </a:r>
            </a:p>
          </p:txBody>
        </p:sp>
        <p:sp>
          <p:nvSpPr>
            <p:cNvPr id="56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4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5" name="Skupina 56"/>
          <p:cNvGrpSpPr/>
          <p:nvPr/>
        </p:nvGrpSpPr>
        <p:grpSpPr>
          <a:xfrm>
            <a:off x="3857620" y="5385724"/>
            <a:ext cx="5143536" cy="615044"/>
            <a:chOff x="304800" y="51131"/>
            <a:chExt cx="4267200" cy="98483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8" name="Zaoblený obdélník 57"/>
            <p:cNvSpPr/>
            <p:nvPr/>
          </p:nvSpPr>
          <p:spPr>
            <a:xfrm>
              <a:off x="304800" y="120849"/>
              <a:ext cx="4267200" cy="91512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sz="14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Chemický  způsob zasychání barvy</a:t>
              </a:r>
            </a:p>
          </p:txBody>
        </p:sp>
        <p:sp>
          <p:nvSpPr>
            <p:cNvPr id="59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4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Skupina 59"/>
          <p:cNvGrpSpPr/>
          <p:nvPr/>
        </p:nvGrpSpPr>
        <p:grpSpPr>
          <a:xfrm>
            <a:off x="8643966" y="71414"/>
            <a:ext cx="428627" cy="428627"/>
            <a:chOff x="1190" y="507960"/>
            <a:chExt cx="1269503" cy="126950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1" name="Elipsa 60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62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I</a:t>
              </a:r>
              <a:endParaRPr lang="cs-CZ" sz="20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1" name="Skupina 89"/>
          <p:cNvGrpSpPr/>
          <p:nvPr/>
        </p:nvGrpSpPr>
        <p:grpSpPr>
          <a:xfrm>
            <a:off x="142844" y="71415"/>
            <a:ext cx="428627" cy="428627"/>
            <a:chOff x="1190" y="507960"/>
            <a:chExt cx="1269503" cy="1269503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1" name="Elipsa 90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cs-CZ" sz="2000" b="1" kern="1200" dirty="0">
                <a:solidFill>
                  <a:schemeClr val="accent4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Skupina 92"/>
          <p:cNvGrpSpPr/>
          <p:nvPr/>
        </p:nvGrpSpPr>
        <p:grpSpPr>
          <a:xfrm>
            <a:off x="142844" y="714356"/>
            <a:ext cx="428627" cy="428627"/>
            <a:chOff x="1190" y="507960"/>
            <a:chExt cx="1269503" cy="1269503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4" name="Elipsa 93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95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cs-CZ" sz="2000" b="1" kern="1200" dirty="0">
                <a:solidFill>
                  <a:schemeClr val="accent4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" name="Skupina 95"/>
          <p:cNvGrpSpPr/>
          <p:nvPr/>
        </p:nvGrpSpPr>
        <p:grpSpPr>
          <a:xfrm>
            <a:off x="142844" y="1357298"/>
            <a:ext cx="428627" cy="428627"/>
            <a:chOff x="1190" y="507960"/>
            <a:chExt cx="1269503" cy="1269503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7" name="Elipsa 96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98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cs-CZ" sz="2000" b="1" kern="1200" dirty="0">
                <a:solidFill>
                  <a:schemeClr val="accent4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0" name="Skupina 98"/>
          <p:cNvGrpSpPr/>
          <p:nvPr/>
        </p:nvGrpSpPr>
        <p:grpSpPr>
          <a:xfrm>
            <a:off x="142844" y="2071679"/>
            <a:ext cx="428627" cy="428627"/>
            <a:chOff x="1190" y="507960"/>
            <a:chExt cx="1269503" cy="1269503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0" name="Elipsa 99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cs-CZ" sz="2000" b="1" kern="1200" dirty="0">
                <a:solidFill>
                  <a:schemeClr val="accent4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3" name="Skupina 101"/>
          <p:cNvGrpSpPr/>
          <p:nvPr/>
        </p:nvGrpSpPr>
        <p:grpSpPr>
          <a:xfrm>
            <a:off x="142844" y="2714621"/>
            <a:ext cx="428627" cy="428627"/>
            <a:chOff x="1190" y="507960"/>
            <a:chExt cx="1269503" cy="1269503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3" name="Elipsa 102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04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cs-CZ" sz="2000" b="1" kern="1200" dirty="0">
                <a:solidFill>
                  <a:schemeClr val="accent4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4" name="Skupina 104"/>
          <p:cNvGrpSpPr/>
          <p:nvPr/>
        </p:nvGrpSpPr>
        <p:grpSpPr>
          <a:xfrm>
            <a:off x="142844" y="3429001"/>
            <a:ext cx="428627" cy="428627"/>
            <a:chOff x="1190" y="507960"/>
            <a:chExt cx="1269503" cy="1269503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6" name="Elipsa 105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07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cs-CZ" sz="2000" b="1" kern="1200" dirty="0">
                <a:solidFill>
                  <a:schemeClr val="accent4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5" name="Skupina 107"/>
          <p:cNvGrpSpPr/>
          <p:nvPr/>
        </p:nvGrpSpPr>
        <p:grpSpPr>
          <a:xfrm>
            <a:off x="142844" y="4143381"/>
            <a:ext cx="428627" cy="428627"/>
            <a:chOff x="1190" y="507960"/>
            <a:chExt cx="1269503" cy="1269503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9" name="Elipsa 108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10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cs-CZ" sz="2000" b="1" kern="1200" dirty="0">
                <a:solidFill>
                  <a:schemeClr val="accent4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6" name="Skupina 110"/>
          <p:cNvGrpSpPr/>
          <p:nvPr/>
        </p:nvGrpSpPr>
        <p:grpSpPr>
          <a:xfrm>
            <a:off x="142844" y="4857761"/>
            <a:ext cx="428627" cy="428627"/>
            <a:chOff x="1190" y="507960"/>
            <a:chExt cx="1269503" cy="1269503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2" name="Elipsa 111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13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cs-CZ" sz="2000" b="1" kern="1200" dirty="0">
                <a:solidFill>
                  <a:schemeClr val="accent4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7" name="Skupina 113"/>
          <p:cNvGrpSpPr/>
          <p:nvPr/>
        </p:nvGrpSpPr>
        <p:grpSpPr>
          <a:xfrm>
            <a:off x="142844" y="5572140"/>
            <a:ext cx="428627" cy="428627"/>
            <a:chOff x="1190" y="507960"/>
            <a:chExt cx="1269503" cy="1269503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5" name="Elipsa 114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16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9</a:t>
              </a:r>
              <a:endParaRPr lang="cs-CZ" sz="2000" b="1" kern="1200" dirty="0">
                <a:solidFill>
                  <a:schemeClr val="accent4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8" name="Skupina 116"/>
          <p:cNvGrpSpPr/>
          <p:nvPr/>
        </p:nvGrpSpPr>
        <p:grpSpPr>
          <a:xfrm>
            <a:off x="8643966" y="714356"/>
            <a:ext cx="428627" cy="428627"/>
            <a:chOff x="1190" y="507960"/>
            <a:chExt cx="1269503" cy="126950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8" name="Elipsa 117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19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J</a:t>
              </a:r>
              <a:endParaRPr lang="cs-CZ" sz="20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9" name="Skupina 119"/>
          <p:cNvGrpSpPr/>
          <p:nvPr/>
        </p:nvGrpSpPr>
        <p:grpSpPr>
          <a:xfrm>
            <a:off x="8643966" y="1357298"/>
            <a:ext cx="428627" cy="428627"/>
            <a:chOff x="1190" y="507960"/>
            <a:chExt cx="1269503" cy="126950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1" name="Elipsa 120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22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G</a:t>
              </a:r>
              <a:endParaRPr lang="cs-CZ" sz="20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0" name="Skupina 122"/>
          <p:cNvGrpSpPr/>
          <p:nvPr/>
        </p:nvGrpSpPr>
        <p:grpSpPr>
          <a:xfrm>
            <a:off x="8643966" y="2071678"/>
            <a:ext cx="428627" cy="428627"/>
            <a:chOff x="1190" y="507960"/>
            <a:chExt cx="1269503" cy="126950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4" name="Elipsa 123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25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F</a:t>
              </a:r>
              <a:endParaRPr lang="cs-CZ" sz="20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1" name="Skupina 125"/>
          <p:cNvGrpSpPr/>
          <p:nvPr/>
        </p:nvGrpSpPr>
        <p:grpSpPr>
          <a:xfrm>
            <a:off x="8643966" y="2714620"/>
            <a:ext cx="428627" cy="428627"/>
            <a:chOff x="1190" y="507960"/>
            <a:chExt cx="1269503" cy="126950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7" name="Elipsa 126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28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B</a:t>
              </a:r>
              <a:endParaRPr lang="cs-CZ" sz="20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2" name="Skupina 128"/>
          <p:cNvGrpSpPr/>
          <p:nvPr/>
        </p:nvGrpSpPr>
        <p:grpSpPr>
          <a:xfrm>
            <a:off x="8643966" y="4071943"/>
            <a:ext cx="428627" cy="428627"/>
            <a:chOff x="1190" y="507960"/>
            <a:chExt cx="1269503" cy="126950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0" name="Elipsa 129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31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H</a:t>
              </a:r>
              <a:endParaRPr lang="cs-CZ" sz="20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3" name="Skupina 131"/>
          <p:cNvGrpSpPr/>
          <p:nvPr/>
        </p:nvGrpSpPr>
        <p:grpSpPr>
          <a:xfrm>
            <a:off x="8643966" y="4786322"/>
            <a:ext cx="428627" cy="428627"/>
            <a:chOff x="1190" y="507960"/>
            <a:chExt cx="1269503" cy="126950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3" name="Elipsa 132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34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D</a:t>
              </a:r>
              <a:endParaRPr lang="cs-CZ" sz="20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4" name="Skupina 134"/>
          <p:cNvGrpSpPr/>
          <p:nvPr/>
        </p:nvGrpSpPr>
        <p:grpSpPr>
          <a:xfrm>
            <a:off x="8643966" y="5429264"/>
            <a:ext cx="428627" cy="428627"/>
            <a:chOff x="1190" y="507960"/>
            <a:chExt cx="1269503" cy="126950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6" name="Elipsa 135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37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E</a:t>
              </a:r>
              <a:endParaRPr lang="cs-CZ" sz="20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5" name="Skupina 137"/>
          <p:cNvGrpSpPr/>
          <p:nvPr/>
        </p:nvGrpSpPr>
        <p:grpSpPr>
          <a:xfrm>
            <a:off x="8643966" y="3357562"/>
            <a:ext cx="428627" cy="428627"/>
            <a:chOff x="1190" y="507960"/>
            <a:chExt cx="1269503" cy="126950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9" name="Elipsa 138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0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A</a:t>
              </a:r>
              <a:endParaRPr lang="cs-CZ" sz="20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1" name="Skupina 29"/>
          <p:cNvGrpSpPr/>
          <p:nvPr/>
        </p:nvGrpSpPr>
        <p:grpSpPr>
          <a:xfrm>
            <a:off x="214282" y="6171542"/>
            <a:ext cx="3357586" cy="615044"/>
            <a:chOff x="304800" y="51131"/>
            <a:chExt cx="4267200" cy="984838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4" name="Zaoblený obdélník 113"/>
            <p:cNvSpPr/>
            <p:nvPr/>
          </p:nvSpPr>
          <p:spPr>
            <a:xfrm>
              <a:off x="304800" y="120849"/>
              <a:ext cx="4267200" cy="915120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b="1" dirty="0" smtClean="0">
                  <a:solidFill>
                    <a:schemeClr val="bg1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PENETRACE</a:t>
              </a:r>
              <a:endParaRPr lang="cs-CZ" sz="1800" b="1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Zaoblený obdélník 4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800" b="1" kern="1200" dirty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9" name="Skupina 113"/>
          <p:cNvGrpSpPr/>
          <p:nvPr/>
        </p:nvGrpSpPr>
        <p:grpSpPr>
          <a:xfrm>
            <a:off x="142844" y="6286520"/>
            <a:ext cx="428627" cy="428627"/>
            <a:chOff x="1190" y="507960"/>
            <a:chExt cx="1269503" cy="1269503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2" name="Elipsa 131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5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10</a:t>
              </a:r>
              <a:endParaRPr lang="cs-CZ" sz="2000" b="1" kern="1200" dirty="0">
                <a:solidFill>
                  <a:schemeClr val="accent4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8" name="Zaoblený obdélník 137"/>
          <p:cNvSpPr/>
          <p:nvPr/>
        </p:nvSpPr>
        <p:spPr>
          <a:xfrm>
            <a:off x="3857620" y="6143644"/>
            <a:ext cx="5143536" cy="571504"/>
          </a:xfrm>
          <a:prstGeom prst="round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Fyzikální  způsob zasychání barvy</a:t>
            </a:r>
          </a:p>
        </p:txBody>
      </p:sp>
      <p:grpSp>
        <p:nvGrpSpPr>
          <p:cNvPr id="141" name="Skupina 134"/>
          <p:cNvGrpSpPr/>
          <p:nvPr/>
        </p:nvGrpSpPr>
        <p:grpSpPr>
          <a:xfrm>
            <a:off x="8715373" y="6215083"/>
            <a:ext cx="428627" cy="428627"/>
            <a:chOff x="1190" y="507960"/>
            <a:chExt cx="1269503" cy="126950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2" name="Elipsa 141"/>
            <p:cNvSpPr/>
            <p:nvPr/>
          </p:nvSpPr>
          <p:spPr>
            <a:xfrm>
              <a:off x="1190" y="507960"/>
              <a:ext cx="1269503" cy="126950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3" name="Elipsa 4"/>
            <p:cNvSpPr/>
            <p:nvPr/>
          </p:nvSpPr>
          <p:spPr>
            <a:xfrm>
              <a:off x="187105" y="693874"/>
              <a:ext cx="897673" cy="89767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C</a:t>
              </a:r>
              <a:endParaRPr lang="cs-CZ" sz="2000" b="1" kern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142984"/>
            <a:ext cx="8501122" cy="5286412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Text:</a:t>
            </a:r>
          </a:p>
          <a:p>
            <a:pPr>
              <a:buFont typeface="Wingdings" pitchFamily="2" charset="2"/>
              <a:buChar char="Ø"/>
            </a:pPr>
            <a:r>
              <a:rPr lang="cs-CZ" sz="1200" dirty="0" smtClean="0"/>
              <a:t>Vlastní text autora</a:t>
            </a:r>
          </a:p>
          <a:p>
            <a:pPr>
              <a:buFont typeface="Wingdings" pitchFamily="2" charset="2"/>
              <a:buChar char="Ø"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Obrázky: </a:t>
            </a:r>
          </a:p>
          <a:p>
            <a:pPr>
              <a:buNone/>
            </a:pPr>
            <a:r>
              <a:rPr lang="cs-CZ" sz="1400" dirty="0" smtClean="0"/>
              <a:t>	 </a:t>
            </a:r>
          </a:p>
          <a:p>
            <a:pPr lvl="0">
              <a:buFont typeface="Wingdings" pitchFamily="2" charset="2"/>
              <a:buChar char="Ø"/>
            </a:pPr>
            <a:r>
              <a:rPr lang="cs-CZ" sz="1200" dirty="0" err="1" smtClean="0"/>
              <a:t>bigstockphoto</a:t>
            </a:r>
            <a:r>
              <a:rPr lang="cs-CZ" sz="1200" dirty="0" smtClean="0"/>
              <a:t>_</a:t>
            </a:r>
            <a:r>
              <a:rPr lang="cs-CZ" sz="1200" dirty="0" err="1" smtClean="0"/>
              <a:t>Crossword</a:t>
            </a:r>
            <a:r>
              <a:rPr lang="cs-CZ" sz="1200" dirty="0" smtClean="0"/>
              <a:t>_Internet_4284431.jpg [cit. 2012–11–12]. Volně dostupné na </a:t>
            </a:r>
            <a:r>
              <a:rPr lang="en-US" sz="1200" dirty="0" smtClean="0">
                <a:hlinkClick r:id="rId2"/>
              </a:rPr>
              <a:t>&lt;</a:t>
            </a:r>
            <a:r>
              <a:rPr lang="cs-CZ" sz="1200" dirty="0" smtClean="0">
                <a:hlinkClick r:id="rId2"/>
              </a:rPr>
              <a:t> http://higheredlifecoach.com/2009/12/22/learning-about-seo-feeds-marketing/</a:t>
            </a:r>
            <a:r>
              <a:rPr lang="da-DK" sz="1200" dirty="0" smtClean="0">
                <a:latin typeface="Calibri" pitchFamily="34" charset="0"/>
              </a:rPr>
              <a:t>&gt;</a:t>
            </a:r>
            <a:r>
              <a:rPr lang="cs-CZ" sz="1200" dirty="0" smtClean="0"/>
              <a:t>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400" dirty="0" smtClean="0"/>
              <a:t>Zdroje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583TGp_business_light_ani">
  <a:themeElements>
    <a:clrScheme name="Default Design 1">
      <a:dk1>
        <a:srgbClr val="000000"/>
      </a:dk1>
      <a:lt1>
        <a:srgbClr val="C8D4E2"/>
      </a:lt1>
      <a:dk2>
        <a:srgbClr val="015465"/>
      </a:dk2>
      <a:lt2>
        <a:srgbClr val="808080"/>
      </a:lt2>
      <a:accent1>
        <a:srgbClr val="B96F81"/>
      </a:accent1>
      <a:accent2>
        <a:srgbClr val="84B75D"/>
      </a:accent2>
      <a:accent3>
        <a:srgbClr val="E0E6EE"/>
      </a:accent3>
      <a:accent4>
        <a:srgbClr val="000000"/>
      </a:accent4>
      <a:accent5>
        <a:srgbClr val="D9BBC1"/>
      </a:accent5>
      <a:accent6>
        <a:srgbClr val="77A653"/>
      </a:accent6>
      <a:hlink>
        <a:srgbClr val="B88A68"/>
      </a:hlink>
      <a:folHlink>
        <a:srgbClr val="91A7C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C8D4E2"/>
        </a:lt1>
        <a:dk2>
          <a:srgbClr val="015465"/>
        </a:dk2>
        <a:lt2>
          <a:srgbClr val="808080"/>
        </a:lt2>
        <a:accent1>
          <a:srgbClr val="B96F81"/>
        </a:accent1>
        <a:accent2>
          <a:srgbClr val="84B75D"/>
        </a:accent2>
        <a:accent3>
          <a:srgbClr val="E0E6EE"/>
        </a:accent3>
        <a:accent4>
          <a:srgbClr val="000000"/>
        </a:accent4>
        <a:accent5>
          <a:srgbClr val="D9BBC1"/>
        </a:accent5>
        <a:accent6>
          <a:srgbClr val="77A653"/>
        </a:accent6>
        <a:hlink>
          <a:srgbClr val="B88A68"/>
        </a:hlink>
        <a:folHlink>
          <a:srgbClr val="91A7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CCE1C9"/>
        </a:lt1>
        <a:dk2>
          <a:srgbClr val="660066"/>
        </a:dk2>
        <a:lt2>
          <a:srgbClr val="808080"/>
        </a:lt2>
        <a:accent1>
          <a:srgbClr val="8F7AC4"/>
        </a:accent1>
        <a:accent2>
          <a:srgbClr val="D79E5F"/>
        </a:accent2>
        <a:accent3>
          <a:srgbClr val="E2EEE1"/>
        </a:accent3>
        <a:accent4>
          <a:srgbClr val="000000"/>
        </a:accent4>
        <a:accent5>
          <a:srgbClr val="C6BEDE"/>
        </a:accent5>
        <a:accent6>
          <a:srgbClr val="C38F55"/>
        </a:accent6>
        <a:hlink>
          <a:srgbClr val="6494BC"/>
        </a:hlink>
        <a:folHlink>
          <a:srgbClr val="A6BD9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E3D9D3"/>
        </a:lt1>
        <a:dk2>
          <a:srgbClr val="A50021"/>
        </a:dk2>
        <a:lt2>
          <a:srgbClr val="808080"/>
        </a:lt2>
        <a:accent1>
          <a:srgbClr val="5E87CA"/>
        </a:accent1>
        <a:accent2>
          <a:srgbClr val="B75D86"/>
        </a:accent2>
        <a:accent3>
          <a:srgbClr val="EFE9E6"/>
        </a:accent3>
        <a:accent4>
          <a:srgbClr val="000000"/>
        </a:accent4>
        <a:accent5>
          <a:srgbClr val="B6C3E1"/>
        </a:accent5>
        <a:accent6>
          <a:srgbClr val="A65379"/>
        </a:accent6>
        <a:hlink>
          <a:srgbClr val="5DB648"/>
        </a:hlink>
        <a:folHlink>
          <a:srgbClr val="C2A29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583TGp_business_light_ani</Template>
  <TotalTime>624</TotalTime>
  <Words>142</Words>
  <Application>Microsoft Office PowerPoint</Application>
  <PresentationFormat>Předvádění na obrazovce (4:3)</PresentationFormat>
  <Paragraphs>88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583TGp_business_light_ani</vt:lpstr>
      <vt:lpstr>NÁZEV:   VY_32_INOVACE_02 ČÍSLO PROJEKTU:  CZ.1.07/1.5.00/34.0772  NÁZEV PROJEKTU:  Kvalitní a efektivní vzdělávání pro žáky ŠKOLA:   Střední škola polygrafická, Olomouc, Střední novosadská 87/53, Olomouc VYUČUJÍCÍ:  Ing.  Eva  Přikrylová  TÉMATICKÁ OBLAST: Polygrafické materiály         PŘEDMĚT:   Polygrafické materiály  ROČNÍK: 1.    NÁZEV MATERIÁLU: Test - barvy  TYP DOKUMENTU:  Prezentace  ANOTACE:  Materiál je určen pro práci na interaktivní tabuli.     Žáci si přiřazením pojmů a jejich významů zopakují látku z kapitoly o     tiskových barvách.  </vt:lpstr>
      <vt:lpstr>Prezentace aplikace PowerPoint</vt:lpstr>
      <vt:lpstr>Prezentace aplikace PowerPoint</vt:lpstr>
      <vt:lpstr>Prezentace aplikace PowerPoint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KP</dc:creator>
  <cp:lastModifiedBy>Přikrylová Eva</cp:lastModifiedBy>
  <cp:revision>81</cp:revision>
  <dcterms:created xsi:type="dcterms:W3CDTF">2012-10-16T14:13:06Z</dcterms:created>
  <dcterms:modified xsi:type="dcterms:W3CDTF">2014-02-25T11:10:27Z</dcterms:modified>
</cp:coreProperties>
</file>