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1" r:id="rId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08" autoAdjust="0"/>
  </p:normalViewPr>
  <p:slideViewPr>
    <p:cSldViewPr>
      <p:cViewPr varScale="1">
        <p:scale>
          <a:sx n="91" d="100"/>
          <a:sy n="91" d="100"/>
        </p:scale>
        <p:origin x="-1968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cs-CZ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fld id="{C702C97E-1777-4B3C-A547-2488C66A1A0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863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3D050B-A47A-47CE-BAAC-BC643DE62E46}" type="slidenum">
              <a:rPr lang="cs-CZ"/>
              <a:pPr/>
              <a:t>1</a:t>
            </a:fld>
            <a:endParaRPr lang="cs-CZ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215DE5-48D0-4C21-BBEF-F0F0F2860F0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934098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B64BFC-0EB2-48B6-BC8E-EBF0CE1A80B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326101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31C6B3-0557-4579-84ED-E6CE21AA667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514216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E1FF74BA-E201-4D06-A804-C85B8EC5245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020236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138384-6586-4CA3-B50B-D5FB63BF5BB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698202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5F294A-1925-435F-8523-D6013D5B4A6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27800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9116AD-D419-4F49-A201-B82292E70BC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134714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323169C-683B-4BD1-9A03-2E65051B40F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581541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AB1A90-6498-4E2B-901A-CD5E8E560FE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198634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1BA826-AA71-4120-B554-D48B34D5275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256577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957644-4C19-4FA2-885A-79A2BB73829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367750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8F4781-9A4B-4F8D-809D-959BBBA6EC0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806100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EAF4F3D7-D079-42AD-86A4-5B02BE0CDFA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cover/>
  </p:transition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hnutý pruh 3"/>
          <p:cNvSpPr/>
          <p:nvPr/>
        </p:nvSpPr>
        <p:spPr bwMode="auto">
          <a:xfrm>
            <a:off x="4159854" y="2156458"/>
            <a:ext cx="1279053" cy="3927635"/>
          </a:xfrm>
          <a:prstGeom prst="blockArc">
            <a:avLst>
              <a:gd name="adj1" fmla="val 10890358"/>
              <a:gd name="adj2" fmla="val 0"/>
              <a:gd name="adj3" fmla="val 25000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3" name="Obdélník 32"/>
          <p:cNvSpPr/>
          <p:nvPr/>
        </p:nvSpPr>
        <p:spPr bwMode="auto">
          <a:xfrm>
            <a:off x="6933653" y="2157106"/>
            <a:ext cx="554931" cy="2822168"/>
          </a:xfrm>
          <a:prstGeom prst="rect">
            <a:avLst/>
          </a:prstGeom>
          <a:solidFill>
            <a:srgbClr val="C00000">
              <a:alpha val="8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2212444" y="2157783"/>
            <a:ext cx="554931" cy="282216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" name="Obdélník 1"/>
          <p:cNvSpPr/>
          <p:nvPr/>
        </p:nvSpPr>
        <p:spPr bwMode="auto">
          <a:xfrm>
            <a:off x="1661492" y="2977325"/>
            <a:ext cx="3084908" cy="2746728"/>
          </a:xfrm>
          <a:prstGeom prst="rect">
            <a:avLst/>
          </a:prstGeom>
          <a:solidFill>
            <a:schemeClr val="bg1">
              <a:lumMod val="85000"/>
              <a:alpha val="5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173" name="Freeform 5"/>
          <p:cNvSpPr>
            <a:spLocks noChangeArrowheads="1"/>
          </p:cNvSpPr>
          <p:nvPr/>
        </p:nvSpPr>
        <p:spPr bwMode="auto">
          <a:xfrm>
            <a:off x="2514329" y="1152696"/>
            <a:ext cx="45719" cy="1005087"/>
          </a:xfrm>
          <a:custGeom>
            <a:avLst/>
            <a:gdLst>
              <a:gd name="T0" fmla="*/ 0 w 1"/>
              <a:gd name="T1" fmla="*/ 2500 h 2501"/>
              <a:gd name="T2" fmla="*/ 0 w 1"/>
              <a:gd name="T3" fmla="*/ 0 h 250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501">
                <a:moveTo>
                  <a:pt x="0" y="2500"/>
                </a:moveTo>
                <a:lnTo>
                  <a:pt x="0" y="0"/>
                </a:lnTo>
              </a:path>
            </a:pathLst>
          </a:custGeom>
          <a:noFill/>
          <a:ln w="720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4" name="Freeform 6"/>
          <p:cNvSpPr>
            <a:spLocks noChangeArrowheads="1"/>
          </p:cNvSpPr>
          <p:nvPr/>
        </p:nvSpPr>
        <p:spPr bwMode="auto">
          <a:xfrm>
            <a:off x="7167571" y="1115540"/>
            <a:ext cx="45719" cy="1042243"/>
          </a:xfrm>
          <a:custGeom>
            <a:avLst/>
            <a:gdLst>
              <a:gd name="T0" fmla="*/ 0 w 1"/>
              <a:gd name="T1" fmla="*/ 2500 h 2501"/>
              <a:gd name="T2" fmla="*/ 0 w 1"/>
              <a:gd name="T3" fmla="*/ 0 h 250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501">
                <a:moveTo>
                  <a:pt x="0" y="2500"/>
                </a:moveTo>
                <a:lnTo>
                  <a:pt x="0" y="0"/>
                </a:lnTo>
              </a:path>
            </a:pathLst>
          </a:custGeom>
          <a:noFill/>
          <a:ln w="720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>
            <a:off x="2476500" y="1115540"/>
            <a:ext cx="4724052" cy="45719"/>
          </a:xfrm>
          <a:custGeom>
            <a:avLst/>
            <a:gdLst>
              <a:gd name="T0" fmla="*/ 0 w 6501"/>
              <a:gd name="T1" fmla="*/ 0 h 1"/>
              <a:gd name="T2" fmla="*/ 6500 w 650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501" h="1">
                <a:moveTo>
                  <a:pt x="0" y="0"/>
                </a:moveTo>
                <a:lnTo>
                  <a:pt x="6500" y="0"/>
                </a:lnTo>
              </a:path>
            </a:pathLst>
          </a:custGeom>
          <a:noFill/>
          <a:ln w="720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4321921" y="792333"/>
            <a:ext cx="720725" cy="720725"/>
          </a:xfrm>
          <a:prstGeom prst="ellipse">
            <a:avLst/>
          </a:prstGeom>
          <a:solidFill>
            <a:srgbClr val="99CC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>
            <a:off x="4391595" y="755177"/>
            <a:ext cx="720725" cy="720725"/>
          </a:xfrm>
          <a:custGeom>
            <a:avLst/>
            <a:gdLst>
              <a:gd name="T0" fmla="*/ 0 w 2001"/>
              <a:gd name="T1" fmla="*/ 2000 h 2001"/>
              <a:gd name="T2" fmla="*/ 2000 w 2001"/>
              <a:gd name="T3" fmla="*/ 0 h 200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01" h="2001">
                <a:moveTo>
                  <a:pt x="0" y="2000"/>
                </a:moveTo>
                <a:lnTo>
                  <a:pt x="2000" y="0"/>
                </a:lnTo>
              </a:path>
            </a:pathLst>
          </a:custGeom>
          <a:noFill/>
          <a:ln w="72000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391595" y="815701"/>
            <a:ext cx="349250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2640" rIns="90000" bIns="45000"/>
          <a:lstStyle/>
          <a:p>
            <a:r>
              <a:rPr lang="cs-CZ" sz="2000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V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21367" y="167672"/>
            <a:ext cx="30527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793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Daniellův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článek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034371" y="171759"/>
            <a:ext cx="2503579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r>
              <a:rPr 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Galvanický  článek</a:t>
            </a: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307000" y="2340064"/>
            <a:ext cx="4603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cs-CZ" b="1" dirty="0" err="1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Zn</a:t>
            </a:r>
            <a:endParaRPr lang="cs-CZ" b="1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7056536" y="2372469"/>
            <a:ext cx="4857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cs-CZ" b="1" dirty="0" err="1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Cu</a:t>
            </a:r>
            <a:endParaRPr lang="cs-CZ" b="1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47823" y="4559263"/>
            <a:ext cx="8509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r>
              <a:rPr lang="cs-CZ" dirty="0"/>
              <a:t>ZnSO</a:t>
            </a:r>
            <a:r>
              <a:rPr lang="cs-CZ" baseline="-33000" dirty="0"/>
              <a:t>4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8162949" y="4733382"/>
            <a:ext cx="8763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r>
              <a:rPr lang="cs-CZ" dirty="0"/>
              <a:t>CuSO</a:t>
            </a:r>
            <a:r>
              <a:rPr lang="cs-CZ" baseline="-33000" dirty="0"/>
              <a:t>4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617" y="4560344"/>
            <a:ext cx="5619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cs-CZ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1 M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9213137" y="4721668"/>
            <a:ext cx="5619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cs-CZ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1 M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333684" y="344797"/>
            <a:ext cx="7143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cs-CZ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Lucida Sans Unicode" charset="0"/>
                <a:cs typeface="Lucida Sans Unicode" charset="0"/>
              </a:rPr>
              <a:t>1,1 V</a:t>
            </a:r>
          </a:p>
        </p:txBody>
      </p:sp>
      <p:sp>
        <p:nvSpPr>
          <p:cNvPr id="21" name="Obdélník 20"/>
          <p:cNvSpPr/>
          <p:nvPr/>
        </p:nvSpPr>
        <p:spPr bwMode="auto">
          <a:xfrm>
            <a:off x="4846420" y="2987749"/>
            <a:ext cx="3084908" cy="2746728"/>
          </a:xfrm>
          <a:prstGeom prst="rect">
            <a:avLst/>
          </a:prstGeom>
          <a:solidFill>
            <a:srgbClr val="00B0F0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3" name="Obdélník 92"/>
          <p:cNvSpPr/>
          <p:nvPr/>
        </p:nvSpPr>
        <p:spPr bwMode="auto">
          <a:xfrm>
            <a:off x="4851977" y="2999064"/>
            <a:ext cx="3084908" cy="2746728"/>
          </a:xfrm>
          <a:prstGeom prst="rect">
            <a:avLst/>
          </a:prstGeom>
          <a:solidFill>
            <a:schemeClr val="bg1">
              <a:alpha val="7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5" name="Přímá spojnice 4"/>
          <p:cNvCxnSpPr/>
          <p:nvPr/>
        </p:nvCxnSpPr>
        <p:spPr bwMode="auto">
          <a:xfrm>
            <a:off x="1655936" y="2549475"/>
            <a:ext cx="0" cy="31850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Přímá spojnice 6"/>
          <p:cNvCxnSpPr/>
          <p:nvPr/>
        </p:nvCxnSpPr>
        <p:spPr bwMode="auto">
          <a:xfrm>
            <a:off x="1655936" y="5734477"/>
            <a:ext cx="309602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Přímá spojnice 8"/>
          <p:cNvCxnSpPr/>
          <p:nvPr/>
        </p:nvCxnSpPr>
        <p:spPr bwMode="auto">
          <a:xfrm flipV="1">
            <a:off x="4751957" y="2517070"/>
            <a:ext cx="0" cy="32174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Přímá spojnice 28"/>
          <p:cNvCxnSpPr/>
          <p:nvPr/>
        </p:nvCxnSpPr>
        <p:spPr bwMode="auto">
          <a:xfrm flipV="1">
            <a:off x="4824288" y="2506646"/>
            <a:ext cx="0" cy="32174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Přímá spojnice 29"/>
          <p:cNvCxnSpPr/>
          <p:nvPr/>
        </p:nvCxnSpPr>
        <p:spPr bwMode="auto">
          <a:xfrm>
            <a:off x="4840864" y="5735204"/>
            <a:ext cx="309602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Přímá spojnice 30"/>
          <p:cNvCxnSpPr/>
          <p:nvPr/>
        </p:nvCxnSpPr>
        <p:spPr bwMode="auto">
          <a:xfrm>
            <a:off x="7920632" y="2555701"/>
            <a:ext cx="0" cy="31850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Ovál 11"/>
          <p:cNvSpPr/>
          <p:nvPr/>
        </p:nvSpPr>
        <p:spPr bwMode="auto">
          <a:xfrm>
            <a:off x="3179496" y="3995861"/>
            <a:ext cx="756246" cy="490261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Zn</a:t>
            </a:r>
            <a:r>
              <a:rPr kumimoji="0" lang="cs-CZ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2+</a:t>
            </a:r>
          </a:p>
        </p:txBody>
      </p:sp>
      <p:cxnSp>
        <p:nvCxnSpPr>
          <p:cNvPr id="14" name="Přímá spojnice se šipkou 13"/>
          <p:cNvCxnSpPr/>
          <p:nvPr/>
        </p:nvCxnSpPr>
        <p:spPr bwMode="auto">
          <a:xfrm>
            <a:off x="2757488" y="4115349"/>
            <a:ext cx="338608" cy="0"/>
          </a:xfrm>
          <a:prstGeom prst="straightConnector1">
            <a:avLst/>
          </a:prstGeom>
          <a:solidFill>
            <a:srgbClr val="00B8FF"/>
          </a:solidFill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nice se šipkou 15"/>
          <p:cNvCxnSpPr/>
          <p:nvPr/>
        </p:nvCxnSpPr>
        <p:spPr bwMode="auto">
          <a:xfrm flipH="1">
            <a:off x="2767375" y="4361113"/>
            <a:ext cx="328721" cy="0"/>
          </a:xfrm>
          <a:prstGeom prst="straightConnector1">
            <a:avLst/>
          </a:prstGeom>
          <a:solidFill>
            <a:srgbClr val="00B8FF"/>
          </a:solidFill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2159992" y="3995861"/>
            <a:ext cx="4603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cs-CZ" b="1" dirty="0" err="1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Zn</a:t>
            </a:r>
            <a:endParaRPr lang="cs-CZ" b="1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  <p:sp>
        <p:nvSpPr>
          <p:cNvPr id="17" name="Ovál 16"/>
          <p:cNvSpPr/>
          <p:nvPr/>
        </p:nvSpPr>
        <p:spPr bwMode="auto">
          <a:xfrm>
            <a:off x="5666462" y="4107032"/>
            <a:ext cx="864096" cy="50926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Cu</a:t>
            </a:r>
            <a:r>
              <a:rPr kumimoji="0" lang="cs-CZ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2+</a:t>
            </a:r>
          </a:p>
        </p:txBody>
      </p:sp>
      <p:sp>
        <p:nvSpPr>
          <p:cNvPr id="41" name="Ovál 40"/>
          <p:cNvSpPr/>
          <p:nvPr/>
        </p:nvSpPr>
        <p:spPr bwMode="auto">
          <a:xfrm>
            <a:off x="2820267" y="4626502"/>
            <a:ext cx="756246" cy="490261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Zn</a:t>
            </a:r>
            <a:r>
              <a:rPr kumimoji="0" lang="cs-CZ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2+</a:t>
            </a:r>
          </a:p>
        </p:txBody>
      </p:sp>
      <p:sp>
        <p:nvSpPr>
          <p:cNvPr id="42" name="Ovál 41"/>
          <p:cNvSpPr/>
          <p:nvPr/>
        </p:nvSpPr>
        <p:spPr bwMode="auto">
          <a:xfrm>
            <a:off x="2801373" y="5156380"/>
            <a:ext cx="756246" cy="490261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Zn</a:t>
            </a:r>
            <a:r>
              <a:rPr kumimoji="0" lang="cs-CZ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2+</a:t>
            </a:r>
          </a:p>
        </p:txBody>
      </p:sp>
      <p:sp>
        <p:nvSpPr>
          <p:cNvPr id="43" name="Ovál 42"/>
          <p:cNvSpPr/>
          <p:nvPr/>
        </p:nvSpPr>
        <p:spPr bwMode="auto">
          <a:xfrm>
            <a:off x="5946130" y="4813109"/>
            <a:ext cx="864096" cy="50926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Cu</a:t>
            </a:r>
            <a:r>
              <a:rPr kumimoji="0" lang="cs-CZ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2+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2467796" y="3347789"/>
            <a:ext cx="397866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e</a:t>
            </a:r>
            <a:r>
              <a:rPr lang="cs-CZ" baseline="30000" dirty="0" smtClean="0">
                <a:solidFill>
                  <a:schemeClr val="tx1"/>
                </a:solidFill>
              </a:rPr>
              <a:t>–</a:t>
            </a:r>
            <a:endParaRPr lang="cs-CZ" baseline="30000" dirty="0">
              <a:solidFill>
                <a:schemeClr val="tx1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2304008" y="3203773"/>
            <a:ext cx="397866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e</a:t>
            </a:r>
            <a:r>
              <a:rPr lang="cs-CZ" baseline="30000" dirty="0" smtClean="0">
                <a:solidFill>
                  <a:schemeClr val="tx1"/>
                </a:solidFill>
              </a:rPr>
              <a:t>–</a:t>
            </a:r>
            <a:endParaRPr lang="cs-CZ" baseline="30000" dirty="0">
              <a:solidFill>
                <a:schemeClr val="tx1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2159992" y="3527148"/>
            <a:ext cx="397866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e</a:t>
            </a:r>
            <a:r>
              <a:rPr lang="cs-CZ" baseline="30000" dirty="0" smtClean="0">
                <a:solidFill>
                  <a:schemeClr val="tx1"/>
                </a:solidFill>
              </a:rPr>
              <a:t>–</a:t>
            </a:r>
            <a:endParaRPr lang="cs-CZ" baseline="30000" dirty="0">
              <a:solidFill>
                <a:schemeClr val="tx1"/>
              </a:solidFill>
            </a:endParaRPr>
          </a:p>
        </p:txBody>
      </p:sp>
      <p:sp>
        <p:nvSpPr>
          <p:cNvPr id="52" name="Ovál 51"/>
          <p:cNvSpPr/>
          <p:nvPr/>
        </p:nvSpPr>
        <p:spPr bwMode="auto">
          <a:xfrm>
            <a:off x="6501605" y="3337717"/>
            <a:ext cx="864096" cy="509268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Cu</a:t>
            </a:r>
            <a:r>
              <a:rPr lang="cs-CZ" sz="1600" baseline="30000" dirty="0">
                <a:solidFill>
                  <a:schemeClr val="tx1"/>
                </a:solidFill>
              </a:rPr>
              <a:t>0</a:t>
            </a:r>
            <a:endParaRPr kumimoji="0" lang="cs-CZ" sz="16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Ovál 54"/>
          <p:cNvSpPr/>
          <p:nvPr/>
        </p:nvSpPr>
        <p:spPr bwMode="auto">
          <a:xfrm>
            <a:off x="3598984" y="5154070"/>
            <a:ext cx="974281" cy="4902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SO</a:t>
            </a:r>
            <a:r>
              <a:rPr kumimoji="0" lang="cs-CZ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  <a:r>
              <a:rPr kumimoji="0" lang="cs-CZ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2–</a:t>
            </a:r>
            <a:endParaRPr kumimoji="0" lang="cs-CZ" sz="1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Ovál 55"/>
          <p:cNvSpPr/>
          <p:nvPr/>
        </p:nvSpPr>
        <p:spPr bwMode="auto">
          <a:xfrm>
            <a:off x="3633983" y="4643933"/>
            <a:ext cx="974281" cy="4902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SO</a:t>
            </a:r>
            <a:r>
              <a:rPr kumimoji="0" lang="cs-CZ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  <a:r>
              <a:rPr kumimoji="0" lang="cs-CZ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2–</a:t>
            </a:r>
            <a:endParaRPr kumimoji="0" lang="cs-CZ" sz="1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Ovál 56"/>
          <p:cNvSpPr/>
          <p:nvPr/>
        </p:nvSpPr>
        <p:spPr bwMode="auto">
          <a:xfrm>
            <a:off x="4934676" y="5014045"/>
            <a:ext cx="974281" cy="4902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SO</a:t>
            </a:r>
            <a:r>
              <a:rPr kumimoji="0" lang="cs-CZ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  <a:r>
              <a:rPr kumimoji="0" lang="cs-CZ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2–</a:t>
            </a:r>
            <a:endParaRPr kumimoji="0" lang="cs-CZ" sz="1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Ovál 57"/>
          <p:cNvSpPr/>
          <p:nvPr/>
        </p:nvSpPr>
        <p:spPr bwMode="auto">
          <a:xfrm>
            <a:off x="4824288" y="4369696"/>
            <a:ext cx="974281" cy="4902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SO</a:t>
            </a:r>
            <a:r>
              <a:rPr kumimoji="0" lang="cs-CZ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  <a:r>
              <a:rPr kumimoji="0" lang="cs-CZ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2–</a:t>
            </a:r>
            <a:endParaRPr kumimoji="0" lang="cs-CZ" sz="1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206099" y="2960651"/>
            <a:ext cx="453970" cy="607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+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2808064" y="2205733"/>
            <a:ext cx="441146" cy="607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–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5688384" y="2843733"/>
            <a:ext cx="441146" cy="607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–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6530558" y="2267669"/>
            <a:ext cx="453970" cy="607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+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63" name="Ovál 62"/>
          <p:cNvSpPr/>
          <p:nvPr/>
        </p:nvSpPr>
        <p:spPr bwMode="auto">
          <a:xfrm>
            <a:off x="6552480" y="5212793"/>
            <a:ext cx="974281" cy="4902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SO</a:t>
            </a:r>
            <a:r>
              <a:rPr kumimoji="0" lang="cs-CZ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  <a:r>
              <a:rPr kumimoji="0" lang="cs-CZ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2–</a:t>
            </a:r>
            <a:endParaRPr kumimoji="0" lang="cs-CZ" sz="1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ětiva 19"/>
          <p:cNvSpPr/>
          <p:nvPr/>
        </p:nvSpPr>
        <p:spPr bwMode="auto">
          <a:xfrm rot="1430312">
            <a:off x="2533899" y="4022292"/>
            <a:ext cx="360040" cy="360040"/>
          </a:xfrm>
          <a:prstGeom prst="chord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993738" y="5763965"/>
            <a:ext cx="206979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Zinek se rozpouští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59792" y="4254153"/>
            <a:ext cx="1313180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rozpuštěný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0" name="TextovéPole 69"/>
          <p:cNvSpPr txBox="1"/>
          <p:nvPr/>
        </p:nvSpPr>
        <p:spPr>
          <a:xfrm>
            <a:off x="455972" y="5014045"/>
            <a:ext cx="1120820" cy="6076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disociuje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na ionty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1" name="TextovéPole 70"/>
          <p:cNvSpPr txBox="1"/>
          <p:nvPr/>
        </p:nvSpPr>
        <p:spPr>
          <a:xfrm>
            <a:off x="7903596" y="4355901"/>
            <a:ext cx="1313180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rozpuštěný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2" name="TextovéPole 71"/>
          <p:cNvSpPr txBox="1"/>
          <p:nvPr/>
        </p:nvSpPr>
        <p:spPr>
          <a:xfrm>
            <a:off x="7999776" y="5115793"/>
            <a:ext cx="1120820" cy="6076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disociuje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na ionty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3" name="TextovéPole 72"/>
          <p:cNvSpPr txBox="1"/>
          <p:nvPr/>
        </p:nvSpPr>
        <p:spPr>
          <a:xfrm>
            <a:off x="178576" y="2092685"/>
            <a:ext cx="200567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Zinková elektroda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4" name="TextovéPole 73"/>
          <p:cNvSpPr txBox="1"/>
          <p:nvPr/>
        </p:nvSpPr>
        <p:spPr>
          <a:xfrm>
            <a:off x="1833317" y="6434061"/>
            <a:ext cx="2287806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Ustaví se rovnováha</a:t>
            </a: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TextovéPole 74"/>
          <p:cNvSpPr txBox="1"/>
          <p:nvPr/>
        </p:nvSpPr>
        <p:spPr>
          <a:xfrm>
            <a:off x="676999" y="6072186"/>
            <a:ext cx="41472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Roztok se nabíjí kladně, zinek záporně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6" name="Ovál 75"/>
          <p:cNvSpPr/>
          <p:nvPr/>
        </p:nvSpPr>
        <p:spPr bwMode="auto">
          <a:xfrm>
            <a:off x="5514082" y="3347789"/>
            <a:ext cx="864096" cy="50926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Cu</a:t>
            </a:r>
            <a:r>
              <a:rPr kumimoji="0" lang="cs-CZ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2+</a:t>
            </a:r>
          </a:p>
        </p:txBody>
      </p:sp>
      <p:sp>
        <p:nvSpPr>
          <p:cNvPr id="78" name="TextovéPole 77"/>
          <p:cNvSpPr txBox="1"/>
          <p:nvPr/>
        </p:nvSpPr>
        <p:spPr>
          <a:xfrm>
            <a:off x="7666790" y="2150614"/>
            <a:ext cx="2031325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Měděná elektroda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9" name="TextovéPole 78"/>
          <p:cNvSpPr txBox="1"/>
          <p:nvPr/>
        </p:nvSpPr>
        <p:spPr>
          <a:xfrm>
            <a:off x="3198390" y="1286693"/>
            <a:ext cx="3147080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Vodivé spojení obou elektrod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0" name="TextovéPole 79"/>
          <p:cNvSpPr txBox="1"/>
          <p:nvPr/>
        </p:nvSpPr>
        <p:spPr>
          <a:xfrm>
            <a:off x="4982891" y="6070278"/>
            <a:ext cx="413606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Roztok se nabíjí záporně , měď kladně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1" name="TextovéPole 80"/>
          <p:cNvSpPr txBox="1"/>
          <p:nvPr/>
        </p:nvSpPr>
        <p:spPr>
          <a:xfrm>
            <a:off x="5438907" y="5810921"/>
            <a:ext cx="2847254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Cu</a:t>
            </a:r>
            <a:r>
              <a:rPr lang="cs-CZ" baseline="30000" dirty="0" smtClean="0">
                <a:solidFill>
                  <a:schemeClr val="tx1"/>
                </a:solidFill>
              </a:rPr>
              <a:t>2+ </a:t>
            </a:r>
            <a:r>
              <a:rPr lang="cs-CZ" dirty="0" smtClean="0">
                <a:solidFill>
                  <a:schemeClr val="tx1"/>
                </a:solidFill>
              </a:rPr>
              <a:t>redukovány na měď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2" name="Ovál 81"/>
          <p:cNvSpPr/>
          <p:nvPr/>
        </p:nvSpPr>
        <p:spPr bwMode="auto">
          <a:xfrm>
            <a:off x="2808064" y="3505600"/>
            <a:ext cx="756246" cy="490261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Zn</a:t>
            </a:r>
            <a:r>
              <a:rPr kumimoji="0" lang="cs-CZ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2+</a:t>
            </a:r>
          </a:p>
        </p:txBody>
      </p:sp>
      <p:sp>
        <p:nvSpPr>
          <p:cNvPr id="83" name="Tětiva 82"/>
          <p:cNvSpPr/>
          <p:nvPr/>
        </p:nvSpPr>
        <p:spPr bwMode="auto">
          <a:xfrm rot="1430312">
            <a:off x="2505424" y="3578421"/>
            <a:ext cx="360040" cy="360040"/>
          </a:xfrm>
          <a:prstGeom prst="chord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4" name="TextovéPole 83"/>
          <p:cNvSpPr txBox="1"/>
          <p:nvPr/>
        </p:nvSpPr>
        <p:spPr>
          <a:xfrm>
            <a:off x="-89342" y="3855112"/>
            <a:ext cx="2249334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Porušení rovnováhy</a:t>
            </a: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TextovéPole 84"/>
          <p:cNvSpPr txBox="1"/>
          <p:nvPr/>
        </p:nvSpPr>
        <p:spPr>
          <a:xfrm>
            <a:off x="-24929" y="4066007"/>
            <a:ext cx="2082621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Rozpouštění zinku</a:t>
            </a: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TextovéPole 85"/>
          <p:cNvSpPr txBox="1"/>
          <p:nvPr/>
        </p:nvSpPr>
        <p:spPr>
          <a:xfrm>
            <a:off x="3240112" y="1629669"/>
            <a:ext cx="3018775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Elektrony přecházejí k mědi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7" name="TextovéPole 86"/>
          <p:cNvSpPr txBox="1"/>
          <p:nvPr/>
        </p:nvSpPr>
        <p:spPr>
          <a:xfrm>
            <a:off x="7776616" y="3707829"/>
            <a:ext cx="1868845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Vylučování mědi</a:t>
            </a: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922864" y="6420246"/>
            <a:ext cx="4839786" cy="34996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Kdy dojde k vybití elektrochemického článku?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89" name="Ovál 88"/>
          <p:cNvSpPr/>
          <p:nvPr/>
        </p:nvSpPr>
        <p:spPr bwMode="auto">
          <a:xfrm>
            <a:off x="6678215" y="3964892"/>
            <a:ext cx="864096" cy="509268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Cu</a:t>
            </a:r>
            <a:r>
              <a:rPr lang="cs-CZ" sz="1600" baseline="30000" dirty="0">
                <a:solidFill>
                  <a:schemeClr val="tx1"/>
                </a:solidFill>
              </a:rPr>
              <a:t>0</a:t>
            </a:r>
            <a:endParaRPr kumimoji="0" lang="cs-CZ" sz="16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Ovál 89"/>
          <p:cNvSpPr/>
          <p:nvPr/>
        </p:nvSpPr>
        <p:spPr bwMode="auto">
          <a:xfrm>
            <a:off x="6735523" y="4530885"/>
            <a:ext cx="864096" cy="509268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Cu</a:t>
            </a:r>
            <a:r>
              <a:rPr lang="cs-CZ" sz="1600" baseline="30000" dirty="0">
                <a:solidFill>
                  <a:schemeClr val="tx1"/>
                </a:solidFill>
              </a:rPr>
              <a:t>0</a:t>
            </a:r>
            <a:endParaRPr kumimoji="0" lang="cs-CZ" sz="16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vál 24"/>
          <p:cNvSpPr/>
          <p:nvPr/>
        </p:nvSpPr>
        <p:spPr bwMode="auto">
          <a:xfrm>
            <a:off x="9039249" y="7020197"/>
            <a:ext cx="321543" cy="36004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350580" y="3672001"/>
            <a:ext cx="397866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e</a:t>
            </a:r>
            <a:r>
              <a:rPr lang="cs-CZ" baseline="30000" dirty="0" smtClean="0">
                <a:solidFill>
                  <a:schemeClr val="tx1"/>
                </a:solidFill>
              </a:rPr>
              <a:t>–</a:t>
            </a:r>
            <a:endParaRPr lang="cs-CZ" baseline="30000" dirty="0">
              <a:solidFill>
                <a:schemeClr val="tx1"/>
              </a:solidFill>
            </a:endParaRPr>
          </a:p>
        </p:txBody>
      </p:sp>
      <p:sp>
        <p:nvSpPr>
          <p:cNvPr id="94" name="TextovéPole 93"/>
          <p:cNvSpPr txBox="1"/>
          <p:nvPr/>
        </p:nvSpPr>
        <p:spPr>
          <a:xfrm>
            <a:off x="2841998" y="6784029"/>
            <a:ext cx="5078634" cy="34996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K vybití článku dojde zredukováním všech Cu</a:t>
            </a:r>
            <a:r>
              <a:rPr lang="cs-CZ" baseline="30000" dirty="0" smtClean="0">
                <a:solidFill>
                  <a:schemeClr val="tx2"/>
                </a:solidFill>
              </a:rPr>
              <a:t>2+</a:t>
            </a:r>
            <a:r>
              <a:rPr lang="cs-CZ" dirty="0" smtClean="0">
                <a:solidFill>
                  <a:schemeClr val="tx2"/>
                </a:solidFill>
              </a:rPr>
              <a:t>.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4607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4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98 0.08104 C -0.01102 0.07033 -0.01165 0.06277 -0.01244 0.05102 C -0.01181 0.0338 -0.01244 0.02666 -0.01023 0.0128 C -0.00772 -0.00315 -0.00299 -0.01701 -0.00094 -0.0336 C -0.00189 -0.08965 -0.00772 -0.15474 0.00031 -0.20953 C 0.00063 -0.22087 0.00094 -0.23221 0.00142 -0.24355 C 0.00173 -0.25069 0.00173 -0.25782 0.00268 -0.26475 C 0.00598 -0.29121 0.02189 -0.29352 0.03401 -0.29666 C 0.05542 -0.30884 0.03779 -0.29939 0.09447 -0.29666 C 0.10298 -0.29603 0.11148 -0.29477 0.11998 -0.29436 C 0.13588 -0.29352 0.15179 -0.29289 0.16769 -0.29226 C 0.17887 -0.29079 0.19021 -0.28953 0.20139 -0.28806 C 0.20611 -0.28743 0.2154 -0.28596 0.2154 -0.28575 C 0.22217 -0.28134 0.22579 -0.28113 0.23398 -0.27966 C 0.23744 -0.27546 0.24043 -0.27336 0.24453 -0.27105 C 0.23713 -0.26706 0.24248 -0.26937 0.24453 -0.27315 C 0.25004 -0.28302 0.24295 -0.27756 0.25035 -0.28176 C 0.28248 -0.27861 0.31334 -0.27987 0.34561 -0.28176 C 0.36136 -0.28827 0.3612 -0.28533 0.38514 -0.28365 C 0.40639 -0.28617 0.42812 -0.2889 0.44906 -0.27966 C 0.45221 -0.26265 0.45205 -0.24544 0.45489 -0.22864 C 0.45646 -0.17195 0.45741 -0.11548 0.45253 -0.05921 C 0.45205 -0.03297 0.44843 0.01385 0.45379 0.04052 C 0.45489 0.06046 0.45741 0.055 0.45379 0.06172 " pathEditMode="relative" rAng="0" ptsTypes="fffffffffffffffffffffffA">
                                      <p:cBhvr>
                                        <p:cTn id="32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46" y="-19505"/>
                                    </p:animMotion>
                                  </p:childTnLst>
                                </p:cTn>
                              </p:par>
                              <p:par>
                                <p:cTn id="3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4 0.05249 C 0.0011 0.04178 0.00047 0.03422 -0.00032 0.02247 C 0.00031 0.00525 -0.00032 -0.00189 0.00188 -0.01574 C 0.0044 -0.0317 0.00913 -0.04556 0.01117 -0.06214 C 0.01023 -0.1182 0.0044 -0.18328 0.01243 -0.23808 C 0.01275 -0.24942 0.01306 -0.26076 0.01354 -0.27209 C 0.01385 -0.27923 0.01385 -0.28637 0.0148 -0.2933 C 0.0181 -0.31975 0.03401 -0.32206 0.04613 -0.32521 C 0.06754 -0.33739 0.04991 -0.32794 0.10659 -0.32521 C 0.1151 -0.32458 0.1236 -0.32332 0.1321 -0.3229 C 0.148 -0.32206 0.16391 -0.32143 0.17981 -0.3208 C 0.19099 -0.31933 0.20233 -0.31807 0.2135 -0.3166 C 0.21823 -0.31597 0.22752 -0.3145 0.22752 -0.31429 C 0.23429 -0.30989 0.23791 -0.30968 0.2461 -0.30821 C 0.24956 -0.30401 0.25255 -0.30191 0.25665 -0.2996 C 0.24925 -0.29561 0.2546 -0.29792 0.25665 -0.3017 C 0.26216 -0.31157 0.25507 -0.30611 0.26247 -0.31031 C 0.29459 -0.30716 0.32546 -0.30842 0.35773 -0.31031 C 0.37348 -0.31681 0.37332 -0.31387 0.39726 -0.3122 C 0.41851 -0.31471 0.44024 -0.31744 0.46118 -0.30821 C 0.46433 -0.2912 0.46417 -0.27398 0.46701 -0.25719 C 0.46858 -0.2005 0.46953 -0.14402 0.46465 -0.08776 C 0.46417 -0.06151 0.46055 -0.01469 0.46591 0.01197 C 0.46701 0.03192 0.46953 0.02646 0.46591 0.03318 " pathEditMode="relative" rAng="0" ptsTypes="fffffffffffffffffffffffA">
                                      <p:cBhvr>
                                        <p:cTn id="32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46" y="-19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173 -0.00357 0.04346 -0.00189 0.06519 0.00147 C 0.07652 0.00504 0.06818 0.00294 0.09069 0.00294 " pathEditMode="relative" ptsTypes="ffA">
                                      <p:cBhvr>
                                        <p:cTn id="32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3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6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6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8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8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7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1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3" grpId="0" animBg="1"/>
      <p:bldP spid="11" grpId="0" animBg="1"/>
      <p:bldP spid="2" grpId="0" animBg="1"/>
      <p:bldP spid="7173" grpId="0" animBg="1"/>
      <p:bldP spid="7174" grpId="0" animBg="1"/>
      <p:bldP spid="7175" grpId="0" animBg="1"/>
      <p:bldP spid="7176" grpId="0" animBg="1"/>
      <p:bldP spid="7177" grpId="0" animBg="1"/>
      <p:bldP spid="7178" grpId="0"/>
      <p:bldP spid="7182" grpId="0"/>
      <p:bldP spid="7183" grpId="0"/>
      <p:bldP spid="7184" grpId="0"/>
      <p:bldP spid="7185" grpId="0"/>
      <p:bldP spid="7186" grpId="0"/>
      <p:bldP spid="7187" grpId="0"/>
      <p:bldP spid="7189" grpId="0"/>
      <p:bldP spid="21" grpId="0" animBg="1"/>
      <p:bldP spid="93" grpId="0" animBg="1"/>
      <p:bldP spid="12" grpId="0" animBg="1"/>
      <p:bldP spid="39" grpId="0"/>
      <p:bldP spid="39" grpId="1"/>
      <p:bldP spid="17" grpId="0" animBg="1"/>
      <p:bldP spid="17" grpId="1" animBg="1"/>
      <p:bldP spid="41" grpId="0" animBg="1"/>
      <p:bldP spid="42" grpId="0" animBg="1"/>
      <p:bldP spid="43" grpId="0" animBg="1"/>
      <p:bldP spid="43" grpId="1" animBg="1"/>
      <p:bldP spid="47" grpId="0"/>
      <p:bldP spid="47" grpId="1"/>
      <p:bldP spid="47" grpId="2"/>
      <p:bldP spid="48" grpId="0"/>
      <p:bldP spid="48" grpId="1"/>
      <p:bldP spid="48" grpId="2"/>
      <p:bldP spid="51" grpId="0"/>
      <p:bldP spid="52" grpId="0" animBg="1"/>
      <p:bldP spid="55" grpId="0" animBg="1"/>
      <p:bldP spid="56" grpId="0" animBg="1"/>
      <p:bldP spid="57" grpId="0" animBg="1"/>
      <p:bldP spid="58" grpId="0" animBg="1"/>
      <p:bldP spid="19" grpId="0"/>
      <p:bldP spid="60" grpId="0"/>
      <p:bldP spid="61" grpId="0"/>
      <p:bldP spid="62" grpId="0"/>
      <p:bldP spid="63" grpId="0" animBg="1"/>
      <p:bldP spid="20" grpId="0" animBg="1"/>
      <p:bldP spid="22" grpId="0"/>
      <p:bldP spid="23" grpId="0"/>
      <p:bldP spid="23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4" grpId="0"/>
      <p:bldP spid="74" grpId="1"/>
      <p:bldP spid="75" grpId="0"/>
      <p:bldP spid="76" grpId="0" animBg="1"/>
      <p:bldP spid="76" grpId="1" animBg="1"/>
      <p:bldP spid="76" grpId="2" animBg="1"/>
      <p:bldP spid="78" grpId="0"/>
      <p:bldP spid="79" grpId="0"/>
      <p:bldP spid="79" grpId="1"/>
      <p:bldP spid="79" grpId="2"/>
      <p:bldP spid="80" grpId="0"/>
      <p:bldP spid="81" grpId="0"/>
      <p:bldP spid="82" grpId="0" animBg="1"/>
      <p:bldP spid="83" grpId="0" animBg="1"/>
      <p:bldP spid="84" grpId="0"/>
      <p:bldP spid="84" grpId="1"/>
      <p:bldP spid="85" grpId="0"/>
      <p:bldP spid="86" grpId="0"/>
      <p:bldP spid="87" grpId="0"/>
      <p:bldP spid="24" grpId="0" animBg="1"/>
      <p:bldP spid="89" grpId="0" animBg="1"/>
      <p:bldP spid="90" grpId="0" animBg="1"/>
      <p:bldP spid="25" grpId="0" animBg="1"/>
      <p:bldP spid="18" grpId="0"/>
      <p:bldP spid="94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5949</TotalTime>
  <Words>122</Words>
  <Application>Microsoft Office PowerPoint</Application>
  <PresentationFormat>Vlastní</PresentationFormat>
  <Paragraphs>55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Jaroslav Svatoň</dc:creator>
  <cp:lastModifiedBy>Jaroslav Svatoň</cp:lastModifiedBy>
  <cp:revision>468</cp:revision>
  <cp:lastPrinted>2007-09-16T10:04:45Z</cp:lastPrinted>
  <dcterms:created xsi:type="dcterms:W3CDTF">2007-09-16T09:39:11Z</dcterms:created>
  <dcterms:modified xsi:type="dcterms:W3CDTF">2014-10-22T17:00:42Z</dcterms:modified>
</cp:coreProperties>
</file>