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78" r:id="rId4"/>
    <p:sldId id="291" r:id="rId5"/>
    <p:sldId id="292" r:id="rId6"/>
    <p:sldId id="280" r:id="rId7"/>
    <p:sldId id="293" r:id="rId8"/>
    <p:sldId id="294" r:id="rId9"/>
    <p:sldId id="295" r:id="rId10"/>
    <p:sldId id="276" r:id="rId11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673E"/>
    <a:srgbClr val="FF0000"/>
    <a:srgbClr val="FFCC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endParaRPr lang="cs-CZ" altLang="cs-CZ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endParaRPr lang="cs-CZ" alt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fld id="{4502DBEC-0527-4867-BE2C-D92A2A29B8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1283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BDEF3-57E9-44F9-8C20-6C80A0CFC890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9038" tIns="49520" rIns="99038" bIns="49520" anchor="b"/>
          <a:lstStyle>
            <a:lvl1pPr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4863" indent="-309563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476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3550" indent="-2476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28850" indent="-247650" defTabSz="990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860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32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004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57650" indent="-247650" defTabSz="990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C6F5959E-0762-4CD4-8F17-412BBC47462F}" type="slidenum">
              <a:rPr lang="cs-CZ" altLang="cs-CZ" sz="1300"/>
              <a:pPr algn="r"/>
              <a:t>2</a:t>
            </a:fld>
            <a:endParaRPr lang="cs-CZ" altLang="cs-CZ" sz="1300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9038" tIns="49520" rIns="99038" bIns="49520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7218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2C3606-EF76-40E6-B4AB-2603A5B98F34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zdůraznit UNIVERZÁLNOST  1. způsobu názvosloví</a:t>
            </a:r>
          </a:p>
        </p:txBody>
      </p:sp>
    </p:spTree>
    <p:extLst>
      <p:ext uri="{BB962C8B-B14F-4D97-AF65-F5344CB8AC3E}">
        <p14:creationId xmlns:p14="http://schemas.microsoft.com/office/powerpoint/2010/main" val="363195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7FFB26-9F8F-4197-B043-B915B568EF80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zdůraznit UNIVERZÁLNOST  1. způsobu názvosloví</a:t>
            </a:r>
          </a:p>
        </p:txBody>
      </p:sp>
    </p:spTree>
    <p:extLst>
      <p:ext uri="{BB962C8B-B14F-4D97-AF65-F5344CB8AC3E}">
        <p14:creationId xmlns:p14="http://schemas.microsoft.com/office/powerpoint/2010/main" val="2902241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DBF204-8305-4F0D-B6EB-5DDDB937DD97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zdůraznit UNIVERZÁLNOST  1. způsobu názvosloví</a:t>
            </a:r>
          </a:p>
        </p:txBody>
      </p:sp>
    </p:spTree>
    <p:extLst>
      <p:ext uri="{BB962C8B-B14F-4D97-AF65-F5344CB8AC3E}">
        <p14:creationId xmlns:p14="http://schemas.microsoft.com/office/powerpoint/2010/main" val="236425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4321CD-5BE4-4E4B-8870-734F4D7B1FE7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zdůraznit UNIVERZÁLNOST  1. způsobu názvosloví</a:t>
            </a:r>
          </a:p>
        </p:txBody>
      </p:sp>
    </p:spTree>
    <p:extLst>
      <p:ext uri="{BB962C8B-B14F-4D97-AF65-F5344CB8AC3E}">
        <p14:creationId xmlns:p14="http://schemas.microsoft.com/office/powerpoint/2010/main" val="445829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84C73A-5215-4D10-984E-2F8DBD07FC03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/>
              <a:t>zdůraznit UNIVERZÁLNOST  1. způsobu názvosloví</a:t>
            </a:r>
          </a:p>
        </p:txBody>
      </p:sp>
    </p:spTree>
    <p:extLst>
      <p:ext uri="{BB962C8B-B14F-4D97-AF65-F5344CB8AC3E}">
        <p14:creationId xmlns:p14="http://schemas.microsoft.com/office/powerpoint/2010/main" val="254944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90FF69-F51E-4871-9A3A-F73039EFFD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191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DA13E-BADD-4B6C-9EB7-7CEE1ADFB3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461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3F66E-351B-41D7-A466-8657BFA1647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97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3430B-A0CA-461E-ABAB-732283D8F1A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206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35930-2C01-4DEC-9DA9-28C8423D536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552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ACC1D-1A5B-44D0-8662-F7958141B2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720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17D38D-6307-4143-A7FD-3C1DBCE72D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89431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E2DC38-1AA7-4DF9-AF58-EB4CED4974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971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528B9-5F16-4879-BAF6-D28757E0E9F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5582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BFE3E-2A97-43A3-8E84-ADB2BECBA7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251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6C7B3-4E49-4170-9CDA-BEC40EFD39C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010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DAE0CA4-B804-4C37-9E62-8A5E03365E3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/index.php?title=William_Alexander&amp;action=edit&amp;redlink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346075"/>
            <a:ext cx="5273675" cy="616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0" t="0" r="0" b="0"/>
            <a:pathLst>
              <a:path w="9893301" h="7442201">
                <a:moveTo>
                  <a:pt x="0" y="0"/>
                </a:moveTo>
                <a:lnTo>
                  <a:pt x="9893300" y="0"/>
                </a:lnTo>
                <a:lnTo>
                  <a:pt x="9893300" y="7442200"/>
                </a:lnTo>
                <a:lnTo>
                  <a:pt x="0" y="7442200"/>
                </a:lnTo>
                <a:close/>
              </a:path>
            </a:pathLst>
          </a:custGeom>
          <a:solidFill>
            <a:srgbClr val="FFFFFF"/>
          </a:solidFill>
          <a:ln w="12700" cap="flat" cmpd="sng" algn="ctr">
            <a:solidFill>
              <a:srgbClr val="7B7BC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7898" tIns="38949" rIns="77898" bIns="38949" anchor="ctr"/>
          <a:lstStyle/>
          <a:p>
            <a:pPr algn="ctr">
              <a:defRPr/>
            </a:pPr>
            <a:endParaRPr lang="cs-CZ" sz="2400"/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8875713" cy="6524625"/>
          </a:xfrm>
          <a:prstGeom prst="rect">
            <a:avLst/>
          </a:prstGeom>
          <a:noFill/>
        </p:spPr>
        <p:txBody>
          <a:bodyPr lIns="77898" tIns="38949" rIns="77898" bIns="3894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>
                <a:solidFill>
                  <a:srgbClr val="000000"/>
                </a:solidFill>
              </a:rPr>
              <a:t>Karboxylové kyseliny, vznik a chemické vlastnosti</a:t>
            </a:r>
          </a:p>
          <a:p>
            <a:r>
              <a:rPr lang="cs-CZ" altLang="cs-CZ" sz="1400" b="1">
                <a:solidFill>
                  <a:srgbClr val="000000"/>
                </a:solidFill>
              </a:rPr>
              <a:t>Vytvořeno v rámci projektu Gymnázium Sušice - Brána vzdělávání II</a:t>
            </a:r>
          </a:p>
          <a:p>
            <a:endParaRPr lang="cs-CZ" altLang="cs-CZ" sz="1400" b="1">
              <a:solidFill>
                <a:srgbClr val="000000"/>
              </a:solidFill>
            </a:endParaRPr>
          </a:p>
          <a:p>
            <a:r>
              <a:rPr lang="cs-CZ" altLang="cs-CZ" sz="1400" b="1">
                <a:solidFill>
                  <a:srgbClr val="000000"/>
                </a:solidFill>
              </a:rPr>
              <a:t>Autor: </a:t>
            </a:r>
            <a:r>
              <a:rPr lang="cs-CZ" altLang="cs-CZ" sz="1400">
                <a:solidFill>
                  <a:srgbClr val="000000"/>
                </a:solidFill>
              </a:rPr>
              <a:t>Mgr. Radovan Sloup, Gymnázium Sušice</a:t>
            </a:r>
          </a:p>
          <a:p>
            <a:r>
              <a:rPr lang="cs-CZ" altLang="cs-CZ" sz="1400" b="1">
                <a:solidFill>
                  <a:srgbClr val="000000"/>
                </a:solidFill>
              </a:rPr>
              <a:t>Předmět: </a:t>
            </a:r>
            <a:r>
              <a:rPr lang="cs-CZ" altLang="cs-CZ" sz="1400">
                <a:solidFill>
                  <a:srgbClr val="000000"/>
                </a:solidFill>
              </a:rPr>
              <a:t>Chemie (Organická chemie)</a:t>
            </a:r>
          </a:p>
          <a:p>
            <a:r>
              <a:rPr lang="cs-CZ" altLang="cs-CZ" sz="1400" b="1">
                <a:solidFill>
                  <a:srgbClr val="000000"/>
                </a:solidFill>
              </a:rPr>
              <a:t>Třída: </a:t>
            </a:r>
            <a:r>
              <a:rPr lang="cs-CZ" altLang="cs-CZ" sz="1400">
                <a:solidFill>
                  <a:srgbClr val="000000"/>
                </a:solidFill>
              </a:rPr>
              <a:t>třetí ročník čtyřletého gymnázia</a:t>
            </a:r>
          </a:p>
          <a:p>
            <a:r>
              <a:rPr lang="cs-CZ" altLang="cs-CZ" sz="1400" b="1">
                <a:solidFill>
                  <a:srgbClr val="000000"/>
                </a:solidFill>
              </a:rPr>
              <a:t>Označení</a:t>
            </a:r>
            <a:r>
              <a:rPr lang="cs-CZ" altLang="cs-CZ" sz="1400">
                <a:solidFill>
                  <a:srgbClr val="000000"/>
                </a:solidFill>
              </a:rPr>
              <a:t>: VY_32_INOVACE_Ch-2_12</a:t>
            </a:r>
          </a:p>
          <a:p>
            <a:r>
              <a:rPr lang="cs-CZ" altLang="cs-CZ" sz="1400" b="1">
                <a:solidFill>
                  <a:srgbClr val="000000"/>
                </a:solidFill>
              </a:rPr>
              <a:t>Datum vytvoření: </a:t>
            </a:r>
            <a:r>
              <a:rPr lang="cs-CZ" altLang="cs-CZ" sz="1400">
                <a:solidFill>
                  <a:srgbClr val="000000"/>
                </a:solidFill>
              </a:rPr>
              <a:t>listopad 2012</a:t>
            </a:r>
          </a:p>
          <a:p>
            <a:endParaRPr lang="cs-CZ" altLang="cs-CZ" sz="1400" b="1">
              <a:solidFill>
                <a:srgbClr val="000000"/>
              </a:solidFill>
            </a:endParaRPr>
          </a:p>
          <a:p>
            <a:r>
              <a:rPr lang="cs-CZ" altLang="cs-CZ" sz="1400" b="1">
                <a:solidFill>
                  <a:srgbClr val="000000"/>
                </a:solidFill>
              </a:rPr>
              <a:t>Anotace a metodické poznámky</a:t>
            </a:r>
          </a:p>
          <a:p>
            <a:r>
              <a:rPr lang="cs-CZ" altLang="cs-CZ" sz="1400"/>
              <a:t>Prezentace provádí studenty kapitolou chemických vlastností karboxylových kyselin. V úvodu jsou naznačeny základní reakce vzniku těchto látek. Tyto reakce je možné doplnit reálným experimentem, oxidací alkoholu pomocí rozžhaveného měděného plíšku. V další části jsou reakce, potvrzující kyselý charakter těchto sloučenin. Reakce s neušlechtilými kovy a alkalickými hydroxidy. Pro reálný experiment je například vhodná reakce sodíku s kyselinou octovou. Během prezentace se objeví několik úkolů. Ty mohou studenti řešit s pomocí obecného zápisu, který je vždy uveden v horní části slidu. V závěru jsou pro samostatnou práci vybrány typické reakce karboxylových kyselin.</a:t>
            </a:r>
          </a:p>
          <a:p>
            <a:endParaRPr lang="cs-CZ" altLang="cs-CZ" sz="1400"/>
          </a:p>
          <a:p>
            <a:r>
              <a:rPr lang="cs-CZ" altLang="cs-CZ" sz="1400" b="1">
                <a:solidFill>
                  <a:srgbClr val="000000"/>
                </a:solidFill>
              </a:rPr>
              <a:t>Použité materiály:</a:t>
            </a:r>
          </a:p>
          <a:p>
            <a:r>
              <a:rPr lang="cs-CZ" altLang="cs-CZ" sz="1400"/>
              <a:t>Honza, J.; Mareček, A.; Chemie pro čtyřletá gymnázia (3.díl). Brno: DaTaPrint, 2000;ISBN 80-7182-057-1</a:t>
            </a:r>
          </a:p>
          <a:p>
            <a:r>
              <a:rPr lang="cs-CZ" altLang="cs-CZ" sz="1400"/>
              <a:t>Pacák, J.; Chemie pro 2. ročník gymnázií. Praha: SPN, 1985</a:t>
            </a:r>
          </a:p>
          <a:p>
            <a:endParaRPr lang="cs-CZ" altLang="cs-CZ" sz="1400">
              <a:solidFill>
                <a:srgbClr val="000000"/>
              </a:solidFill>
            </a:endParaRPr>
          </a:p>
          <a:p>
            <a:r>
              <a:rPr lang="cs-CZ" altLang="cs-CZ" sz="1400">
                <a:solidFill>
                  <a:srgbClr val="000000"/>
                </a:solidFill>
              </a:rPr>
              <a:t>Obrázky a schémata jsou dílem autora prezentace.</a:t>
            </a:r>
          </a:p>
          <a:p>
            <a:r>
              <a:rPr lang="cs-CZ" altLang="cs-CZ" sz="1400">
                <a:solidFill>
                  <a:srgbClr val="000000"/>
                </a:solidFill>
              </a:rPr>
              <a:t>Vše je vytvořeno pomocí nástrojů Power Point 2003</a:t>
            </a:r>
          </a:p>
          <a:p>
            <a:endParaRPr lang="cs-CZ" altLang="cs-CZ" sz="1400">
              <a:solidFill>
                <a:srgbClr val="000000"/>
              </a:solidFill>
            </a:endParaRPr>
          </a:p>
          <a:p>
            <a:pPr algn="ctr"/>
            <a:r>
              <a:rPr lang="cs-CZ" altLang="cs-CZ" sz="1200" b="1" i="1">
                <a:solidFill>
                  <a:srgbClr val="000000"/>
                </a:solidFill>
              </a:rPr>
              <a:t>Materiály jsou určeny pro bezplatné používání pro potřeby výuky a vzdělávání na všech typech škol </a:t>
            </a:r>
          </a:p>
          <a:p>
            <a:pPr algn="ctr"/>
            <a:r>
              <a:rPr lang="cs-CZ" altLang="cs-CZ" sz="1200" b="1" i="1">
                <a:solidFill>
                  <a:srgbClr val="000000"/>
                </a:solidFill>
              </a:rPr>
              <a:t>a školských zařízení. Jakékoliv další využití podléhá autorskému zákonu.</a:t>
            </a:r>
          </a:p>
        </p:txBody>
      </p:sp>
      <p:sp>
        <p:nvSpPr>
          <p:cNvPr id="33796" name="Rectangle 4">
            <a:hlinkClick r:id="rId2" tooltip="William Alexander (page does not exist)"/>
          </p:cNvPr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cs-CZ" altLang="cs-CZ"/>
              <a:t> </a:t>
            </a:r>
          </a:p>
        </p:txBody>
      </p:sp>
      <p:sp>
        <p:nvSpPr>
          <p:cNvPr id="33797" name="Rectangle 5">
            <a:hlinkClick r:id="rId2" tooltip="William Alexander (page does not exist)"/>
          </p:cNvPr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cs-CZ" alt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784225" y="404813"/>
            <a:ext cx="7575550" cy="255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5400" b="1" i="1">
                <a:solidFill>
                  <a:srgbClr val="000066"/>
                </a:solidFill>
              </a:rPr>
              <a:t>Karboxylové kyseliny, </a:t>
            </a:r>
          </a:p>
          <a:p>
            <a:pPr algn="ctr"/>
            <a:r>
              <a:rPr lang="cs-CZ" altLang="cs-CZ" sz="5400" b="1" i="1">
                <a:solidFill>
                  <a:srgbClr val="000066"/>
                </a:solidFill>
              </a:rPr>
              <a:t>vznik a</a:t>
            </a:r>
          </a:p>
          <a:p>
            <a:pPr algn="ctr"/>
            <a:r>
              <a:rPr lang="cs-CZ" altLang="cs-CZ" sz="5400" b="1" i="1">
                <a:solidFill>
                  <a:srgbClr val="000066"/>
                </a:solidFill>
              </a:rPr>
              <a:t>chemické vlastnosti</a:t>
            </a:r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6129338" y="3863975"/>
            <a:ext cx="2393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>
                <a:solidFill>
                  <a:srgbClr val="660033"/>
                </a:solidFill>
              </a:rPr>
              <a:t>Mgr. Radovan Sloup</a:t>
            </a:r>
          </a:p>
        </p:txBody>
      </p: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6243638" y="4227513"/>
            <a:ext cx="2279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cs-CZ" altLang="cs-CZ" b="1">
                <a:solidFill>
                  <a:srgbClr val="660033"/>
                </a:solidFill>
              </a:rPr>
              <a:t>Gymnázium Sušice</a:t>
            </a:r>
          </a:p>
        </p:txBody>
      </p:sp>
      <p:pic>
        <p:nvPicPr>
          <p:cNvPr id="16389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5280025"/>
            <a:ext cx="446405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5"/>
          <p:cNvSpPr txBox="1">
            <a:spLocks noChangeArrowheads="1"/>
          </p:cNvSpPr>
          <p:nvPr/>
        </p:nvSpPr>
        <p:spPr bwMode="auto">
          <a:xfrm>
            <a:off x="320675" y="6254750"/>
            <a:ext cx="828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altLang="cs-CZ" sz="1400" b="1"/>
              <a:t>Tento materiál byl vytvořen v rámci projektu Gymnázium Sušice – Brána vzdělávání II</a:t>
            </a:r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338138" y="3860800"/>
            <a:ext cx="396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>
                <a:solidFill>
                  <a:srgbClr val="660033"/>
                </a:solidFill>
              </a:rPr>
              <a:t>CH-2 Organická chemie, DUM č. 12</a:t>
            </a:r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371475" y="4227513"/>
            <a:ext cx="301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b="1">
                <a:solidFill>
                  <a:srgbClr val="660033"/>
                </a:solidFill>
              </a:rPr>
              <a:t>3. ročník čtyřletého studia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25413" y="476250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1. vznikají oxidací primárních alkoholů:</a:t>
            </a:r>
          </a:p>
        </p:txBody>
      </p:sp>
      <p:sp>
        <p:nvSpPr>
          <p:cNvPr id="36874" name="Text Box 5"/>
          <p:cNvSpPr txBox="1">
            <a:spLocks noChangeArrowheads="1"/>
          </p:cNvSpPr>
          <p:nvPr/>
        </p:nvSpPr>
        <p:spPr bwMode="auto">
          <a:xfrm>
            <a:off x="1655763" y="0"/>
            <a:ext cx="5830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>
                <a:solidFill>
                  <a:srgbClr val="000066"/>
                </a:solidFill>
                <a:latin typeface="Tahoma" panose="020B0604030504040204" pitchFamily="34" charset="0"/>
              </a:rPr>
              <a:t>Karboxylové kyseliny, vznik</a:t>
            </a:r>
          </a:p>
        </p:txBody>
      </p:sp>
      <p:grpSp>
        <p:nvGrpSpPr>
          <p:cNvPr id="36898" name="Group 34"/>
          <p:cNvGrpSpPr>
            <a:grpSpLocks/>
          </p:cNvGrpSpPr>
          <p:nvPr/>
        </p:nvGrpSpPr>
        <p:grpSpPr bwMode="auto">
          <a:xfrm>
            <a:off x="5667375" y="981075"/>
            <a:ext cx="3281363" cy="1944688"/>
            <a:chOff x="3198" y="1525"/>
            <a:chExt cx="2067" cy="1225"/>
          </a:xfrm>
        </p:grpSpPr>
        <p:sp>
          <p:nvSpPr>
            <p:cNvPr id="36880" name="Oval 16"/>
            <p:cNvSpPr>
              <a:spLocks noChangeArrowheads="1"/>
            </p:cNvSpPr>
            <p:nvPr/>
          </p:nvSpPr>
          <p:spPr bwMode="auto">
            <a:xfrm rot="11593821">
              <a:off x="4468" y="1525"/>
              <a:ext cx="479" cy="4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882" name="Oval 18"/>
            <p:cNvSpPr>
              <a:spLocks noChangeArrowheads="1"/>
            </p:cNvSpPr>
            <p:nvPr/>
          </p:nvSpPr>
          <p:spPr bwMode="auto">
            <a:xfrm>
              <a:off x="4785" y="1920"/>
              <a:ext cx="480" cy="47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57255"/>
                    <a:invGamma/>
                  </a:srgbClr>
                </a:gs>
                <a:gs pos="100000">
                  <a:srgbClr val="C0C0C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883" name="Oval 19"/>
            <p:cNvSpPr>
              <a:spLocks noChangeArrowheads="1"/>
            </p:cNvSpPr>
            <p:nvPr/>
          </p:nvSpPr>
          <p:spPr bwMode="auto">
            <a:xfrm rot="11593821">
              <a:off x="4150" y="1748"/>
              <a:ext cx="854" cy="824"/>
            </a:xfrm>
            <a:prstGeom prst="ellipse">
              <a:avLst/>
            </a:prstGeom>
            <a:solidFill>
              <a:srgbClr val="33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885" name="Oval 21"/>
            <p:cNvSpPr>
              <a:spLocks noChangeArrowheads="1"/>
            </p:cNvSpPr>
            <p:nvPr/>
          </p:nvSpPr>
          <p:spPr bwMode="auto">
            <a:xfrm rot="11593821">
              <a:off x="3198" y="1888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EA673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897" name="Oval 33"/>
            <p:cNvSpPr>
              <a:spLocks noChangeArrowheads="1"/>
            </p:cNvSpPr>
            <p:nvPr/>
          </p:nvSpPr>
          <p:spPr bwMode="auto">
            <a:xfrm rot="11593821">
              <a:off x="3515" y="1748"/>
              <a:ext cx="854" cy="824"/>
            </a:xfrm>
            <a:prstGeom prst="ellipse">
              <a:avLst/>
            </a:prstGeom>
            <a:solidFill>
              <a:srgbClr val="33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881" name="Oval 17"/>
            <p:cNvSpPr>
              <a:spLocks noChangeArrowheads="1"/>
            </p:cNvSpPr>
            <p:nvPr/>
          </p:nvSpPr>
          <p:spPr bwMode="auto">
            <a:xfrm rot="11593821">
              <a:off x="4422" y="2160"/>
              <a:ext cx="479" cy="4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886" name="Oval 22"/>
            <p:cNvSpPr>
              <a:spLocks noChangeArrowheads="1"/>
            </p:cNvSpPr>
            <p:nvPr/>
          </p:nvSpPr>
          <p:spPr bwMode="auto">
            <a:xfrm rot="11593821">
              <a:off x="3651" y="1525"/>
              <a:ext cx="479" cy="4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6911" name="Group 47"/>
          <p:cNvGrpSpPr>
            <a:grpSpLocks/>
          </p:cNvGrpSpPr>
          <p:nvPr/>
        </p:nvGrpSpPr>
        <p:grpSpPr bwMode="auto">
          <a:xfrm>
            <a:off x="195263" y="981075"/>
            <a:ext cx="3497262" cy="1893888"/>
            <a:chOff x="113" y="1207"/>
            <a:chExt cx="2203" cy="1193"/>
          </a:xfrm>
        </p:grpSpPr>
        <p:sp>
          <p:nvSpPr>
            <p:cNvPr id="36910" name="Oval 46"/>
            <p:cNvSpPr>
              <a:spLocks noChangeArrowheads="1"/>
            </p:cNvSpPr>
            <p:nvPr/>
          </p:nvSpPr>
          <p:spPr bwMode="auto">
            <a:xfrm rot="11593821">
              <a:off x="113" y="1434"/>
              <a:ext cx="479" cy="4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902" name="Oval 38"/>
            <p:cNvSpPr>
              <a:spLocks noChangeArrowheads="1"/>
            </p:cNvSpPr>
            <p:nvPr/>
          </p:nvSpPr>
          <p:spPr bwMode="auto">
            <a:xfrm rot="11593821">
              <a:off x="1519" y="1207"/>
              <a:ext cx="479" cy="479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903" name="Oval 39"/>
            <p:cNvSpPr>
              <a:spLocks noChangeArrowheads="1"/>
            </p:cNvSpPr>
            <p:nvPr/>
          </p:nvSpPr>
          <p:spPr bwMode="auto">
            <a:xfrm>
              <a:off x="1836" y="1602"/>
              <a:ext cx="480" cy="479"/>
            </a:xfrm>
            <a:prstGeom prst="ellipse">
              <a:avLst/>
            </a:prstGeom>
            <a:gradFill rotWithShape="1">
              <a:gsLst>
                <a:gs pos="0">
                  <a:srgbClr val="C0C0C0">
                    <a:gamma/>
                    <a:tint val="57255"/>
                    <a:invGamma/>
                  </a:srgbClr>
                </a:gs>
                <a:gs pos="100000">
                  <a:srgbClr val="C0C0C0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904" name="Oval 40"/>
            <p:cNvSpPr>
              <a:spLocks noChangeArrowheads="1"/>
            </p:cNvSpPr>
            <p:nvPr/>
          </p:nvSpPr>
          <p:spPr bwMode="auto">
            <a:xfrm rot="11593821">
              <a:off x="1201" y="1430"/>
              <a:ext cx="854" cy="824"/>
            </a:xfrm>
            <a:prstGeom prst="ellipse">
              <a:avLst/>
            </a:prstGeom>
            <a:solidFill>
              <a:srgbClr val="33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905" name="Oval 41"/>
            <p:cNvSpPr>
              <a:spLocks noChangeArrowheads="1"/>
            </p:cNvSpPr>
            <p:nvPr/>
          </p:nvSpPr>
          <p:spPr bwMode="auto">
            <a:xfrm rot="11593821">
              <a:off x="204" y="1434"/>
              <a:ext cx="862" cy="862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EA673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906" name="Oval 42"/>
            <p:cNvSpPr>
              <a:spLocks noChangeArrowheads="1"/>
            </p:cNvSpPr>
            <p:nvPr/>
          </p:nvSpPr>
          <p:spPr bwMode="auto">
            <a:xfrm rot="11593821">
              <a:off x="566" y="1430"/>
              <a:ext cx="854" cy="824"/>
            </a:xfrm>
            <a:prstGeom prst="ellipse">
              <a:avLst/>
            </a:prstGeom>
            <a:solidFill>
              <a:srgbClr val="33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907" name="Oval 43"/>
            <p:cNvSpPr>
              <a:spLocks noChangeArrowheads="1"/>
            </p:cNvSpPr>
            <p:nvPr/>
          </p:nvSpPr>
          <p:spPr bwMode="auto">
            <a:xfrm rot="11593821">
              <a:off x="1473" y="1842"/>
              <a:ext cx="479" cy="4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908" name="Oval 44"/>
            <p:cNvSpPr>
              <a:spLocks noChangeArrowheads="1"/>
            </p:cNvSpPr>
            <p:nvPr/>
          </p:nvSpPr>
          <p:spPr bwMode="auto">
            <a:xfrm rot="11593821">
              <a:off x="702" y="1207"/>
              <a:ext cx="479" cy="4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909" name="Oval 45"/>
            <p:cNvSpPr>
              <a:spLocks noChangeArrowheads="1"/>
            </p:cNvSpPr>
            <p:nvPr/>
          </p:nvSpPr>
          <p:spPr bwMode="auto">
            <a:xfrm rot="11593821">
              <a:off x="703" y="1920"/>
              <a:ext cx="479" cy="48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6913" name="Line 49"/>
          <p:cNvSpPr>
            <a:spLocks noChangeShapeType="1"/>
          </p:cNvSpPr>
          <p:nvPr/>
        </p:nvSpPr>
        <p:spPr bwMode="auto">
          <a:xfrm>
            <a:off x="4083050" y="1989138"/>
            <a:ext cx="122555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4227513" y="1485900"/>
            <a:ext cx="720725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rPr>
              <a:t>O</a:t>
            </a:r>
            <a:r>
              <a:rPr lang="cs-CZ" altLang="cs-CZ" sz="28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endParaRPr lang="cs-CZ" altLang="cs-CZ" sz="28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125413" y="6400800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vzniká nejprve aldehyd a později karboxylová kyselina</a:t>
            </a:r>
          </a:p>
        </p:txBody>
      </p:sp>
      <p:grpSp>
        <p:nvGrpSpPr>
          <p:cNvPr id="36941" name="Group 77"/>
          <p:cNvGrpSpPr>
            <a:grpSpLocks/>
          </p:cNvGrpSpPr>
          <p:nvPr/>
        </p:nvGrpSpPr>
        <p:grpSpPr bwMode="auto">
          <a:xfrm>
            <a:off x="395288" y="3429000"/>
            <a:ext cx="8748712" cy="2232025"/>
            <a:chOff x="249" y="2160"/>
            <a:chExt cx="5511" cy="1406"/>
          </a:xfrm>
        </p:grpSpPr>
        <p:grpSp>
          <p:nvGrpSpPr>
            <p:cNvPr id="36921" name="Group 57"/>
            <p:cNvGrpSpPr>
              <a:grpSpLocks/>
            </p:cNvGrpSpPr>
            <p:nvPr/>
          </p:nvGrpSpPr>
          <p:grpSpPr bwMode="auto">
            <a:xfrm>
              <a:off x="249" y="2160"/>
              <a:ext cx="2067" cy="1225"/>
              <a:chOff x="3198" y="1525"/>
              <a:chExt cx="2067" cy="1225"/>
            </a:xfrm>
          </p:grpSpPr>
          <p:sp>
            <p:nvSpPr>
              <p:cNvPr id="36922" name="Oval 58"/>
              <p:cNvSpPr>
                <a:spLocks noChangeArrowheads="1"/>
              </p:cNvSpPr>
              <p:nvPr/>
            </p:nvSpPr>
            <p:spPr bwMode="auto">
              <a:xfrm rot="11593821">
                <a:off x="4468" y="1525"/>
                <a:ext cx="479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23" name="Oval 59"/>
              <p:cNvSpPr>
                <a:spLocks noChangeArrowheads="1"/>
              </p:cNvSpPr>
              <p:nvPr/>
            </p:nvSpPr>
            <p:spPr bwMode="auto">
              <a:xfrm>
                <a:off x="4785" y="1920"/>
                <a:ext cx="480" cy="479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57255"/>
                      <a:invGamma/>
                    </a:srgbClr>
                  </a:gs>
                  <a:gs pos="100000">
                    <a:srgbClr val="C0C0C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24" name="Oval 60"/>
              <p:cNvSpPr>
                <a:spLocks noChangeArrowheads="1"/>
              </p:cNvSpPr>
              <p:nvPr/>
            </p:nvSpPr>
            <p:spPr bwMode="auto">
              <a:xfrm rot="11593821">
                <a:off x="4150" y="1748"/>
                <a:ext cx="854" cy="824"/>
              </a:xfrm>
              <a:prstGeom prst="ellipse">
                <a:avLst/>
              </a:prstGeom>
              <a:solidFill>
                <a:srgbClr val="33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25" name="Oval 61"/>
              <p:cNvSpPr>
                <a:spLocks noChangeArrowheads="1"/>
              </p:cNvSpPr>
              <p:nvPr/>
            </p:nvSpPr>
            <p:spPr bwMode="auto">
              <a:xfrm rot="11593821">
                <a:off x="3198" y="1888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EA673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26" name="Oval 62"/>
              <p:cNvSpPr>
                <a:spLocks noChangeArrowheads="1"/>
              </p:cNvSpPr>
              <p:nvPr/>
            </p:nvSpPr>
            <p:spPr bwMode="auto">
              <a:xfrm rot="11593821">
                <a:off x="3515" y="1748"/>
                <a:ext cx="854" cy="824"/>
              </a:xfrm>
              <a:prstGeom prst="ellipse">
                <a:avLst/>
              </a:prstGeom>
              <a:solidFill>
                <a:srgbClr val="33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27" name="Oval 63"/>
              <p:cNvSpPr>
                <a:spLocks noChangeArrowheads="1"/>
              </p:cNvSpPr>
              <p:nvPr/>
            </p:nvSpPr>
            <p:spPr bwMode="auto">
              <a:xfrm rot="11593821">
                <a:off x="4422" y="2160"/>
                <a:ext cx="479" cy="48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28" name="Oval 64"/>
              <p:cNvSpPr>
                <a:spLocks noChangeArrowheads="1"/>
              </p:cNvSpPr>
              <p:nvPr/>
            </p:nvSpPr>
            <p:spPr bwMode="auto">
              <a:xfrm rot="11593821">
                <a:off x="3651" y="1525"/>
                <a:ext cx="479" cy="48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6929" name="Line 65"/>
            <p:cNvSpPr>
              <a:spLocks noChangeShapeType="1"/>
            </p:cNvSpPr>
            <p:nvPr/>
          </p:nvSpPr>
          <p:spPr bwMode="auto">
            <a:xfrm>
              <a:off x="2562" y="2840"/>
              <a:ext cx="77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930" name="Text Box 66"/>
            <p:cNvSpPr txBox="1">
              <a:spLocks noChangeArrowheads="1"/>
            </p:cNvSpPr>
            <p:nvPr/>
          </p:nvSpPr>
          <p:spPr bwMode="auto">
            <a:xfrm>
              <a:off x="2653" y="2523"/>
              <a:ext cx="454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O</a:t>
              </a:r>
              <a:r>
                <a:rPr lang="cs-CZ" altLang="cs-CZ" sz="28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endPara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grpSp>
          <p:nvGrpSpPr>
            <p:cNvPr id="36940" name="Group 76"/>
            <p:cNvGrpSpPr>
              <a:grpSpLocks/>
            </p:cNvGrpSpPr>
            <p:nvPr/>
          </p:nvGrpSpPr>
          <p:grpSpPr bwMode="auto">
            <a:xfrm>
              <a:off x="3693" y="2160"/>
              <a:ext cx="2067" cy="1406"/>
              <a:chOff x="3693" y="2160"/>
              <a:chExt cx="2067" cy="1406"/>
            </a:xfrm>
          </p:grpSpPr>
          <p:sp>
            <p:nvSpPr>
              <p:cNvPr id="36932" name="Oval 68"/>
              <p:cNvSpPr>
                <a:spLocks noChangeArrowheads="1"/>
              </p:cNvSpPr>
              <p:nvPr/>
            </p:nvSpPr>
            <p:spPr bwMode="auto">
              <a:xfrm rot="11593821">
                <a:off x="4963" y="2341"/>
                <a:ext cx="479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33" name="Oval 69"/>
              <p:cNvSpPr>
                <a:spLocks noChangeArrowheads="1"/>
              </p:cNvSpPr>
              <p:nvPr/>
            </p:nvSpPr>
            <p:spPr bwMode="auto">
              <a:xfrm>
                <a:off x="5280" y="2736"/>
                <a:ext cx="480" cy="479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gamma/>
                      <a:tint val="57255"/>
                      <a:invGamma/>
                    </a:srgbClr>
                  </a:gs>
                  <a:gs pos="100000">
                    <a:srgbClr val="C0C0C0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34" name="Oval 70"/>
              <p:cNvSpPr>
                <a:spLocks noChangeArrowheads="1"/>
              </p:cNvSpPr>
              <p:nvPr/>
            </p:nvSpPr>
            <p:spPr bwMode="auto">
              <a:xfrm rot="11593821">
                <a:off x="4645" y="2564"/>
                <a:ext cx="854" cy="824"/>
              </a:xfrm>
              <a:prstGeom prst="ellipse">
                <a:avLst/>
              </a:prstGeom>
              <a:solidFill>
                <a:srgbClr val="33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35" name="Oval 71"/>
              <p:cNvSpPr>
                <a:spLocks noChangeArrowheads="1"/>
              </p:cNvSpPr>
              <p:nvPr/>
            </p:nvSpPr>
            <p:spPr bwMode="auto">
              <a:xfrm rot="11593821">
                <a:off x="3693" y="2704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EA673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36" name="Oval 72"/>
              <p:cNvSpPr>
                <a:spLocks noChangeArrowheads="1"/>
              </p:cNvSpPr>
              <p:nvPr/>
            </p:nvSpPr>
            <p:spPr bwMode="auto">
              <a:xfrm rot="11593821">
                <a:off x="4010" y="2564"/>
                <a:ext cx="854" cy="824"/>
              </a:xfrm>
              <a:prstGeom prst="ellipse">
                <a:avLst/>
              </a:prstGeom>
              <a:solidFill>
                <a:srgbClr val="33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37" name="Oval 73"/>
              <p:cNvSpPr>
                <a:spLocks noChangeArrowheads="1"/>
              </p:cNvSpPr>
              <p:nvPr/>
            </p:nvSpPr>
            <p:spPr bwMode="auto">
              <a:xfrm rot="11593821">
                <a:off x="4917" y="2976"/>
                <a:ext cx="479" cy="48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39" name="Oval 75"/>
              <p:cNvSpPr>
                <a:spLocks noChangeArrowheads="1"/>
              </p:cNvSpPr>
              <p:nvPr/>
            </p:nvSpPr>
            <p:spPr bwMode="auto">
              <a:xfrm rot="11593821">
                <a:off x="3833" y="2160"/>
                <a:ext cx="862" cy="862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EA673E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6938" name="Oval 74"/>
              <p:cNvSpPr>
                <a:spLocks noChangeArrowheads="1"/>
              </p:cNvSpPr>
              <p:nvPr/>
            </p:nvSpPr>
            <p:spPr bwMode="auto">
              <a:xfrm rot="11593821">
                <a:off x="3742" y="2160"/>
                <a:ext cx="479" cy="48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</a:srgb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36950" name="Group 86"/>
          <p:cNvGrpSpPr>
            <a:grpSpLocks/>
          </p:cNvGrpSpPr>
          <p:nvPr/>
        </p:nvGrpSpPr>
        <p:grpSpPr bwMode="auto">
          <a:xfrm>
            <a:off x="2051050" y="5589588"/>
            <a:ext cx="5834063" cy="698500"/>
            <a:chOff x="1292" y="3521"/>
            <a:chExt cx="3675" cy="440"/>
          </a:xfrm>
        </p:grpSpPr>
        <p:sp>
          <p:nvSpPr>
            <p:cNvPr id="36942" name="Line 78"/>
            <p:cNvSpPr>
              <a:spLocks noChangeShapeType="1"/>
            </p:cNvSpPr>
            <p:nvPr/>
          </p:nvSpPr>
          <p:spPr bwMode="auto">
            <a:xfrm>
              <a:off x="2562" y="3838"/>
              <a:ext cx="77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943" name="Text Box 79"/>
            <p:cNvSpPr txBox="1">
              <a:spLocks noChangeArrowheads="1"/>
            </p:cNvSpPr>
            <p:nvPr/>
          </p:nvSpPr>
          <p:spPr bwMode="auto">
            <a:xfrm>
              <a:off x="2653" y="3521"/>
              <a:ext cx="454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O</a:t>
              </a:r>
              <a:r>
                <a:rPr lang="cs-CZ" altLang="cs-CZ" sz="28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endPara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6945" name="Text Box 81"/>
            <p:cNvSpPr txBox="1">
              <a:spLocks noChangeArrowheads="1"/>
            </p:cNvSpPr>
            <p:nvPr/>
          </p:nvSpPr>
          <p:spPr bwMode="auto">
            <a:xfrm>
              <a:off x="1292" y="3657"/>
              <a:ext cx="1270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CHO  </a:t>
              </a:r>
              <a:endParaRPr lang="cs-CZ" altLang="cs-CZ" sz="3200" b="1" baseline="-250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36949" name="Text Box 85"/>
            <p:cNvSpPr txBox="1">
              <a:spLocks noChangeArrowheads="1"/>
            </p:cNvSpPr>
            <p:nvPr/>
          </p:nvSpPr>
          <p:spPr bwMode="auto">
            <a:xfrm>
              <a:off x="3470" y="3657"/>
              <a:ext cx="1497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COOH  </a:t>
              </a:r>
              <a:endParaRPr lang="cs-CZ" altLang="cs-CZ" sz="3200" b="1" baseline="-250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</p:grpSp>
      <p:grpSp>
        <p:nvGrpSpPr>
          <p:cNvPr id="36918" name="Group 54"/>
          <p:cNvGrpSpPr>
            <a:grpSpLocks/>
          </p:cNvGrpSpPr>
          <p:nvPr/>
        </p:nvGrpSpPr>
        <p:grpSpPr bwMode="auto">
          <a:xfrm>
            <a:off x="1619250" y="2587625"/>
            <a:ext cx="7775575" cy="841375"/>
            <a:chOff x="567" y="3249"/>
            <a:chExt cx="4898" cy="530"/>
          </a:xfrm>
        </p:grpSpPr>
        <p:sp>
          <p:nvSpPr>
            <p:cNvPr id="36876" name="Text Box 12"/>
            <p:cNvSpPr txBox="1">
              <a:spLocks noChangeArrowheads="1"/>
            </p:cNvSpPr>
            <p:nvPr/>
          </p:nvSpPr>
          <p:spPr bwMode="auto">
            <a:xfrm>
              <a:off x="3288" y="3475"/>
              <a:ext cx="2177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CHO  + 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36912" name="Text Box 48"/>
            <p:cNvSpPr txBox="1">
              <a:spLocks noChangeArrowheads="1"/>
            </p:cNvSpPr>
            <p:nvPr/>
          </p:nvSpPr>
          <p:spPr bwMode="auto">
            <a:xfrm>
              <a:off x="567" y="3475"/>
              <a:ext cx="1497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OH</a:t>
              </a:r>
            </a:p>
          </p:txBody>
        </p:sp>
        <p:sp>
          <p:nvSpPr>
            <p:cNvPr id="36916" name="Line 52"/>
            <p:cNvSpPr>
              <a:spLocks noChangeShapeType="1"/>
            </p:cNvSpPr>
            <p:nvPr/>
          </p:nvSpPr>
          <p:spPr bwMode="auto">
            <a:xfrm>
              <a:off x="2335" y="3566"/>
              <a:ext cx="77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917" name="Text Box 53"/>
            <p:cNvSpPr txBox="1">
              <a:spLocks noChangeArrowheads="1"/>
            </p:cNvSpPr>
            <p:nvPr/>
          </p:nvSpPr>
          <p:spPr bwMode="auto">
            <a:xfrm>
              <a:off x="2426" y="3249"/>
              <a:ext cx="454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O</a:t>
              </a:r>
              <a:r>
                <a:rPr lang="cs-CZ" altLang="cs-CZ" sz="28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endPara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36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25413" y="476250"/>
            <a:ext cx="8893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2. vznikají katalytickou oxidací aromatických uhlovodíků:</a:t>
            </a:r>
          </a:p>
        </p:txBody>
      </p:sp>
      <p:sp>
        <p:nvSpPr>
          <p:cNvPr id="64515" name="Text Box 5"/>
          <p:cNvSpPr txBox="1">
            <a:spLocks noChangeArrowheads="1"/>
          </p:cNvSpPr>
          <p:nvPr/>
        </p:nvSpPr>
        <p:spPr bwMode="auto">
          <a:xfrm>
            <a:off x="1655763" y="0"/>
            <a:ext cx="5830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>
                <a:solidFill>
                  <a:srgbClr val="000066"/>
                </a:solidFill>
                <a:latin typeface="Tahoma" panose="020B0604030504040204" pitchFamily="34" charset="0"/>
              </a:rPr>
              <a:t>Karboxylové kyseliny, vznik</a:t>
            </a:r>
          </a:p>
        </p:txBody>
      </p:sp>
      <p:sp>
        <p:nvSpPr>
          <p:cNvPr id="64534" name="Line 22"/>
          <p:cNvSpPr>
            <a:spLocks noChangeShapeType="1"/>
          </p:cNvSpPr>
          <p:nvPr/>
        </p:nvSpPr>
        <p:spPr bwMode="auto">
          <a:xfrm flipV="1">
            <a:off x="1381125" y="3157538"/>
            <a:ext cx="1382713" cy="15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35" name="Text Box 23"/>
          <p:cNvSpPr txBox="1">
            <a:spLocks noChangeArrowheads="1"/>
          </p:cNvSpPr>
          <p:nvPr/>
        </p:nvSpPr>
        <p:spPr bwMode="auto">
          <a:xfrm>
            <a:off x="1196975" y="2684463"/>
            <a:ext cx="1871663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rPr>
              <a:t>O</a:t>
            </a:r>
            <a:r>
              <a:rPr lang="cs-CZ" altLang="cs-CZ" sz="28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rPr>
              <a:t>, V</a:t>
            </a:r>
            <a:r>
              <a:rPr lang="cs-CZ" altLang="cs-CZ" sz="28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rPr>
              <a:t>O</a:t>
            </a:r>
            <a:r>
              <a:rPr lang="cs-CZ" altLang="cs-CZ" sz="28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5</a:t>
            </a:r>
          </a:p>
        </p:txBody>
      </p:sp>
      <p:sp>
        <p:nvSpPr>
          <p:cNvPr id="64536" name="Text Box 24"/>
          <p:cNvSpPr txBox="1">
            <a:spLocks noChangeArrowheads="1"/>
          </p:cNvSpPr>
          <p:nvPr/>
        </p:nvSpPr>
        <p:spPr bwMode="auto">
          <a:xfrm>
            <a:off x="125413" y="6400800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vzniká nejprve anhydrid a později karboxylová kyselina</a:t>
            </a:r>
          </a:p>
        </p:txBody>
      </p:sp>
      <p:sp>
        <p:nvSpPr>
          <p:cNvPr id="64568" name="AutoShape 56"/>
          <p:cNvSpPr>
            <a:spLocks noChangeArrowheads="1"/>
          </p:cNvSpPr>
          <p:nvPr/>
        </p:nvSpPr>
        <p:spPr bwMode="auto">
          <a:xfrm rot="-1839615">
            <a:off x="0" y="2620963"/>
            <a:ext cx="1187450" cy="1008062"/>
          </a:xfrm>
          <a:prstGeom prst="hexagon">
            <a:avLst>
              <a:gd name="adj" fmla="val 29449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569" name="Line 57"/>
          <p:cNvSpPr>
            <a:spLocks noChangeShapeType="1"/>
          </p:cNvSpPr>
          <p:nvPr/>
        </p:nvSpPr>
        <p:spPr bwMode="auto">
          <a:xfrm>
            <a:off x="144463" y="2908300"/>
            <a:ext cx="0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70" name="Line 58"/>
          <p:cNvSpPr>
            <a:spLocks noChangeShapeType="1"/>
          </p:cNvSpPr>
          <p:nvPr/>
        </p:nvSpPr>
        <p:spPr bwMode="auto">
          <a:xfrm flipH="1">
            <a:off x="576263" y="3351213"/>
            <a:ext cx="449262" cy="2778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71" name="Line 59"/>
          <p:cNvSpPr>
            <a:spLocks noChangeShapeType="1"/>
          </p:cNvSpPr>
          <p:nvPr/>
        </p:nvSpPr>
        <p:spPr bwMode="auto">
          <a:xfrm>
            <a:off x="579438" y="2652713"/>
            <a:ext cx="433387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72" name="AutoShape 60"/>
          <p:cNvSpPr>
            <a:spLocks noChangeArrowheads="1"/>
          </p:cNvSpPr>
          <p:nvPr/>
        </p:nvSpPr>
        <p:spPr bwMode="auto">
          <a:xfrm rot="-1839615">
            <a:off x="2854325" y="2617788"/>
            <a:ext cx="1187450" cy="1008062"/>
          </a:xfrm>
          <a:prstGeom prst="hexagon">
            <a:avLst>
              <a:gd name="adj" fmla="val 29449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573" name="Line 61"/>
          <p:cNvSpPr>
            <a:spLocks noChangeShapeType="1"/>
          </p:cNvSpPr>
          <p:nvPr/>
        </p:nvSpPr>
        <p:spPr bwMode="auto">
          <a:xfrm>
            <a:off x="2998788" y="2905125"/>
            <a:ext cx="0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76" name="Rectangle 64"/>
          <p:cNvSpPr>
            <a:spLocks noChangeArrowheads="1"/>
          </p:cNvSpPr>
          <p:nvPr/>
        </p:nvSpPr>
        <p:spPr bwMode="auto">
          <a:xfrm>
            <a:off x="3357563" y="2333625"/>
            <a:ext cx="852487" cy="1576388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578" name="Text Box 66"/>
          <p:cNvSpPr txBox="1">
            <a:spLocks noChangeArrowheads="1"/>
          </p:cNvSpPr>
          <p:nvPr/>
        </p:nvSpPr>
        <p:spPr bwMode="auto">
          <a:xfrm>
            <a:off x="3408363" y="2327275"/>
            <a:ext cx="42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64579" name="Text Box 67"/>
          <p:cNvSpPr txBox="1">
            <a:spLocks noChangeArrowheads="1"/>
          </p:cNvSpPr>
          <p:nvPr/>
        </p:nvSpPr>
        <p:spPr bwMode="auto">
          <a:xfrm>
            <a:off x="3355975" y="3429000"/>
            <a:ext cx="42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64575" name="Line 63"/>
          <p:cNvSpPr>
            <a:spLocks noChangeShapeType="1"/>
          </p:cNvSpPr>
          <p:nvPr/>
        </p:nvSpPr>
        <p:spPr bwMode="auto">
          <a:xfrm>
            <a:off x="3811588" y="2633663"/>
            <a:ext cx="387350" cy="3413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80" name="Text Box 68"/>
          <p:cNvSpPr txBox="1">
            <a:spLocks noChangeArrowheads="1"/>
          </p:cNvSpPr>
          <p:nvPr/>
        </p:nvSpPr>
        <p:spPr bwMode="auto">
          <a:xfrm>
            <a:off x="4114800" y="29098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64574" name="Line 62"/>
          <p:cNvSpPr>
            <a:spLocks noChangeShapeType="1"/>
          </p:cNvSpPr>
          <p:nvPr/>
        </p:nvSpPr>
        <p:spPr bwMode="auto">
          <a:xfrm flipH="1">
            <a:off x="3733800" y="3289300"/>
            <a:ext cx="449263" cy="277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>
            <a:off x="3546475" y="3929063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>
            <a:off x="3651250" y="3940175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83" name="Line 71"/>
          <p:cNvSpPr>
            <a:spLocks noChangeShapeType="1"/>
          </p:cNvSpPr>
          <p:nvPr/>
        </p:nvSpPr>
        <p:spPr bwMode="auto">
          <a:xfrm>
            <a:off x="3573463" y="1874838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84" name="Line 72"/>
          <p:cNvSpPr>
            <a:spLocks noChangeShapeType="1"/>
          </p:cNvSpPr>
          <p:nvPr/>
        </p:nvSpPr>
        <p:spPr bwMode="auto">
          <a:xfrm>
            <a:off x="3678238" y="1885950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85" name="Text Box 73"/>
          <p:cNvSpPr txBox="1">
            <a:spLocks noChangeArrowheads="1"/>
          </p:cNvSpPr>
          <p:nvPr/>
        </p:nvSpPr>
        <p:spPr bwMode="auto">
          <a:xfrm>
            <a:off x="3386138" y="139223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64586" name="Text Box 74"/>
          <p:cNvSpPr txBox="1">
            <a:spLocks noChangeArrowheads="1"/>
          </p:cNvSpPr>
          <p:nvPr/>
        </p:nvSpPr>
        <p:spPr bwMode="auto">
          <a:xfrm>
            <a:off x="3338513" y="441801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64587" name="AutoShape 75"/>
          <p:cNvSpPr>
            <a:spLocks noChangeArrowheads="1"/>
          </p:cNvSpPr>
          <p:nvPr/>
        </p:nvSpPr>
        <p:spPr bwMode="auto">
          <a:xfrm rot="-1839615">
            <a:off x="6616700" y="2636838"/>
            <a:ext cx="1187450" cy="1008062"/>
          </a:xfrm>
          <a:prstGeom prst="hexagon">
            <a:avLst>
              <a:gd name="adj" fmla="val 29449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588" name="Line 76"/>
          <p:cNvSpPr>
            <a:spLocks noChangeShapeType="1"/>
          </p:cNvSpPr>
          <p:nvPr/>
        </p:nvSpPr>
        <p:spPr bwMode="auto">
          <a:xfrm>
            <a:off x="6761163" y="2924175"/>
            <a:ext cx="0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89" name="Rectangle 77"/>
          <p:cNvSpPr>
            <a:spLocks noChangeArrowheads="1"/>
          </p:cNvSpPr>
          <p:nvPr/>
        </p:nvSpPr>
        <p:spPr bwMode="auto">
          <a:xfrm>
            <a:off x="7119938" y="2352675"/>
            <a:ext cx="852487" cy="1576388"/>
          </a:xfrm>
          <a:prstGeom prst="rect">
            <a:avLst/>
          </a:prstGeom>
          <a:solidFill>
            <a:srgbClr val="FFCC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4590" name="Text Box 78"/>
          <p:cNvSpPr txBox="1">
            <a:spLocks noChangeArrowheads="1"/>
          </p:cNvSpPr>
          <p:nvPr/>
        </p:nvSpPr>
        <p:spPr bwMode="auto">
          <a:xfrm>
            <a:off x="7170738" y="2346325"/>
            <a:ext cx="42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64591" name="Text Box 79"/>
          <p:cNvSpPr txBox="1">
            <a:spLocks noChangeArrowheads="1"/>
          </p:cNvSpPr>
          <p:nvPr/>
        </p:nvSpPr>
        <p:spPr bwMode="auto">
          <a:xfrm>
            <a:off x="7118350" y="3448050"/>
            <a:ext cx="4222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C</a:t>
            </a:r>
          </a:p>
        </p:txBody>
      </p:sp>
      <p:sp>
        <p:nvSpPr>
          <p:cNvPr id="64592" name="Line 80"/>
          <p:cNvSpPr>
            <a:spLocks noChangeShapeType="1"/>
          </p:cNvSpPr>
          <p:nvPr/>
        </p:nvSpPr>
        <p:spPr bwMode="auto">
          <a:xfrm flipV="1">
            <a:off x="7558088" y="2601913"/>
            <a:ext cx="482600" cy="47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93" name="Text Box 81"/>
          <p:cNvSpPr txBox="1">
            <a:spLocks noChangeArrowheads="1"/>
          </p:cNvSpPr>
          <p:nvPr/>
        </p:nvSpPr>
        <p:spPr bwMode="auto">
          <a:xfrm>
            <a:off x="8002588" y="3429000"/>
            <a:ext cx="728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OH</a:t>
            </a:r>
          </a:p>
        </p:txBody>
      </p:sp>
      <p:sp>
        <p:nvSpPr>
          <p:cNvPr id="64594" name="Line 82"/>
          <p:cNvSpPr>
            <a:spLocks noChangeShapeType="1"/>
          </p:cNvSpPr>
          <p:nvPr/>
        </p:nvSpPr>
        <p:spPr bwMode="auto">
          <a:xfrm flipH="1">
            <a:off x="7526338" y="3708400"/>
            <a:ext cx="481012" cy="174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95" name="Line 83"/>
          <p:cNvSpPr>
            <a:spLocks noChangeShapeType="1"/>
          </p:cNvSpPr>
          <p:nvPr/>
        </p:nvSpPr>
        <p:spPr bwMode="auto">
          <a:xfrm>
            <a:off x="7308850" y="3948113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96" name="Line 84"/>
          <p:cNvSpPr>
            <a:spLocks noChangeShapeType="1"/>
          </p:cNvSpPr>
          <p:nvPr/>
        </p:nvSpPr>
        <p:spPr bwMode="auto">
          <a:xfrm>
            <a:off x="7413625" y="3959225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97" name="Line 85"/>
          <p:cNvSpPr>
            <a:spLocks noChangeShapeType="1"/>
          </p:cNvSpPr>
          <p:nvPr/>
        </p:nvSpPr>
        <p:spPr bwMode="auto">
          <a:xfrm>
            <a:off x="7335838" y="1893888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98" name="Line 86"/>
          <p:cNvSpPr>
            <a:spLocks noChangeShapeType="1"/>
          </p:cNvSpPr>
          <p:nvPr/>
        </p:nvSpPr>
        <p:spPr bwMode="auto">
          <a:xfrm>
            <a:off x="7440613" y="1905000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599" name="Text Box 87"/>
          <p:cNvSpPr txBox="1">
            <a:spLocks noChangeArrowheads="1"/>
          </p:cNvSpPr>
          <p:nvPr/>
        </p:nvSpPr>
        <p:spPr bwMode="auto">
          <a:xfrm>
            <a:off x="7148513" y="1411288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64600" name="Text Box 88"/>
          <p:cNvSpPr txBox="1">
            <a:spLocks noChangeArrowheads="1"/>
          </p:cNvSpPr>
          <p:nvPr/>
        </p:nvSpPr>
        <p:spPr bwMode="auto">
          <a:xfrm>
            <a:off x="7100888" y="4437063"/>
            <a:ext cx="457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64601" name="Text Box 89"/>
          <p:cNvSpPr txBox="1">
            <a:spLocks noChangeArrowheads="1"/>
          </p:cNvSpPr>
          <p:nvPr/>
        </p:nvSpPr>
        <p:spPr bwMode="auto">
          <a:xfrm>
            <a:off x="7997825" y="2352675"/>
            <a:ext cx="728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OH</a:t>
            </a:r>
          </a:p>
        </p:txBody>
      </p:sp>
      <p:sp>
        <p:nvSpPr>
          <p:cNvPr id="64602" name="Line 90"/>
          <p:cNvSpPr>
            <a:spLocks noChangeShapeType="1"/>
          </p:cNvSpPr>
          <p:nvPr/>
        </p:nvSpPr>
        <p:spPr bwMode="auto">
          <a:xfrm flipV="1">
            <a:off x="4756150" y="3208338"/>
            <a:ext cx="1382713" cy="15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4603" name="Text Box 91"/>
          <p:cNvSpPr txBox="1">
            <a:spLocks noChangeArrowheads="1"/>
          </p:cNvSpPr>
          <p:nvPr/>
        </p:nvSpPr>
        <p:spPr bwMode="auto">
          <a:xfrm>
            <a:off x="5092700" y="2735263"/>
            <a:ext cx="706438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rPr>
              <a:t>O</a:t>
            </a:r>
            <a:r>
              <a:rPr lang="cs-CZ" altLang="cs-CZ" sz="28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4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25413" y="476250"/>
            <a:ext cx="88931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3. vznikají oxidací postranního řetězce aromatických uhlovodíků manganistanem draselným:</a:t>
            </a:r>
          </a:p>
        </p:txBody>
      </p:sp>
      <p:sp>
        <p:nvSpPr>
          <p:cNvPr id="66563" name="Text Box 5"/>
          <p:cNvSpPr txBox="1">
            <a:spLocks noChangeArrowheads="1"/>
          </p:cNvSpPr>
          <p:nvPr/>
        </p:nvSpPr>
        <p:spPr bwMode="auto">
          <a:xfrm>
            <a:off x="1655763" y="0"/>
            <a:ext cx="5830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>
                <a:solidFill>
                  <a:srgbClr val="000066"/>
                </a:solidFill>
                <a:latin typeface="Tahoma" panose="020B0604030504040204" pitchFamily="34" charset="0"/>
              </a:rPr>
              <a:t>Karboxylové kyseliny, vznik</a:t>
            </a:r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 flipV="1">
            <a:off x="1633538" y="3187700"/>
            <a:ext cx="1382712" cy="15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544638" y="2714625"/>
            <a:ext cx="15255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rPr>
              <a:t>KMnO</a:t>
            </a:r>
            <a:r>
              <a:rPr lang="cs-CZ" altLang="cs-CZ" sz="2800" b="1" baseline="-30000">
                <a:solidFill>
                  <a:schemeClr val="accent2"/>
                </a:solidFill>
                <a:latin typeface="Tahoma" panose="020B0604030504040204" pitchFamily="34" charset="0"/>
              </a:rPr>
              <a:t>4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125413" y="6400800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vzniká nejprve sůl a později karboxylová kyselina</a:t>
            </a:r>
          </a:p>
        </p:txBody>
      </p:sp>
      <p:sp>
        <p:nvSpPr>
          <p:cNvPr id="66567" name="AutoShape 7"/>
          <p:cNvSpPr>
            <a:spLocks noChangeArrowheads="1"/>
          </p:cNvSpPr>
          <p:nvPr/>
        </p:nvSpPr>
        <p:spPr bwMode="auto">
          <a:xfrm rot="-1839615">
            <a:off x="252413" y="2651125"/>
            <a:ext cx="1187450" cy="1008063"/>
          </a:xfrm>
          <a:prstGeom prst="hexagon">
            <a:avLst>
              <a:gd name="adj" fmla="val 29449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396875" y="2938463"/>
            <a:ext cx="0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 flipH="1">
            <a:off x="828675" y="3381375"/>
            <a:ext cx="449263" cy="277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831850" y="2682875"/>
            <a:ext cx="433388" cy="246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0" name="Line 40"/>
          <p:cNvSpPr>
            <a:spLocks noChangeShapeType="1"/>
          </p:cNvSpPr>
          <p:nvPr/>
        </p:nvSpPr>
        <p:spPr bwMode="auto">
          <a:xfrm flipV="1">
            <a:off x="5040313" y="3127375"/>
            <a:ext cx="1382712" cy="15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1" name="Text Box 41"/>
          <p:cNvSpPr txBox="1">
            <a:spLocks noChangeArrowheads="1"/>
          </p:cNvSpPr>
          <p:nvPr/>
        </p:nvSpPr>
        <p:spPr bwMode="auto">
          <a:xfrm>
            <a:off x="5313363" y="2654300"/>
            <a:ext cx="70643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rPr>
              <a:t>H</a:t>
            </a:r>
            <a:r>
              <a:rPr lang="cs-CZ" altLang="cs-CZ" sz="2800" b="1" baseline="36000">
                <a:solidFill>
                  <a:schemeClr val="accent2"/>
                </a:solidFill>
                <a:latin typeface="Tahoma" panose="020B0604030504040204" pitchFamily="34" charset="0"/>
              </a:rPr>
              <a:t>+</a:t>
            </a:r>
          </a:p>
        </p:txBody>
      </p:sp>
      <p:sp>
        <p:nvSpPr>
          <p:cNvPr id="66602" name="Line 42"/>
          <p:cNvSpPr>
            <a:spLocks noChangeShapeType="1"/>
          </p:cNvSpPr>
          <p:nvPr/>
        </p:nvSpPr>
        <p:spPr bwMode="auto">
          <a:xfrm>
            <a:off x="841375" y="2041525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3" name="Text Box 43"/>
          <p:cNvSpPr txBox="1">
            <a:spLocks noChangeArrowheads="1"/>
          </p:cNvSpPr>
          <p:nvPr/>
        </p:nvSpPr>
        <p:spPr bwMode="auto">
          <a:xfrm>
            <a:off x="598488" y="1558925"/>
            <a:ext cx="847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CH</a:t>
            </a:r>
            <a:r>
              <a:rPr lang="cs-CZ" altLang="cs-CZ" sz="2800" b="1" baseline="-30000">
                <a:latin typeface="Tahoma" panose="020B0604030504040204" pitchFamily="34" charset="0"/>
              </a:rPr>
              <a:t>3</a:t>
            </a:r>
          </a:p>
        </p:txBody>
      </p:sp>
      <p:sp>
        <p:nvSpPr>
          <p:cNvPr id="66604" name="AutoShape 44"/>
          <p:cNvSpPr>
            <a:spLocks noChangeArrowheads="1"/>
          </p:cNvSpPr>
          <p:nvPr/>
        </p:nvSpPr>
        <p:spPr bwMode="auto">
          <a:xfrm rot="-1839615">
            <a:off x="3384550" y="2678113"/>
            <a:ext cx="1187450" cy="1008062"/>
          </a:xfrm>
          <a:prstGeom prst="hexagon">
            <a:avLst>
              <a:gd name="adj" fmla="val 29449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605" name="Line 45"/>
          <p:cNvSpPr>
            <a:spLocks noChangeShapeType="1"/>
          </p:cNvSpPr>
          <p:nvPr/>
        </p:nvSpPr>
        <p:spPr bwMode="auto">
          <a:xfrm>
            <a:off x="3529013" y="2965450"/>
            <a:ext cx="0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6" name="Line 46"/>
          <p:cNvSpPr>
            <a:spLocks noChangeShapeType="1"/>
          </p:cNvSpPr>
          <p:nvPr/>
        </p:nvSpPr>
        <p:spPr bwMode="auto">
          <a:xfrm flipH="1">
            <a:off x="3960813" y="3408363"/>
            <a:ext cx="449262" cy="27781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7" name="Line 47"/>
          <p:cNvSpPr>
            <a:spLocks noChangeShapeType="1"/>
          </p:cNvSpPr>
          <p:nvPr/>
        </p:nvSpPr>
        <p:spPr bwMode="auto">
          <a:xfrm>
            <a:off x="3963988" y="2709863"/>
            <a:ext cx="433387" cy="2460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8" name="Line 48"/>
          <p:cNvSpPr>
            <a:spLocks noChangeShapeType="1"/>
          </p:cNvSpPr>
          <p:nvPr/>
        </p:nvSpPr>
        <p:spPr bwMode="auto">
          <a:xfrm>
            <a:off x="3973513" y="2068513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09" name="Text Box 49"/>
          <p:cNvSpPr txBox="1">
            <a:spLocks noChangeArrowheads="1"/>
          </p:cNvSpPr>
          <p:nvPr/>
        </p:nvSpPr>
        <p:spPr bwMode="auto">
          <a:xfrm>
            <a:off x="3730625" y="1585913"/>
            <a:ext cx="1216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COOK</a:t>
            </a:r>
            <a:endParaRPr lang="cs-CZ" altLang="cs-CZ" sz="2800" b="1" baseline="-30000">
              <a:latin typeface="Tahoma" panose="020B0604030504040204" pitchFamily="34" charset="0"/>
            </a:endParaRPr>
          </a:p>
        </p:txBody>
      </p:sp>
      <p:sp>
        <p:nvSpPr>
          <p:cNvPr id="66610" name="AutoShape 50"/>
          <p:cNvSpPr>
            <a:spLocks noChangeArrowheads="1"/>
          </p:cNvSpPr>
          <p:nvPr/>
        </p:nvSpPr>
        <p:spPr bwMode="auto">
          <a:xfrm rot="-1839615">
            <a:off x="6518275" y="2689225"/>
            <a:ext cx="1187450" cy="1008063"/>
          </a:xfrm>
          <a:prstGeom prst="hexagon">
            <a:avLst>
              <a:gd name="adj" fmla="val 29449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6611" name="Line 51"/>
          <p:cNvSpPr>
            <a:spLocks noChangeShapeType="1"/>
          </p:cNvSpPr>
          <p:nvPr/>
        </p:nvSpPr>
        <p:spPr bwMode="auto">
          <a:xfrm>
            <a:off x="6662738" y="2976563"/>
            <a:ext cx="0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12" name="Line 52"/>
          <p:cNvSpPr>
            <a:spLocks noChangeShapeType="1"/>
          </p:cNvSpPr>
          <p:nvPr/>
        </p:nvSpPr>
        <p:spPr bwMode="auto">
          <a:xfrm flipH="1">
            <a:off x="7094538" y="3419475"/>
            <a:ext cx="449262" cy="277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13" name="Line 53"/>
          <p:cNvSpPr>
            <a:spLocks noChangeShapeType="1"/>
          </p:cNvSpPr>
          <p:nvPr/>
        </p:nvSpPr>
        <p:spPr bwMode="auto">
          <a:xfrm>
            <a:off x="7097713" y="2720975"/>
            <a:ext cx="433387" cy="246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14" name="Line 54"/>
          <p:cNvSpPr>
            <a:spLocks noChangeShapeType="1"/>
          </p:cNvSpPr>
          <p:nvPr/>
        </p:nvSpPr>
        <p:spPr bwMode="auto">
          <a:xfrm>
            <a:off x="7107238" y="2079625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6615" name="Text Box 55"/>
          <p:cNvSpPr txBox="1">
            <a:spLocks noChangeArrowheads="1"/>
          </p:cNvSpPr>
          <p:nvPr/>
        </p:nvSpPr>
        <p:spPr bwMode="auto">
          <a:xfrm>
            <a:off x="6864350" y="1597025"/>
            <a:ext cx="1239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COOH</a:t>
            </a:r>
            <a:endParaRPr lang="cs-CZ" altLang="cs-CZ" sz="2800" b="1" baseline="-30000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5" name="Text Box 55"/>
          <p:cNvSpPr txBox="1">
            <a:spLocks noChangeArrowheads="1"/>
          </p:cNvSpPr>
          <p:nvPr/>
        </p:nvSpPr>
        <p:spPr bwMode="auto">
          <a:xfrm>
            <a:off x="125413" y="620713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důkaz kyselosti:</a:t>
            </a:r>
            <a:endParaRPr lang="cs-CZ" altLang="cs-CZ" sz="24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41031" name="Text Box 5"/>
          <p:cNvSpPr txBox="1">
            <a:spLocks noChangeArrowheads="1"/>
          </p:cNvSpPr>
          <p:nvPr/>
        </p:nvSpPr>
        <p:spPr bwMode="auto">
          <a:xfrm>
            <a:off x="1531938" y="0"/>
            <a:ext cx="611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>
                <a:solidFill>
                  <a:srgbClr val="000066"/>
                </a:solidFill>
                <a:latin typeface="Tahoma" panose="020B0604030504040204" pitchFamily="34" charset="0"/>
              </a:rPr>
              <a:t>Karboxylové kyseliny, reakce</a:t>
            </a:r>
          </a:p>
        </p:txBody>
      </p:sp>
      <p:sp>
        <p:nvSpPr>
          <p:cNvPr id="41032" name="Text Box 72"/>
          <p:cNvSpPr txBox="1">
            <a:spLocks noChangeArrowheads="1"/>
          </p:cNvSpPr>
          <p:nvPr/>
        </p:nvSpPr>
        <p:spPr bwMode="auto">
          <a:xfrm>
            <a:off x="0" y="1089025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1. reakce kyseliny s neušlechtilým kovem:</a:t>
            </a:r>
          </a:p>
        </p:txBody>
      </p:sp>
      <p:sp>
        <p:nvSpPr>
          <p:cNvPr id="41033" name="Text Box 73"/>
          <p:cNvSpPr txBox="1">
            <a:spLocks noChangeArrowheads="1"/>
          </p:cNvSpPr>
          <p:nvPr/>
        </p:nvSpPr>
        <p:spPr bwMode="auto">
          <a:xfrm>
            <a:off x="125413" y="6400800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vzniká sůl kyseliny a uvolňuje se vodík</a:t>
            </a:r>
          </a:p>
        </p:txBody>
      </p:sp>
      <p:grpSp>
        <p:nvGrpSpPr>
          <p:cNvPr id="41039" name="Group 79"/>
          <p:cNvGrpSpPr>
            <a:grpSpLocks/>
          </p:cNvGrpSpPr>
          <p:nvPr/>
        </p:nvGrpSpPr>
        <p:grpSpPr bwMode="auto">
          <a:xfrm>
            <a:off x="147638" y="1998663"/>
            <a:ext cx="8996362" cy="482600"/>
            <a:chOff x="93" y="1259"/>
            <a:chExt cx="5667" cy="304"/>
          </a:xfrm>
        </p:grpSpPr>
        <p:sp>
          <p:nvSpPr>
            <p:cNvPr id="41035" name="Text Box 75"/>
            <p:cNvSpPr txBox="1">
              <a:spLocks noChangeArrowheads="1"/>
            </p:cNvSpPr>
            <p:nvPr/>
          </p:nvSpPr>
          <p:spPr bwMode="auto">
            <a:xfrm>
              <a:off x="3379" y="1259"/>
              <a:ext cx="2381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2CH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COONa + 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  <p:sp>
          <p:nvSpPr>
            <p:cNvPr id="41036" name="Text Box 76"/>
            <p:cNvSpPr txBox="1">
              <a:spLocks noChangeArrowheads="1"/>
            </p:cNvSpPr>
            <p:nvPr/>
          </p:nvSpPr>
          <p:spPr bwMode="auto">
            <a:xfrm>
              <a:off x="93" y="1259"/>
              <a:ext cx="2917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2CH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COOH  +  2Na</a:t>
              </a:r>
            </a:p>
          </p:txBody>
        </p:sp>
        <p:sp>
          <p:nvSpPr>
            <p:cNvPr id="41037" name="Line 77"/>
            <p:cNvSpPr>
              <a:spLocks noChangeShapeType="1"/>
            </p:cNvSpPr>
            <p:nvPr/>
          </p:nvSpPr>
          <p:spPr bwMode="auto">
            <a:xfrm flipV="1">
              <a:off x="2691" y="1392"/>
              <a:ext cx="57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41057" name="Group 97"/>
          <p:cNvGrpSpPr>
            <a:grpSpLocks/>
          </p:cNvGrpSpPr>
          <p:nvPr/>
        </p:nvGrpSpPr>
        <p:grpSpPr bwMode="auto">
          <a:xfrm>
            <a:off x="0" y="3248025"/>
            <a:ext cx="8175625" cy="2138363"/>
            <a:chOff x="0" y="2046"/>
            <a:chExt cx="5150" cy="1347"/>
          </a:xfrm>
        </p:grpSpPr>
        <p:sp>
          <p:nvSpPr>
            <p:cNvPr id="41040" name="AutoShape 80"/>
            <p:cNvSpPr>
              <a:spLocks noChangeArrowheads="1"/>
            </p:cNvSpPr>
            <p:nvPr/>
          </p:nvSpPr>
          <p:spPr bwMode="auto">
            <a:xfrm rot="-1839615">
              <a:off x="208" y="2734"/>
              <a:ext cx="748" cy="635"/>
            </a:xfrm>
            <a:prstGeom prst="hexagon">
              <a:avLst>
                <a:gd name="adj" fmla="val 29449"/>
                <a:gd name="vf" fmla="val 11547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41" name="Line 81"/>
            <p:cNvSpPr>
              <a:spLocks noChangeShapeType="1"/>
            </p:cNvSpPr>
            <p:nvPr/>
          </p:nvSpPr>
          <p:spPr bwMode="auto">
            <a:xfrm>
              <a:off x="299" y="2915"/>
              <a:ext cx="0" cy="31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2" name="Line 82"/>
            <p:cNvSpPr>
              <a:spLocks noChangeShapeType="1"/>
            </p:cNvSpPr>
            <p:nvPr/>
          </p:nvSpPr>
          <p:spPr bwMode="auto">
            <a:xfrm flipH="1">
              <a:off x="571" y="3194"/>
              <a:ext cx="283" cy="17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3" name="Line 83"/>
            <p:cNvSpPr>
              <a:spLocks noChangeShapeType="1"/>
            </p:cNvSpPr>
            <p:nvPr/>
          </p:nvSpPr>
          <p:spPr bwMode="auto">
            <a:xfrm>
              <a:off x="573" y="2754"/>
              <a:ext cx="273" cy="1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4" name="Line 84"/>
            <p:cNvSpPr>
              <a:spLocks noChangeShapeType="1"/>
            </p:cNvSpPr>
            <p:nvPr/>
          </p:nvSpPr>
          <p:spPr bwMode="auto">
            <a:xfrm>
              <a:off x="579" y="2350"/>
              <a:ext cx="4" cy="33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5" name="Text Box 85"/>
            <p:cNvSpPr txBox="1">
              <a:spLocks noChangeArrowheads="1"/>
            </p:cNvSpPr>
            <p:nvPr/>
          </p:nvSpPr>
          <p:spPr bwMode="auto">
            <a:xfrm>
              <a:off x="426" y="2046"/>
              <a:ext cx="78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sz="2800" b="1">
                  <a:latin typeface="Tahoma" panose="020B0604030504040204" pitchFamily="34" charset="0"/>
                </a:rPr>
                <a:t>COOH</a:t>
              </a:r>
              <a:endParaRPr lang="cs-CZ" altLang="cs-CZ" sz="2800" b="1" baseline="-30000">
                <a:latin typeface="Tahoma" panose="020B0604030504040204" pitchFamily="34" charset="0"/>
              </a:endParaRPr>
            </a:p>
          </p:txBody>
        </p:sp>
        <p:sp>
          <p:nvSpPr>
            <p:cNvPr id="41046" name="Text Box 86"/>
            <p:cNvSpPr txBox="1">
              <a:spLocks noChangeArrowheads="1"/>
            </p:cNvSpPr>
            <p:nvPr/>
          </p:nvSpPr>
          <p:spPr bwMode="auto">
            <a:xfrm>
              <a:off x="1345" y="2894"/>
              <a:ext cx="740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+ 2K</a:t>
              </a:r>
              <a:endParaRPr lang="cs-CZ" altLang="cs-CZ" sz="2800" b="1" baseline="-250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1047" name="Line 87"/>
            <p:cNvSpPr>
              <a:spLocks noChangeShapeType="1"/>
            </p:cNvSpPr>
            <p:nvPr/>
          </p:nvSpPr>
          <p:spPr bwMode="auto">
            <a:xfrm flipV="1">
              <a:off x="2185" y="3009"/>
              <a:ext cx="871" cy="1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8" name="Text Box 88"/>
            <p:cNvSpPr txBox="1">
              <a:spLocks noChangeArrowheads="1"/>
            </p:cNvSpPr>
            <p:nvPr/>
          </p:nvSpPr>
          <p:spPr bwMode="auto">
            <a:xfrm>
              <a:off x="0" y="2925"/>
              <a:ext cx="235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endParaRPr lang="cs-CZ" altLang="cs-CZ" sz="2800" b="1" baseline="-250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1049" name="AutoShape 89"/>
            <p:cNvSpPr>
              <a:spLocks noChangeArrowheads="1"/>
            </p:cNvSpPr>
            <p:nvPr/>
          </p:nvSpPr>
          <p:spPr bwMode="auto">
            <a:xfrm rot="-1839615">
              <a:off x="3252" y="2758"/>
              <a:ext cx="748" cy="635"/>
            </a:xfrm>
            <a:prstGeom prst="hexagon">
              <a:avLst>
                <a:gd name="adj" fmla="val 29449"/>
                <a:gd name="vf" fmla="val 11547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41050" name="Line 90"/>
            <p:cNvSpPr>
              <a:spLocks noChangeShapeType="1"/>
            </p:cNvSpPr>
            <p:nvPr/>
          </p:nvSpPr>
          <p:spPr bwMode="auto">
            <a:xfrm>
              <a:off x="3343" y="2939"/>
              <a:ext cx="0" cy="31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1" name="Line 91"/>
            <p:cNvSpPr>
              <a:spLocks noChangeShapeType="1"/>
            </p:cNvSpPr>
            <p:nvPr/>
          </p:nvSpPr>
          <p:spPr bwMode="auto">
            <a:xfrm flipH="1">
              <a:off x="3615" y="3218"/>
              <a:ext cx="283" cy="17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2" name="Line 92"/>
            <p:cNvSpPr>
              <a:spLocks noChangeShapeType="1"/>
            </p:cNvSpPr>
            <p:nvPr/>
          </p:nvSpPr>
          <p:spPr bwMode="auto">
            <a:xfrm>
              <a:off x="3617" y="2778"/>
              <a:ext cx="273" cy="155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3" name="Line 93"/>
            <p:cNvSpPr>
              <a:spLocks noChangeShapeType="1"/>
            </p:cNvSpPr>
            <p:nvPr/>
          </p:nvSpPr>
          <p:spPr bwMode="auto">
            <a:xfrm>
              <a:off x="3623" y="2374"/>
              <a:ext cx="4" cy="33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4" name="Text Box 94"/>
            <p:cNvSpPr txBox="1">
              <a:spLocks noChangeArrowheads="1"/>
            </p:cNvSpPr>
            <p:nvPr/>
          </p:nvSpPr>
          <p:spPr bwMode="auto">
            <a:xfrm>
              <a:off x="3470" y="2070"/>
              <a:ext cx="76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sz="2800" b="1">
                  <a:latin typeface="Tahoma" panose="020B0604030504040204" pitchFamily="34" charset="0"/>
                </a:rPr>
                <a:t>COOK</a:t>
              </a:r>
              <a:endParaRPr lang="cs-CZ" altLang="cs-CZ" sz="2800" b="1" baseline="-30000">
                <a:latin typeface="Tahoma" panose="020B0604030504040204" pitchFamily="34" charset="0"/>
              </a:endParaRPr>
            </a:p>
          </p:txBody>
        </p:sp>
        <p:sp>
          <p:nvSpPr>
            <p:cNvPr id="41055" name="Text Box 95"/>
            <p:cNvSpPr txBox="1">
              <a:spLocks noChangeArrowheads="1"/>
            </p:cNvSpPr>
            <p:nvPr/>
          </p:nvSpPr>
          <p:spPr bwMode="auto">
            <a:xfrm>
              <a:off x="3051" y="2906"/>
              <a:ext cx="235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endParaRPr lang="cs-CZ" altLang="cs-CZ" sz="2800" b="1" baseline="-25000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41056" name="Text Box 96"/>
            <p:cNvSpPr txBox="1">
              <a:spLocks noChangeArrowheads="1"/>
            </p:cNvSpPr>
            <p:nvPr/>
          </p:nvSpPr>
          <p:spPr bwMode="auto">
            <a:xfrm>
              <a:off x="4472" y="2888"/>
              <a:ext cx="678" cy="2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+ H</a:t>
              </a:r>
              <a:r>
                <a:rPr lang="cs-CZ" altLang="cs-CZ" sz="28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125413" y="620713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důkaz kyselosti:</a:t>
            </a:r>
            <a:endParaRPr lang="cs-CZ" altLang="cs-CZ" sz="2400" b="1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  <p:sp>
        <p:nvSpPr>
          <p:cNvPr id="68611" name="Text Box 5"/>
          <p:cNvSpPr txBox="1">
            <a:spLocks noChangeArrowheads="1"/>
          </p:cNvSpPr>
          <p:nvPr/>
        </p:nvSpPr>
        <p:spPr bwMode="auto">
          <a:xfrm>
            <a:off x="1544638" y="0"/>
            <a:ext cx="611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>
                <a:solidFill>
                  <a:srgbClr val="000066"/>
                </a:solidFill>
                <a:latin typeface="Tahoma" panose="020B0604030504040204" pitchFamily="34" charset="0"/>
              </a:rPr>
              <a:t>Karboxylové kyseliny, reakce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0" y="1089025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2. reakce kyseliny s alkalickým hydroxidem: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625600" y="2717800"/>
            <a:ext cx="58118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3200" b="1">
                <a:solidFill>
                  <a:srgbClr val="FF0000"/>
                </a:solidFill>
                <a:latin typeface="Tahoma" panose="020B0604030504040204" pitchFamily="34" charset="0"/>
              </a:rPr>
              <a:t>!NEUTRALIZACE!</a:t>
            </a:r>
          </a:p>
        </p:txBody>
      </p:sp>
      <p:grpSp>
        <p:nvGrpSpPr>
          <p:cNvPr id="68614" name="Group 6"/>
          <p:cNvGrpSpPr>
            <a:grpSpLocks/>
          </p:cNvGrpSpPr>
          <p:nvPr/>
        </p:nvGrpSpPr>
        <p:grpSpPr bwMode="auto">
          <a:xfrm>
            <a:off x="147638" y="1998663"/>
            <a:ext cx="8996362" cy="482600"/>
            <a:chOff x="93" y="1259"/>
            <a:chExt cx="5667" cy="304"/>
          </a:xfrm>
        </p:grpSpPr>
        <p:sp>
          <p:nvSpPr>
            <p:cNvPr id="68615" name="Text Box 7"/>
            <p:cNvSpPr txBox="1">
              <a:spLocks noChangeArrowheads="1"/>
            </p:cNvSpPr>
            <p:nvPr/>
          </p:nvSpPr>
          <p:spPr bwMode="auto">
            <a:xfrm>
              <a:off x="3379" y="1259"/>
              <a:ext cx="2381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COONa + 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O</a:t>
              </a:r>
            </a:p>
          </p:txBody>
        </p:sp>
        <p:sp>
          <p:nvSpPr>
            <p:cNvPr id="68616" name="Text Box 8"/>
            <p:cNvSpPr txBox="1">
              <a:spLocks noChangeArrowheads="1"/>
            </p:cNvSpPr>
            <p:nvPr/>
          </p:nvSpPr>
          <p:spPr bwMode="auto">
            <a:xfrm>
              <a:off x="93" y="1259"/>
              <a:ext cx="2917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</a:pP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32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3</a:t>
              </a: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COOH  +  NaOH</a:t>
              </a:r>
            </a:p>
          </p:txBody>
        </p:sp>
        <p:sp>
          <p:nvSpPr>
            <p:cNvPr id="68617" name="Line 9"/>
            <p:cNvSpPr>
              <a:spLocks noChangeShapeType="1"/>
            </p:cNvSpPr>
            <p:nvPr/>
          </p:nvSpPr>
          <p:spPr bwMode="auto">
            <a:xfrm flipV="1">
              <a:off x="2691" y="1392"/>
              <a:ext cx="574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8619" name="AutoShape 11"/>
          <p:cNvSpPr>
            <a:spLocks noChangeArrowheads="1"/>
          </p:cNvSpPr>
          <p:nvPr/>
        </p:nvSpPr>
        <p:spPr bwMode="auto">
          <a:xfrm rot="-1839615">
            <a:off x="330200" y="4340225"/>
            <a:ext cx="1187450" cy="1008063"/>
          </a:xfrm>
          <a:prstGeom prst="hexagon">
            <a:avLst>
              <a:gd name="adj" fmla="val 29449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474663" y="4627563"/>
            <a:ext cx="0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21" name="Line 13"/>
          <p:cNvSpPr>
            <a:spLocks noChangeShapeType="1"/>
          </p:cNvSpPr>
          <p:nvPr/>
        </p:nvSpPr>
        <p:spPr bwMode="auto">
          <a:xfrm flipH="1">
            <a:off x="906463" y="5070475"/>
            <a:ext cx="449262" cy="277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22" name="Line 14"/>
          <p:cNvSpPr>
            <a:spLocks noChangeShapeType="1"/>
          </p:cNvSpPr>
          <p:nvPr/>
        </p:nvSpPr>
        <p:spPr bwMode="auto">
          <a:xfrm>
            <a:off x="909638" y="4371975"/>
            <a:ext cx="433387" cy="246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>
            <a:off x="919163" y="3730625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676275" y="3248025"/>
            <a:ext cx="12398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COOH</a:t>
            </a:r>
            <a:endParaRPr lang="cs-CZ" altLang="cs-CZ" sz="2800" b="1" baseline="-30000">
              <a:latin typeface="Tahoma" panose="020B0604030504040204" pitchFamily="34" charset="0"/>
            </a:endParaRPr>
          </a:p>
        </p:txBody>
      </p:sp>
      <p:sp>
        <p:nvSpPr>
          <p:cNvPr id="68625" name="Text Box 17"/>
          <p:cNvSpPr txBox="1">
            <a:spLocks noChangeArrowheads="1"/>
          </p:cNvSpPr>
          <p:nvPr/>
        </p:nvSpPr>
        <p:spPr bwMode="auto">
          <a:xfrm>
            <a:off x="1744663" y="4594225"/>
            <a:ext cx="1498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rPr>
              <a:t>+ KOH</a:t>
            </a:r>
            <a:endParaRPr lang="cs-CZ" altLang="cs-CZ" sz="2800" b="1" baseline="-2500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68626" name="Line 18"/>
          <p:cNvSpPr>
            <a:spLocks noChangeShapeType="1"/>
          </p:cNvSpPr>
          <p:nvPr/>
        </p:nvSpPr>
        <p:spPr bwMode="auto">
          <a:xfrm flipV="1">
            <a:off x="3468688" y="4776788"/>
            <a:ext cx="1382712" cy="1587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28" name="AutoShape 20"/>
          <p:cNvSpPr>
            <a:spLocks noChangeArrowheads="1"/>
          </p:cNvSpPr>
          <p:nvPr/>
        </p:nvSpPr>
        <p:spPr bwMode="auto">
          <a:xfrm rot="-1839615">
            <a:off x="5162550" y="4378325"/>
            <a:ext cx="1187450" cy="1008063"/>
          </a:xfrm>
          <a:prstGeom prst="hexagon">
            <a:avLst>
              <a:gd name="adj" fmla="val 29449"/>
              <a:gd name="vf" fmla="val 11547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68629" name="Line 21"/>
          <p:cNvSpPr>
            <a:spLocks noChangeShapeType="1"/>
          </p:cNvSpPr>
          <p:nvPr/>
        </p:nvSpPr>
        <p:spPr bwMode="auto">
          <a:xfrm>
            <a:off x="5307013" y="4665663"/>
            <a:ext cx="0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 flipH="1">
            <a:off x="5738813" y="5108575"/>
            <a:ext cx="449262" cy="27781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>
            <a:off x="5741988" y="4410075"/>
            <a:ext cx="433387" cy="246063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>
            <a:off x="5751513" y="3768725"/>
            <a:ext cx="6350" cy="5302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8633" name="Text Box 25"/>
          <p:cNvSpPr txBox="1">
            <a:spLocks noChangeArrowheads="1"/>
          </p:cNvSpPr>
          <p:nvPr/>
        </p:nvSpPr>
        <p:spPr bwMode="auto">
          <a:xfrm>
            <a:off x="5508625" y="3286125"/>
            <a:ext cx="12160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800" b="1">
                <a:latin typeface="Tahoma" panose="020B0604030504040204" pitchFamily="34" charset="0"/>
              </a:rPr>
              <a:t>COOK</a:t>
            </a:r>
            <a:endParaRPr lang="cs-CZ" altLang="cs-CZ" sz="2800" b="1" baseline="-30000">
              <a:latin typeface="Tahoma" panose="020B0604030504040204" pitchFamily="34" charset="0"/>
            </a:endParaRPr>
          </a:p>
        </p:txBody>
      </p:sp>
      <p:sp>
        <p:nvSpPr>
          <p:cNvPr id="68635" name="Text Box 27"/>
          <p:cNvSpPr txBox="1">
            <a:spLocks noChangeArrowheads="1"/>
          </p:cNvSpPr>
          <p:nvPr/>
        </p:nvSpPr>
        <p:spPr bwMode="auto">
          <a:xfrm>
            <a:off x="6821488" y="4584700"/>
            <a:ext cx="15001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rPr>
              <a:t>+ H</a:t>
            </a:r>
            <a:r>
              <a:rPr lang="cs-CZ" altLang="cs-CZ" sz="28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68636" name="Text Box 28"/>
          <p:cNvSpPr txBox="1">
            <a:spLocks noChangeArrowheads="1"/>
          </p:cNvSpPr>
          <p:nvPr/>
        </p:nvSpPr>
        <p:spPr bwMode="auto">
          <a:xfrm>
            <a:off x="250825" y="6400800"/>
            <a:ext cx="8893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folHlink"/>
              </a:buClr>
              <a:buFont typeface="Wingdings 2" panose="05020102010507070707" pitchFamily="18" charset="2"/>
              <a:buNone/>
            </a:pPr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vzniká sůl kyseliny a uvolňuje se voda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  <p:bldP spid="68613" grpId="1"/>
      <p:bldP spid="686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20713"/>
            <a:ext cx="9144000" cy="1225550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>
                <a:solidFill>
                  <a:srgbClr val="3333CC"/>
                </a:solidFill>
                <a:latin typeface="Tahoma" panose="020B0604030504040204" pitchFamily="34" charset="0"/>
              </a:rPr>
              <a:t>	</a:t>
            </a:r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Esterifikace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: reakce alkoholu a karboxylové kyseliny, při které vzniká ester a voda.</a:t>
            </a:r>
          </a:p>
          <a:p>
            <a:pPr>
              <a:buFontTx/>
              <a:buNone/>
            </a:pPr>
            <a:endParaRPr lang="cs-CZ" altLang="cs-CZ" sz="2400" b="1">
              <a:solidFill>
                <a:srgbClr val="3333CC"/>
              </a:solidFill>
              <a:latin typeface="Tahoma" panose="020B0604030504040204" pitchFamily="34" charset="0"/>
            </a:endParaRP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858838" y="1628775"/>
            <a:ext cx="74247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pt-BR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R'-OH</a:t>
            </a:r>
            <a:r>
              <a:rPr lang="cs-CZ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 +</a:t>
            </a:r>
            <a:r>
              <a:rPr lang="pt-BR" altLang="cs-CZ" sz="1000">
                <a:solidFill>
                  <a:schemeClr val="accent2"/>
                </a:solidFill>
              </a:rPr>
              <a:t> </a:t>
            </a:r>
            <a:r>
              <a:rPr lang="pt-BR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R-COOH → R-COOR' + H</a:t>
            </a:r>
            <a:r>
              <a:rPr lang="pt-BR" altLang="cs-CZ" sz="32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pt-BR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O</a:t>
            </a:r>
            <a:endParaRPr lang="cs-CZ" altLang="cs-CZ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0" y="2205038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SzPct val="80000"/>
              <a:buFont typeface="Wingdings 2" panose="05020102010507070707" pitchFamily="18" charset="2"/>
              <a:buNone/>
            </a:pPr>
            <a:r>
              <a:rPr lang="cs-CZ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C</a:t>
            </a:r>
            <a:r>
              <a:rPr lang="cs-CZ" altLang="cs-CZ" sz="32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cs-CZ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H</a:t>
            </a:r>
            <a:r>
              <a:rPr lang="cs-CZ" altLang="cs-CZ" sz="32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5</a:t>
            </a:r>
            <a:r>
              <a:rPr lang="pt-BR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-OH</a:t>
            </a:r>
            <a:r>
              <a:rPr lang="pt-BR" altLang="cs-CZ" sz="1000">
                <a:solidFill>
                  <a:schemeClr val="accent2"/>
                </a:solidFill>
              </a:rPr>
              <a:t> </a:t>
            </a:r>
            <a:r>
              <a:rPr lang="cs-CZ" altLang="cs-CZ" sz="1000">
                <a:solidFill>
                  <a:schemeClr val="accent2"/>
                </a:solidFill>
              </a:rPr>
              <a:t> </a:t>
            </a:r>
            <a:r>
              <a:rPr lang="cs-CZ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+</a:t>
            </a:r>
            <a:r>
              <a:rPr lang="cs-CZ" altLang="cs-CZ" sz="1000">
                <a:solidFill>
                  <a:schemeClr val="accent2"/>
                </a:solidFill>
              </a:rPr>
              <a:t> </a:t>
            </a:r>
            <a:r>
              <a:rPr lang="cs-CZ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CH</a:t>
            </a:r>
            <a:r>
              <a:rPr lang="cs-CZ" altLang="cs-CZ" sz="32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3</a:t>
            </a:r>
            <a:r>
              <a:rPr lang="pt-BR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-COOH</a:t>
            </a:r>
            <a:r>
              <a:rPr lang="cs-CZ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 </a:t>
            </a:r>
            <a:r>
              <a:rPr lang="pt-BR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→ </a:t>
            </a:r>
            <a:r>
              <a:rPr lang="cs-CZ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CH</a:t>
            </a:r>
            <a:r>
              <a:rPr lang="cs-CZ" altLang="cs-CZ" sz="32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3</a:t>
            </a:r>
            <a:r>
              <a:rPr lang="pt-BR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-</a:t>
            </a:r>
            <a:r>
              <a:rPr lang="cs-CZ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C</a:t>
            </a:r>
            <a:r>
              <a:rPr lang="pt-BR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OO</a:t>
            </a:r>
            <a:r>
              <a:rPr lang="cs-CZ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C</a:t>
            </a:r>
            <a:r>
              <a:rPr lang="cs-CZ" altLang="cs-CZ" sz="32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cs-CZ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H</a:t>
            </a:r>
            <a:r>
              <a:rPr lang="cs-CZ" altLang="cs-CZ" sz="32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5</a:t>
            </a:r>
            <a:r>
              <a:rPr lang="pt-BR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+H</a:t>
            </a:r>
            <a:r>
              <a:rPr lang="pt-BR" altLang="cs-CZ" sz="32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pt-BR" altLang="cs-CZ" sz="3200" b="1">
                <a:solidFill>
                  <a:schemeClr val="accent2"/>
                </a:solidFill>
                <a:latin typeface="Tahoma" panose="020B0604030504040204" pitchFamily="34" charset="0"/>
              </a:rPr>
              <a:t>O</a:t>
            </a:r>
            <a:endParaRPr lang="cs-CZ" altLang="cs-CZ" sz="3200" b="1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  <p:sp>
        <p:nvSpPr>
          <p:cNvPr id="70662" name="Text Box 13"/>
          <p:cNvSpPr txBox="1">
            <a:spLocks noChangeArrowheads="1"/>
          </p:cNvSpPr>
          <p:nvPr/>
        </p:nvSpPr>
        <p:spPr bwMode="auto">
          <a:xfrm>
            <a:off x="179388" y="2971800"/>
            <a:ext cx="8183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2400" b="1">
                <a:solidFill>
                  <a:srgbClr val="FF0000"/>
                </a:solidFill>
                <a:latin typeface="Tahoma" panose="020B0604030504040204" pitchFamily="34" charset="0"/>
              </a:rPr>
              <a:t>podle vzoru nahoře zkuste doplnit produkty reakce: </a:t>
            </a:r>
          </a:p>
        </p:txBody>
      </p:sp>
      <p:grpSp>
        <p:nvGrpSpPr>
          <p:cNvPr id="70678" name="Group 22"/>
          <p:cNvGrpSpPr>
            <a:grpSpLocks/>
          </p:cNvGrpSpPr>
          <p:nvPr/>
        </p:nvGrpSpPr>
        <p:grpSpPr bwMode="auto">
          <a:xfrm>
            <a:off x="0" y="3644900"/>
            <a:ext cx="4100513" cy="2390775"/>
            <a:chOff x="0" y="2296"/>
            <a:chExt cx="2583" cy="1506"/>
          </a:xfrm>
        </p:grpSpPr>
        <p:sp>
          <p:nvSpPr>
            <p:cNvPr id="70664" name="Rectangle 8"/>
            <p:cNvSpPr>
              <a:spLocks noChangeArrowheads="1"/>
            </p:cNvSpPr>
            <p:nvPr/>
          </p:nvSpPr>
          <p:spPr bwMode="auto">
            <a:xfrm>
              <a:off x="0" y="2296"/>
              <a:ext cx="9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28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r>
                <a:rPr lang="pt-BR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-OH</a:t>
              </a:r>
              <a:endPara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0665" name="Rectangle 9"/>
            <p:cNvSpPr>
              <a:spLocks noChangeArrowheads="1"/>
            </p:cNvSpPr>
            <p:nvPr/>
          </p:nvSpPr>
          <p:spPr bwMode="auto">
            <a:xfrm>
              <a:off x="0" y="2855"/>
              <a:ext cx="258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28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 </a:t>
              </a:r>
              <a:r>
                <a:rPr lang="pt-BR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–OH</a:t>
              </a: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  + RCOOH</a:t>
              </a:r>
              <a:r>
                <a:rPr lang="cs-CZ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 </a:t>
              </a:r>
              <a:r>
                <a:rPr lang="pt-BR" altLang="cs-CZ" sz="3200" b="1">
                  <a:solidFill>
                    <a:schemeClr val="accent2"/>
                  </a:solidFill>
                  <a:latin typeface="Tahoma" panose="020B0604030504040204" pitchFamily="34" charset="0"/>
                </a:rPr>
                <a:t>→</a:t>
              </a:r>
              <a:r>
                <a:rPr lang="cs-CZ" altLang="cs-CZ" sz="3200" b="1">
                  <a:solidFill>
                    <a:srgbClr val="00B0F0"/>
                  </a:solidFill>
                  <a:latin typeface="Tahoma" panose="020B0604030504040204" pitchFamily="34" charset="0"/>
                </a:rPr>
                <a:t> </a:t>
              </a:r>
            </a:p>
          </p:txBody>
        </p:sp>
        <p:sp>
          <p:nvSpPr>
            <p:cNvPr id="70666" name="Rectangle 10"/>
            <p:cNvSpPr>
              <a:spLocks noChangeArrowheads="1"/>
            </p:cNvSpPr>
            <p:nvPr/>
          </p:nvSpPr>
          <p:spPr bwMode="auto">
            <a:xfrm>
              <a:off x="0" y="3475"/>
              <a:ext cx="97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28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r>
                <a:rPr lang="pt-BR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-OH</a:t>
              </a:r>
              <a:endParaRPr lang="cs-CZ" altLang="cs-CZ" sz="2800" b="1">
                <a:solidFill>
                  <a:schemeClr val="accent2"/>
                </a:solidFill>
                <a:latin typeface="Tahoma" panose="020B0604030504040204" pitchFamily="34" charset="0"/>
              </a:endParaRPr>
            </a:p>
          </p:txBody>
        </p:sp>
        <p:sp>
          <p:nvSpPr>
            <p:cNvPr id="70667" name="Line 11"/>
            <p:cNvSpPr>
              <a:spLocks noChangeShapeType="1"/>
            </p:cNvSpPr>
            <p:nvPr/>
          </p:nvSpPr>
          <p:spPr bwMode="auto">
            <a:xfrm>
              <a:off x="113" y="2614"/>
              <a:ext cx="0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668" name="Line 12"/>
            <p:cNvSpPr>
              <a:spLocks noChangeShapeType="1"/>
            </p:cNvSpPr>
            <p:nvPr/>
          </p:nvSpPr>
          <p:spPr bwMode="auto">
            <a:xfrm>
              <a:off x="113" y="3203"/>
              <a:ext cx="0" cy="27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70669" name="Group 13"/>
          <p:cNvGrpSpPr>
            <a:grpSpLocks/>
          </p:cNvGrpSpPr>
          <p:nvPr/>
        </p:nvGrpSpPr>
        <p:grpSpPr bwMode="auto">
          <a:xfrm>
            <a:off x="4140200" y="3716338"/>
            <a:ext cx="3790950" cy="2319337"/>
            <a:chOff x="2608" y="2296"/>
            <a:chExt cx="2388" cy="1461"/>
          </a:xfrm>
        </p:grpSpPr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2744" y="2296"/>
              <a:ext cx="10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28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r>
                <a:rPr lang="pt-BR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-</a:t>
              </a: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 </a:t>
              </a:r>
              <a:r>
                <a:rPr lang="pt-BR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O</a:t>
              </a: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H</a:t>
              </a:r>
            </a:p>
          </p:txBody>
        </p:sp>
        <p:sp>
          <p:nvSpPr>
            <p:cNvPr id="70671" name="Rectangle 15"/>
            <p:cNvSpPr>
              <a:spLocks noChangeArrowheads="1"/>
            </p:cNvSpPr>
            <p:nvPr/>
          </p:nvSpPr>
          <p:spPr bwMode="auto">
            <a:xfrm>
              <a:off x="2744" y="3430"/>
              <a:ext cx="10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CH</a:t>
              </a:r>
              <a:r>
                <a:rPr lang="cs-CZ" altLang="cs-CZ" sz="28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r>
                <a:rPr lang="pt-BR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-</a:t>
              </a: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 </a:t>
              </a:r>
              <a:r>
                <a:rPr lang="pt-BR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O</a:t>
              </a: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H</a:t>
              </a:r>
            </a:p>
          </p:txBody>
        </p:sp>
        <p:sp>
          <p:nvSpPr>
            <p:cNvPr id="70672" name="Line 16"/>
            <p:cNvSpPr>
              <a:spLocks noChangeShapeType="1"/>
            </p:cNvSpPr>
            <p:nvPr/>
          </p:nvSpPr>
          <p:spPr bwMode="auto">
            <a:xfrm>
              <a:off x="2880" y="2614"/>
              <a:ext cx="0" cy="2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673" name="Line 17"/>
            <p:cNvSpPr>
              <a:spLocks noChangeShapeType="1"/>
            </p:cNvSpPr>
            <p:nvPr/>
          </p:nvSpPr>
          <p:spPr bwMode="auto">
            <a:xfrm>
              <a:off x="2880" y="3203"/>
              <a:ext cx="0" cy="272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0674" name="Rectangle 18"/>
            <p:cNvSpPr>
              <a:spLocks noChangeArrowheads="1"/>
            </p:cNvSpPr>
            <p:nvPr/>
          </p:nvSpPr>
          <p:spPr bwMode="auto">
            <a:xfrm>
              <a:off x="2608" y="2840"/>
              <a:ext cx="238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cs-CZ" altLang="cs-CZ" sz="1000" b="1">
                  <a:solidFill>
                    <a:schemeClr val="accent2"/>
                  </a:solidFill>
                </a:rPr>
                <a:t>      </a:t>
              </a: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CH – COOR  +  H</a:t>
              </a:r>
              <a:r>
                <a:rPr lang="cs-CZ" altLang="cs-CZ" sz="2800" b="1" baseline="-25000">
                  <a:solidFill>
                    <a:schemeClr val="accent2"/>
                  </a:solidFill>
                  <a:latin typeface="Tahoma" panose="020B0604030504040204" pitchFamily="34" charset="0"/>
                </a:rPr>
                <a:t>2</a:t>
              </a:r>
              <a:r>
                <a:rPr lang="cs-CZ" altLang="cs-CZ" sz="2800" b="1">
                  <a:solidFill>
                    <a:schemeClr val="accent2"/>
                  </a:solidFill>
                  <a:latin typeface="Tahoma" panose="020B0604030504040204" pitchFamily="34" charset="0"/>
                </a:rPr>
                <a:t>O</a:t>
              </a:r>
            </a:p>
          </p:txBody>
        </p:sp>
      </p:grpSp>
      <p:sp>
        <p:nvSpPr>
          <p:cNvPr id="70677" name="Text Box 5"/>
          <p:cNvSpPr txBox="1">
            <a:spLocks noChangeArrowheads="1"/>
          </p:cNvSpPr>
          <p:nvPr/>
        </p:nvSpPr>
        <p:spPr bwMode="auto">
          <a:xfrm>
            <a:off x="1511300" y="0"/>
            <a:ext cx="611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 sz="3200" b="1">
                <a:solidFill>
                  <a:srgbClr val="000066"/>
                </a:solidFill>
                <a:latin typeface="Tahoma" panose="020B0604030504040204" pitchFamily="34" charset="0"/>
              </a:rPr>
              <a:t>Karboxylové kyseliny, reakce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0" y="0"/>
            <a:ext cx="5138738" cy="730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podle předchozího přehledu doplň následující reakce:</a:t>
            </a:r>
          </a:p>
          <a:p>
            <a:endParaRPr lang="cs-CZ" altLang="cs-CZ" sz="16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   CH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3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– CH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– COOH +   Li </a:t>
            </a:r>
            <a:r>
              <a:rPr lang="cs-CZ" altLang="cs-CZ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→</a:t>
            </a:r>
          </a:p>
          <a:p>
            <a:endParaRPr lang="cs-CZ" altLang="cs-CZ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   CH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3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– COOH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  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+   Ca(OH)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 </a:t>
            </a:r>
            <a:r>
              <a:rPr lang="cs-CZ" altLang="cs-CZ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→</a:t>
            </a:r>
          </a:p>
          <a:p>
            <a:endParaRPr lang="cs-CZ" altLang="cs-CZ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     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                       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      </a:t>
            </a:r>
          </a:p>
          <a:p>
            <a:endParaRPr lang="cs-CZ" altLang="cs-CZ" sz="24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			</a:t>
            </a: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			+   K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→</a:t>
            </a:r>
          </a:p>
          <a:p>
            <a:endParaRPr lang="cs-CZ" altLang="cs-CZ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endParaRPr lang="cs-CZ" altLang="cs-CZ" sz="24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endParaRPr lang="cs-CZ" altLang="cs-CZ" sz="24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endParaRPr lang="cs-CZ" altLang="cs-CZ" sz="24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C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6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5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COOH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     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+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   NaOH  </a:t>
            </a:r>
            <a:r>
              <a:rPr lang="cs-CZ" altLang="cs-CZ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anose="020B0606020202030204" pitchFamily="34" charset="0"/>
              </a:rPr>
              <a:t>→</a:t>
            </a:r>
          </a:p>
          <a:p>
            <a:endParaRPr lang="cs-CZ" altLang="cs-CZ" sz="24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endParaRPr lang="cs-CZ" altLang="cs-CZ"/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179388" y="3068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cs-CZ"/>
          </a:p>
        </p:txBody>
      </p:sp>
      <p:grpSp>
        <p:nvGrpSpPr>
          <p:cNvPr id="71694" name="Group 14"/>
          <p:cNvGrpSpPr>
            <a:grpSpLocks/>
          </p:cNvGrpSpPr>
          <p:nvPr/>
        </p:nvGrpSpPr>
        <p:grpSpPr bwMode="auto">
          <a:xfrm>
            <a:off x="0" y="2709863"/>
            <a:ext cx="3379788" cy="2990850"/>
            <a:chOff x="3320" y="2436"/>
            <a:chExt cx="2129" cy="1884"/>
          </a:xfrm>
        </p:grpSpPr>
        <p:sp>
          <p:nvSpPr>
            <p:cNvPr id="71688" name="Line 8"/>
            <p:cNvSpPr>
              <a:spLocks noChangeShapeType="1"/>
            </p:cNvSpPr>
            <p:nvPr/>
          </p:nvSpPr>
          <p:spPr bwMode="auto">
            <a:xfrm flipV="1">
              <a:off x="3968" y="3895"/>
              <a:ext cx="90" cy="13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689" name="AutoShape 9"/>
            <p:cNvSpPr>
              <a:spLocks noChangeArrowheads="1"/>
            </p:cNvSpPr>
            <p:nvPr/>
          </p:nvSpPr>
          <p:spPr bwMode="auto">
            <a:xfrm>
              <a:off x="3786" y="2898"/>
              <a:ext cx="1134" cy="998"/>
            </a:xfrm>
            <a:prstGeom prst="hexagon">
              <a:avLst>
                <a:gd name="adj" fmla="val 28407"/>
                <a:gd name="vf" fmla="val 115470"/>
              </a:avLst>
            </a:prstGeom>
            <a:noFill/>
            <a:ln w="3810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690" name="Line 10"/>
            <p:cNvSpPr>
              <a:spLocks noChangeShapeType="1"/>
            </p:cNvSpPr>
            <p:nvPr/>
          </p:nvSpPr>
          <p:spPr bwMode="auto">
            <a:xfrm flipV="1">
              <a:off x="4648" y="2761"/>
              <a:ext cx="91" cy="13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691" name="Rectangle 11"/>
            <p:cNvSpPr>
              <a:spLocks noChangeArrowheads="1"/>
            </p:cNvSpPr>
            <p:nvPr/>
          </p:nvSpPr>
          <p:spPr bwMode="auto">
            <a:xfrm>
              <a:off x="4693" y="2436"/>
              <a:ext cx="7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cs-CZ" altLang="cs-CZ" sz="2400" b="1">
                  <a:solidFill>
                    <a:schemeClr val="accent2"/>
                  </a:solidFill>
                  <a:latin typeface="Tahoma" panose="020B0604030504040204" pitchFamily="34" charset="0"/>
                </a:rPr>
                <a:t>COOH</a:t>
              </a:r>
            </a:p>
          </p:txBody>
        </p:sp>
        <p:sp>
          <p:nvSpPr>
            <p:cNvPr id="71692" name="Rectangle 12"/>
            <p:cNvSpPr>
              <a:spLocks noChangeArrowheads="1"/>
            </p:cNvSpPr>
            <p:nvPr/>
          </p:nvSpPr>
          <p:spPr bwMode="auto">
            <a:xfrm>
              <a:off x="3320" y="4032"/>
              <a:ext cx="8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cs-CZ" altLang="cs-CZ" sz="2400" b="1">
                  <a:solidFill>
                    <a:schemeClr val="accent2"/>
                  </a:solidFill>
                  <a:latin typeface="Tahoma" panose="020B0604030504040204" pitchFamily="34" charset="0"/>
                </a:rPr>
                <a:t>HOOC</a:t>
              </a:r>
            </a:p>
          </p:txBody>
        </p:sp>
        <p:sp>
          <p:nvSpPr>
            <p:cNvPr id="71693" name="Oval 13"/>
            <p:cNvSpPr>
              <a:spLocks noChangeArrowheads="1"/>
            </p:cNvSpPr>
            <p:nvPr/>
          </p:nvSpPr>
          <p:spPr bwMode="auto">
            <a:xfrm>
              <a:off x="4013" y="3079"/>
              <a:ext cx="681" cy="681"/>
            </a:xfrm>
            <a:prstGeom prst="ellips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1695" name="Text Box 15"/>
          <p:cNvSpPr txBox="1">
            <a:spLocks noChangeArrowheads="1"/>
          </p:cNvSpPr>
          <p:nvPr/>
        </p:nvSpPr>
        <p:spPr bwMode="auto">
          <a:xfrm>
            <a:off x="4651375" y="0"/>
            <a:ext cx="4492625" cy="694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cs-CZ" altLang="cs-CZ" sz="24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endParaRPr lang="cs-CZ" altLang="cs-CZ" sz="24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endParaRPr lang="cs-CZ" altLang="cs-CZ" sz="24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 CH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3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– CH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– COOLi   +  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</a:p>
          <a:p>
            <a:endParaRPr lang="cs-CZ" altLang="cs-CZ" sz="40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(CH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3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– COO)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Ca +   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O</a:t>
            </a:r>
            <a:endParaRPr lang="cs-CZ" altLang="cs-CZ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endParaRPr lang="cs-CZ" altLang="cs-CZ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     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                       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      </a:t>
            </a:r>
          </a:p>
          <a:p>
            <a:endParaRPr lang="cs-CZ" altLang="cs-CZ" sz="24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			</a:t>
            </a: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			+ 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			</a:t>
            </a:r>
          </a:p>
          <a:p>
            <a:endParaRPr lang="cs-CZ" altLang="cs-CZ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endParaRPr lang="cs-CZ" altLang="cs-CZ" sz="24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endParaRPr lang="cs-CZ" altLang="cs-CZ" sz="4000" b="1">
              <a:solidFill>
                <a:schemeClr val="accent2"/>
              </a:solidFill>
              <a:latin typeface="Tahoma" panose="020B0604030504040204" pitchFamily="34" charset="0"/>
            </a:endParaRPr>
          </a:p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C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6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5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COONa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     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+</a:t>
            </a:r>
            <a:r>
              <a:rPr lang="cs-CZ" altLang="cs-CZ" b="1">
                <a:solidFill>
                  <a:schemeClr val="accent2"/>
                </a:solidFill>
              </a:rPr>
              <a:t> 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    H</a:t>
            </a:r>
            <a:r>
              <a:rPr lang="cs-CZ" altLang="cs-CZ" sz="2400" b="1" baseline="-25000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O</a:t>
            </a:r>
            <a:endParaRPr lang="cs-CZ" altLang="cs-CZ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anose="020B0606020202030204" pitchFamily="34" charset="0"/>
            </a:endParaRPr>
          </a:p>
          <a:p>
            <a:endParaRPr lang="cs-CZ" altLang="cs-CZ"/>
          </a:p>
        </p:txBody>
      </p:sp>
      <p:grpSp>
        <p:nvGrpSpPr>
          <p:cNvPr id="71696" name="Group 16"/>
          <p:cNvGrpSpPr>
            <a:grpSpLocks/>
          </p:cNvGrpSpPr>
          <p:nvPr/>
        </p:nvGrpSpPr>
        <p:grpSpPr bwMode="auto">
          <a:xfrm>
            <a:off x="4056063" y="2716213"/>
            <a:ext cx="3379787" cy="2990850"/>
            <a:chOff x="3320" y="2436"/>
            <a:chExt cx="2129" cy="1884"/>
          </a:xfrm>
        </p:grpSpPr>
        <p:sp>
          <p:nvSpPr>
            <p:cNvPr id="71697" name="Line 17"/>
            <p:cNvSpPr>
              <a:spLocks noChangeShapeType="1"/>
            </p:cNvSpPr>
            <p:nvPr/>
          </p:nvSpPr>
          <p:spPr bwMode="auto">
            <a:xfrm flipV="1">
              <a:off x="3968" y="3895"/>
              <a:ext cx="90" cy="13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698" name="AutoShape 18"/>
            <p:cNvSpPr>
              <a:spLocks noChangeArrowheads="1"/>
            </p:cNvSpPr>
            <p:nvPr/>
          </p:nvSpPr>
          <p:spPr bwMode="auto">
            <a:xfrm>
              <a:off x="3786" y="2898"/>
              <a:ext cx="1134" cy="998"/>
            </a:xfrm>
            <a:prstGeom prst="hexagon">
              <a:avLst>
                <a:gd name="adj" fmla="val 28407"/>
                <a:gd name="vf" fmla="val 115470"/>
              </a:avLst>
            </a:prstGeom>
            <a:noFill/>
            <a:ln w="38100">
              <a:solidFill>
                <a:srgbClr val="3333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71699" name="Line 19"/>
            <p:cNvSpPr>
              <a:spLocks noChangeShapeType="1"/>
            </p:cNvSpPr>
            <p:nvPr/>
          </p:nvSpPr>
          <p:spPr bwMode="auto">
            <a:xfrm flipV="1">
              <a:off x="4648" y="2761"/>
              <a:ext cx="91" cy="137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1700" name="Rectangle 20"/>
            <p:cNvSpPr>
              <a:spLocks noChangeArrowheads="1"/>
            </p:cNvSpPr>
            <p:nvPr/>
          </p:nvSpPr>
          <p:spPr bwMode="auto">
            <a:xfrm>
              <a:off x="4693" y="2436"/>
              <a:ext cx="7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3399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cs-CZ" altLang="cs-CZ" sz="2400" b="1">
                  <a:solidFill>
                    <a:schemeClr val="accent2"/>
                  </a:solidFill>
                  <a:latin typeface="Tahoma" panose="020B0604030504040204" pitchFamily="34" charset="0"/>
                </a:rPr>
                <a:t>COOK</a:t>
              </a:r>
            </a:p>
          </p:txBody>
        </p:sp>
        <p:sp>
          <p:nvSpPr>
            <p:cNvPr id="71701" name="Rectangle 21"/>
            <p:cNvSpPr>
              <a:spLocks noChangeArrowheads="1"/>
            </p:cNvSpPr>
            <p:nvPr/>
          </p:nvSpPr>
          <p:spPr bwMode="auto">
            <a:xfrm>
              <a:off x="3320" y="4032"/>
              <a:ext cx="8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cs-CZ" altLang="cs-CZ" sz="2400" b="1">
                  <a:solidFill>
                    <a:schemeClr val="accent2"/>
                  </a:solidFill>
                  <a:latin typeface="Tahoma" panose="020B0604030504040204" pitchFamily="34" charset="0"/>
                </a:rPr>
                <a:t>KOOC</a:t>
              </a:r>
            </a:p>
          </p:txBody>
        </p:sp>
        <p:sp>
          <p:nvSpPr>
            <p:cNvPr id="71702" name="Oval 22"/>
            <p:cNvSpPr>
              <a:spLocks noChangeArrowheads="1"/>
            </p:cNvSpPr>
            <p:nvPr/>
          </p:nvSpPr>
          <p:spPr bwMode="auto">
            <a:xfrm>
              <a:off x="4013" y="3079"/>
              <a:ext cx="681" cy="681"/>
            </a:xfrm>
            <a:prstGeom prst="ellipse">
              <a:avLst/>
            </a:prstGeom>
            <a:noFill/>
            <a:ln w="31750">
              <a:solidFill>
                <a:srgbClr val="333399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0" y="2054225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0" y="1063625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71705" name="Text Box 25"/>
          <p:cNvSpPr txBox="1">
            <a:spLocks noChangeArrowheads="1"/>
          </p:cNvSpPr>
          <p:nvPr/>
        </p:nvSpPr>
        <p:spPr bwMode="auto">
          <a:xfrm>
            <a:off x="3541713" y="1090613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71706" name="Text Box 26"/>
          <p:cNvSpPr txBox="1">
            <a:spLocks noChangeArrowheads="1"/>
          </p:cNvSpPr>
          <p:nvPr/>
        </p:nvSpPr>
        <p:spPr bwMode="auto">
          <a:xfrm>
            <a:off x="4586288" y="1111250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7396163" y="2063750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</a:p>
        </p:txBody>
      </p:sp>
      <p:sp>
        <p:nvSpPr>
          <p:cNvPr id="71708" name="Text Box 28"/>
          <p:cNvSpPr txBox="1">
            <a:spLocks noChangeArrowheads="1"/>
          </p:cNvSpPr>
          <p:nvPr/>
        </p:nvSpPr>
        <p:spPr bwMode="auto">
          <a:xfrm>
            <a:off x="3043238" y="4122738"/>
            <a:ext cx="377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cs-CZ" altLang="cs-CZ" sz="2400" b="1">
                <a:solidFill>
                  <a:schemeClr val="accent2"/>
                </a:solidFill>
                <a:latin typeface="Tahoma" panose="020B0604030504040204" pitchFamily="34" charset="0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1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1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1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1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5" grpId="0"/>
      <p:bldP spid="71703" grpId="0"/>
      <p:bldP spid="71704" grpId="0"/>
      <p:bldP spid="71705" grpId="0"/>
      <p:bldP spid="71706" grpId="0"/>
      <p:bldP spid="71707" grpId="0"/>
      <p:bldP spid="71708" grpId="1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584</Words>
  <Application>Microsoft Office PowerPoint</Application>
  <PresentationFormat>Předvádění na obrazovce (4:3)</PresentationFormat>
  <Paragraphs>153</Paragraphs>
  <Slides>10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Tahoma</vt:lpstr>
      <vt:lpstr>Wingdings 2</vt:lpstr>
      <vt:lpstr>Times New Roman</vt:lpstr>
      <vt:lpstr>Arial Narrow</vt:lpstr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karboxylové kyseliny</dc:title>
  <dc:creator>sloup</dc:creator>
  <cp:lastModifiedBy>HP</cp:lastModifiedBy>
  <cp:revision>76</cp:revision>
  <dcterms:created xsi:type="dcterms:W3CDTF">2012-09-21T09:06:37Z</dcterms:created>
  <dcterms:modified xsi:type="dcterms:W3CDTF">2014-10-28T20:33:33Z</dcterms:modified>
</cp:coreProperties>
</file>