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9"/>
  </p:notesMasterIdLst>
  <p:sldIdLst>
    <p:sldId id="282" r:id="rId2"/>
    <p:sldId id="258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75" r:id="rId13"/>
    <p:sldId id="273" r:id="rId14"/>
    <p:sldId id="284" r:id="rId15"/>
    <p:sldId id="276" r:id="rId16"/>
    <p:sldId id="267" r:id="rId17"/>
    <p:sldId id="277" r:id="rId18"/>
    <p:sldId id="269" r:id="rId19"/>
    <p:sldId id="285" r:id="rId20"/>
    <p:sldId id="270" r:id="rId21"/>
    <p:sldId id="271" r:id="rId22"/>
    <p:sldId id="278" r:id="rId23"/>
    <p:sldId id="272" r:id="rId24"/>
    <p:sldId id="280" r:id="rId25"/>
    <p:sldId id="281" r:id="rId26"/>
    <p:sldId id="274" r:id="rId27"/>
    <p:sldId id="279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48F043-5B1A-4EC1-B7FC-E4AE18D61934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665C386-EBDE-4B70-802F-E7AAA2C0B5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SAMOLEPÍCÍ ASF. PÁSY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FD927C-8BCA-438D-89B9-E3B1643EB5D5}" type="slidenum">
              <a:rPr lang="cs-CZ" smtClean="0"/>
              <a:pPr/>
              <a:t>22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8595-66C1-411C-AC9D-07456A90A7E1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47734-A20C-40D2-8E4B-3D3CCB0F0E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9F71-D7AC-424B-A326-6BBCC5DB4D14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DA4D-2D07-4813-B66E-69DF0F064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A78F-35B3-4043-89CA-24000B29184C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A2B5B-711B-4FFC-9F59-A7D256CC3C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560E-DF68-4330-8C66-81780DD814E8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7372-8EFA-4165-A1B0-18BECFE139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9013-C993-450D-BBE3-69AD3C33BD03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56DB8-8422-4D94-92A1-BAEC3A20BA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AE02-FC6A-461A-9ED8-E6C67CD37AFE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4733-C8E4-4EBC-B720-8F68EFFEA9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3443-81C5-4708-BBB1-C5BE3C5813DF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156D-3E0D-459A-AB8B-2CEFEBE3D6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AD2D3-20CB-4FBB-8542-A92DCE992084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1CE-BF28-49F1-91FD-592FBC01F1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90E73-843F-4810-A8B5-2152150C43DB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DA40-ABD8-412B-8C19-9F0D8F4337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1954-60E7-4CE4-8977-481E20A653EA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6FC78-868B-43E1-9967-98E87CE21D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E5BE-C912-4506-B18A-AC2AAE06F001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2020-77D9-4C7D-8628-F9C8731159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AAE7C00-9644-4062-95A2-E2D9C9BC5C08}" type="datetimeFigureOut">
              <a:rPr lang="cs-CZ"/>
              <a:pPr>
                <a:defRPr/>
              </a:pPr>
              <a:t>7.11.2014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B147C33-14C0-4E98-AFBC-A787CFA10D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39" r:id="rId4"/>
    <p:sldLayoutId id="2147483945" r:id="rId5"/>
    <p:sldLayoutId id="2147483940" r:id="rId6"/>
    <p:sldLayoutId id="2147483946" r:id="rId7"/>
    <p:sldLayoutId id="2147483947" r:id="rId8"/>
    <p:sldLayoutId id="2147483948" r:id="rId9"/>
    <p:sldLayoutId id="2147483941" r:id="rId10"/>
    <p:sldLayoutId id="2147483949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.coleman.cz/parastick-86kg-p-012575-cz/" TargetMode="External"/><Relationship Id="rId2" Type="http://schemas.openxmlformats.org/officeDocument/2006/relationships/hyperlink" Target="http://www.ceskestavby.cz/clanky/hydroizolace-domu-viceucelovou-sterkou-1985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estavby.cz/clanky/izolace-ploche-strechy-ochrani-stavebni-konstrukce-19918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9713" y="258763"/>
            <a:ext cx="8567737" cy="6408737"/>
          </a:xfrm>
          <a:prstGeom prst="rect">
            <a:avLst/>
          </a:prstGeom>
          <a:solidFill>
            <a:srgbClr val="E4AE78">
              <a:alpha val="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algn="ctr">
              <a:defRPr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11188" y="2781300"/>
            <a:ext cx="7993062" cy="172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827088" y="2997200"/>
            <a:ext cx="756126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Izolace proti vodě a zemní vlhkosti (materiály, vlastnosti, použití), technologie provádění, způsoby kontroly těsnosti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6861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Asfaltové pásy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687388" y="1628775"/>
            <a:ext cx="3038475" cy="90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17550" y="1603375"/>
            <a:ext cx="28971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OXIDOVANÉ ASFALTY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1884363" y="2728913"/>
            <a:ext cx="619125" cy="71755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806950" y="1627188"/>
            <a:ext cx="3038475" cy="900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865688" y="1573213"/>
            <a:ext cx="2897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MODIFIKOVANÉ ASFALTY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6003925" y="2754313"/>
            <a:ext cx="619125" cy="77628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01688" y="3784600"/>
            <a:ext cx="2968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Foukané asfalty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713288" y="3741738"/>
            <a:ext cx="391001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Přimíchávány makromolekulární látky</a:t>
            </a:r>
          </a:p>
        </p:txBody>
      </p:sp>
      <p:pic>
        <p:nvPicPr>
          <p:cNvPr id="13" name="Obrázek 12" descr="1270000003162_bg.jpg"/>
          <p:cNvPicPr>
            <a:picLocks noChangeAspect="1"/>
          </p:cNvPicPr>
          <p:nvPr/>
        </p:nvPicPr>
        <p:blipFill>
          <a:blip r:embed="rId2" cstate="print"/>
          <a:srcRect l="12883" t="8270" r="30961" b="7021"/>
          <a:stretch>
            <a:fillRect/>
          </a:stretch>
        </p:blipFill>
        <p:spPr>
          <a:xfrm rot="16200000">
            <a:off x="1230922" y="3228536"/>
            <a:ext cx="2391510" cy="445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typy pá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4169">
            <a:off x="6704578" y="1028513"/>
            <a:ext cx="2366258" cy="181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Typy asfaltových pásů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349250" y="1347788"/>
            <a:ext cx="1423988" cy="9032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04800" y="2527300"/>
            <a:ext cx="1422400" cy="903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90513" y="3736975"/>
            <a:ext cx="1423987" cy="903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2275" y="1476375"/>
            <a:ext cx="12795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Typ 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40050" y="1504950"/>
            <a:ext cx="558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Bez krycí vrstvy asfaltu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2039938" y="1562100"/>
            <a:ext cx="463550" cy="4079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009775" y="2754313"/>
            <a:ext cx="463550" cy="4079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07988" y="2644775"/>
            <a:ext cx="1195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Typ R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11475" y="2489200"/>
            <a:ext cx="478313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S krycí asfaltovou vrstvou do 1 mm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7988" y="3897313"/>
            <a:ext cx="1195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Typ S</a:t>
            </a:r>
          </a:p>
        </p:txBody>
      </p:sp>
      <p:sp>
        <p:nvSpPr>
          <p:cNvPr id="14" name="Šipka doprava 13"/>
          <p:cNvSpPr/>
          <p:nvPr/>
        </p:nvSpPr>
        <p:spPr>
          <a:xfrm>
            <a:off x="1992313" y="4005263"/>
            <a:ext cx="465137" cy="4079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2911475" y="3811588"/>
            <a:ext cx="50641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S krycí vrstvou nad 1 mm (svařované)</a:t>
            </a:r>
          </a:p>
        </p:txBody>
      </p:sp>
      <p:pic>
        <p:nvPicPr>
          <p:cNvPr id="19" name="Obrázek 18" descr="typy pásu –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2383" y="4440776"/>
            <a:ext cx="3152901" cy="241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Druhy nosných vložek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3688" y="1460500"/>
            <a:ext cx="2435225" cy="5794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90550" y="1490663"/>
            <a:ext cx="2659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NASÁKAVÉ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3076575" y="1473200"/>
            <a:ext cx="2435225" cy="577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6086475" y="1444625"/>
            <a:ext cx="2436813" cy="5794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162300" y="1503363"/>
            <a:ext cx="26590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NENASÁKAVÉ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88075" y="1474788"/>
            <a:ext cx="2657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KOMBINACE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80988" y="2349500"/>
            <a:ext cx="256063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lepenka (hadrové)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940050" y="2346325"/>
            <a:ext cx="289877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hliníková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měděná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skelná rohož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skelná tkanina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polyesterová rohož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76950" y="2301875"/>
            <a:ext cx="28987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polyester </a:t>
            </a:r>
            <a:r>
              <a:rPr lang="cs-CZ" sz="3200" b="1" dirty="0">
                <a:solidFill>
                  <a:schemeClr val="tx2"/>
                </a:solidFill>
                <a:latin typeface="+mn-lt"/>
              </a:rPr>
              <a:t>+</a:t>
            </a:r>
            <a:r>
              <a:rPr lang="cs-CZ" sz="3200" dirty="0">
                <a:solidFill>
                  <a:schemeClr val="tx2"/>
                </a:solidFill>
                <a:latin typeface="+mn-lt"/>
              </a:rPr>
              <a:t> skelná tkanina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polyester </a:t>
            </a:r>
            <a:r>
              <a:rPr lang="cs-CZ" sz="3200" b="1" dirty="0">
                <a:solidFill>
                  <a:schemeClr val="tx2"/>
                </a:solidFill>
                <a:latin typeface="+mn-lt"/>
              </a:rPr>
              <a:t>+</a:t>
            </a:r>
            <a:r>
              <a:rPr lang="cs-CZ" sz="3200" dirty="0">
                <a:solidFill>
                  <a:schemeClr val="tx2"/>
                </a:solidFill>
                <a:latin typeface="+mn-lt"/>
              </a:rPr>
              <a:t> hliníková fólie</a:t>
            </a:r>
          </a:p>
          <a:p>
            <a:pPr>
              <a:buClr>
                <a:srgbClr val="00B050"/>
              </a:buClr>
              <a:buFont typeface="Arial" pitchFamily="34" charset="0"/>
              <a:buChar char="•"/>
              <a:defRPr/>
            </a:pP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Šipka dolů 15"/>
          <p:cNvSpPr/>
          <p:nvPr/>
        </p:nvSpPr>
        <p:spPr>
          <a:xfrm>
            <a:off x="1041400" y="3544888"/>
            <a:ext cx="561975" cy="6334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520700" y="4360863"/>
            <a:ext cx="16033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Hlavně typ A</a:t>
            </a:r>
          </a:p>
        </p:txBody>
      </p:sp>
      <p:sp>
        <p:nvSpPr>
          <p:cNvPr id="18" name="Šipka dolů 17"/>
          <p:cNvSpPr/>
          <p:nvPr/>
        </p:nvSpPr>
        <p:spPr>
          <a:xfrm rot="19770865">
            <a:off x="5413375" y="4654550"/>
            <a:ext cx="563563" cy="63182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5413375" y="5384800"/>
            <a:ext cx="1603375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Hlavně typ R, S</a:t>
            </a:r>
          </a:p>
        </p:txBody>
      </p:sp>
      <p:sp>
        <p:nvSpPr>
          <p:cNvPr id="20" name="Šipka dolů 19"/>
          <p:cNvSpPr/>
          <p:nvPr/>
        </p:nvSpPr>
        <p:spPr>
          <a:xfrm rot="1567257">
            <a:off x="5976938" y="4513263"/>
            <a:ext cx="561975" cy="6334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686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Složení asfaltového pásu typu S</a:t>
            </a:r>
            <a:endParaRPr lang="cs-CZ" dirty="0"/>
          </a:p>
        </p:txBody>
      </p:sp>
      <p:pic>
        <p:nvPicPr>
          <p:cNvPr id="4" name="Obrázek 3" descr="asf. p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82" y="3742007"/>
            <a:ext cx="9103017" cy="311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293688" y="1292225"/>
            <a:ext cx="7669212" cy="6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22275" y="1322388"/>
            <a:ext cx="72024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</a:rPr>
              <a:t>1. Jemnozrnný minerální </a:t>
            </a:r>
            <a:r>
              <a:rPr lang="cs-CZ" sz="3200" dirty="0">
                <a:solidFill>
                  <a:schemeClr val="tx2"/>
                </a:solidFill>
                <a:latin typeface="+mn-lt"/>
              </a:rPr>
              <a:t>posyp</a:t>
            </a:r>
            <a:r>
              <a:rPr lang="cs-CZ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92100" y="2020888"/>
            <a:ext cx="7667625" cy="6492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93700" y="1997075"/>
            <a:ext cx="7231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2. Směs modifikovaného asfaltu</a:t>
            </a:r>
          </a:p>
          <a:p>
            <a:pPr>
              <a:defRPr/>
            </a:pP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88925" y="3524250"/>
            <a:ext cx="7669213" cy="6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300038" y="2762250"/>
            <a:ext cx="7669212" cy="6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93700" y="2743200"/>
            <a:ext cx="73152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3. Nosná (hliníková) vložka</a:t>
            </a:r>
          </a:p>
          <a:p>
            <a:pPr>
              <a:defRPr/>
            </a:pPr>
            <a:endParaRPr lang="cs-CZ" sz="32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3700" y="3544888"/>
            <a:ext cx="73009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2. Směs modifikovaného asfaltu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298450" y="5335588"/>
            <a:ext cx="7669213" cy="6508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44488" y="5368925"/>
            <a:ext cx="8362950" cy="569913"/>
          </a:xfrm>
        </p:spPr>
        <p:txBody>
          <a:bodyPr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2"/>
              <a:buNone/>
              <a:defRPr/>
            </a:pPr>
            <a:r>
              <a:rPr lang="cs-CZ" dirty="0" smtClean="0"/>
              <a:t>4. Lehce tavitelná fólie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 animBg="1"/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svaz výrobců asfaltových pásů.png"/>
          <p:cNvPicPr>
            <a:picLocks noChangeAspect="1"/>
          </p:cNvPicPr>
          <p:nvPr/>
        </p:nvPicPr>
        <p:blipFill>
          <a:blip r:embed="rId2" cstate="print"/>
          <a:srcRect t="28674" b="31075"/>
          <a:stretch>
            <a:fillRect/>
          </a:stretch>
        </p:blipFill>
        <p:spPr>
          <a:xfrm>
            <a:off x="928468" y="3798275"/>
            <a:ext cx="7060889" cy="217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Značení asfaltových pásů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87388" y="1628775"/>
            <a:ext cx="3038475" cy="90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717550" y="1603375"/>
            <a:ext cx="28971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OXIDOVANÉ ASFALTY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4806950" y="1627188"/>
            <a:ext cx="3038475" cy="900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65688" y="1573213"/>
            <a:ext cx="2897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MODIFIKOVANÉ ASFALTY</a:t>
            </a:r>
          </a:p>
        </p:txBody>
      </p:sp>
      <p:sp>
        <p:nvSpPr>
          <p:cNvPr id="24584" name="TextovéPole 7"/>
          <p:cNvSpPr txBox="1">
            <a:spLocks noChangeArrowheads="1"/>
          </p:cNvSpPr>
          <p:nvPr/>
        </p:nvSpPr>
        <p:spPr bwMode="auto">
          <a:xfrm>
            <a:off x="688975" y="2757488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/>
              <a:t>95/35</a:t>
            </a:r>
          </a:p>
        </p:txBody>
      </p:sp>
      <p:sp>
        <p:nvSpPr>
          <p:cNvPr id="24585" name="TextovéPole 8"/>
          <p:cNvSpPr txBox="1">
            <a:spLocks noChangeArrowheads="1"/>
          </p:cNvSpPr>
          <p:nvPr/>
        </p:nvSpPr>
        <p:spPr bwMode="auto">
          <a:xfrm>
            <a:off x="4838700" y="2757488"/>
            <a:ext cx="334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SBS 160/220 -25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520700" y="3581400"/>
            <a:ext cx="7891463" cy="10048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90550" y="3798888"/>
            <a:ext cx="7878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(PYE)	PV  200  S4   -25   PARAELAST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Asfaltové pásy - použití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Izolace střech a spodní stavby</a:t>
            </a:r>
          </a:p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Různé dimenzování asfaltových pásů:</a:t>
            </a:r>
          </a:p>
          <a:p>
            <a:pPr lvl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Zemní vlhkost – </a:t>
            </a:r>
            <a:r>
              <a:rPr lang="cs-CZ" b="1" smtClean="0"/>
              <a:t>1x</a:t>
            </a:r>
            <a:r>
              <a:rPr lang="cs-CZ" smtClean="0"/>
              <a:t> pás typu </a:t>
            </a:r>
            <a:r>
              <a:rPr lang="cs-CZ" b="1" smtClean="0"/>
              <a:t>S</a:t>
            </a:r>
            <a:endParaRPr lang="cs-CZ" smtClean="0"/>
          </a:p>
          <a:p>
            <a:pPr lvl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Voda prosakující – </a:t>
            </a:r>
            <a:r>
              <a:rPr lang="cs-CZ" b="1" smtClean="0"/>
              <a:t>1x</a:t>
            </a:r>
            <a:r>
              <a:rPr lang="cs-CZ" smtClean="0"/>
              <a:t> pás typu </a:t>
            </a:r>
            <a:r>
              <a:rPr lang="cs-CZ" b="1" smtClean="0"/>
              <a:t>S</a:t>
            </a:r>
            <a:endParaRPr lang="cs-CZ" smtClean="0"/>
          </a:p>
          <a:p>
            <a:pPr lvl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Voda prosakující a stékající po konstrukci – </a:t>
            </a:r>
            <a:r>
              <a:rPr lang="cs-CZ" b="1" smtClean="0"/>
              <a:t>2x</a:t>
            </a:r>
            <a:r>
              <a:rPr lang="cs-CZ" smtClean="0"/>
              <a:t> pás typu </a:t>
            </a:r>
            <a:r>
              <a:rPr lang="cs-CZ" b="1" smtClean="0"/>
              <a:t>S</a:t>
            </a:r>
            <a:endParaRPr lang="cs-CZ" smtClean="0"/>
          </a:p>
          <a:p>
            <a:pPr lvl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Tlaková a hromadící se voda – </a:t>
            </a:r>
            <a:r>
              <a:rPr lang="cs-CZ" b="1" smtClean="0"/>
              <a:t>2-3x</a:t>
            </a:r>
            <a:r>
              <a:rPr lang="cs-CZ" smtClean="0"/>
              <a:t> pás typu </a:t>
            </a:r>
            <a:r>
              <a:rPr lang="cs-CZ" b="1" smtClean="0"/>
              <a:t>S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m-p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758145">
            <a:off x="5881463" y="3290009"/>
            <a:ext cx="2334545" cy="324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ek 12" descr="kauč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75691">
            <a:off x="722706" y="3551607"/>
            <a:ext cx="3754051" cy="281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3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Fóliové hydroizolace</a:t>
            </a:r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71525" y="1517650"/>
            <a:ext cx="3038475" cy="900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01688" y="1490663"/>
            <a:ext cx="29257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SYNTETICKÉ KAUČUKY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003800" y="1514475"/>
            <a:ext cx="3038475" cy="900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033963" y="1685925"/>
            <a:ext cx="29257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PLASTY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1884363" y="2673350"/>
            <a:ext cx="534987" cy="64611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6299200" y="2670175"/>
            <a:ext cx="534988" cy="6477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957263" y="3614738"/>
            <a:ext cx="272891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Pryžové fólie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33963" y="3627438"/>
            <a:ext cx="2728912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PVC, mPVC, PE a PIB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aučuk.jpg"/>
          <p:cNvPicPr>
            <a:picLocks noChangeAspect="1"/>
          </p:cNvPicPr>
          <p:nvPr/>
        </p:nvPicPr>
        <p:blipFill>
          <a:blip r:embed="rId2" cstate="print"/>
          <a:srcRect t="12628" r="11104"/>
          <a:stretch>
            <a:fillRect/>
          </a:stretch>
        </p:blipFill>
        <p:spPr bwMode="auto">
          <a:xfrm rot="-710314">
            <a:off x="5087938" y="4105275"/>
            <a:ext cx="330676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Fólie kaučukové</a:t>
            </a:r>
            <a:endParaRPr lang="cs-CZ" dirty="0"/>
          </a:p>
        </p:txBody>
      </p:sp>
      <p:sp>
        <p:nvSpPr>
          <p:cNvPr id="27652" name="Zástupný symbol pro obsah 2"/>
          <p:cNvSpPr>
            <a:spLocks noGrp="1"/>
          </p:cNvSpPr>
          <p:nvPr>
            <p:ph idx="1"/>
          </p:nvPr>
        </p:nvSpPr>
        <p:spPr>
          <a:xfrm>
            <a:off x="304800" y="1568450"/>
            <a:ext cx="8686800" cy="4525963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Vysoká pružnost</a:t>
            </a:r>
          </a:p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Odolnost proti: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Stárnutí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Povětrnostním vlivům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Anorganickým látkám</a:t>
            </a:r>
          </a:p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Vhodné pro izolaci: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balkónů, teras </a:t>
            </a:r>
          </a:p>
        </p:txBody>
      </p:sp>
      <p:pic>
        <p:nvPicPr>
          <p:cNvPr id="5" name="Obrázek 4" descr="httpwww.jezirka-filtrace.czstartseite2039-jezirkova-folie-kaucukova-epdm-firestone-pondgard-102mm.html.jpg"/>
          <p:cNvPicPr>
            <a:picLocks noChangeAspect="1"/>
          </p:cNvPicPr>
          <p:nvPr/>
        </p:nvPicPr>
        <p:blipFill>
          <a:blip r:embed="rId3" cstate="print"/>
          <a:srcRect l="12092" t="30862" r="4708" b="16215"/>
          <a:stretch>
            <a:fillRect/>
          </a:stretch>
        </p:blipFill>
        <p:spPr>
          <a:xfrm rot="464147">
            <a:off x="4515197" y="1569358"/>
            <a:ext cx="4458229" cy="283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PVC, </a:t>
            </a:r>
            <a:r>
              <a:rPr lang="cs-CZ" cap="none" dirty="0" smtClean="0"/>
              <a:t>m</a:t>
            </a:r>
            <a:r>
              <a:rPr lang="cs-CZ" dirty="0" smtClean="0"/>
              <a:t>pvc</a:t>
            </a:r>
            <a:endParaRPr lang="cs-CZ" dirty="0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Výroba		kalandrováním</a:t>
            </a:r>
          </a:p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Vyztužení – textilní vložkou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Polyesterová vlákna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Skleněná vlákna</a:t>
            </a:r>
          </a:p>
        </p:txBody>
      </p:sp>
      <p:pic>
        <p:nvPicPr>
          <p:cNvPr id="4" name="Obrázek 3" descr="fatrafol-803-zemni-pvc-15mm-s13m-hneda.jpg"/>
          <p:cNvPicPr>
            <a:picLocks noChangeAspect="1"/>
          </p:cNvPicPr>
          <p:nvPr/>
        </p:nvPicPr>
        <p:blipFill>
          <a:blip r:embed="rId2" cstate="print"/>
          <a:srcRect t="14111" b="15588"/>
          <a:stretch>
            <a:fillRect/>
          </a:stretch>
        </p:blipFill>
        <p:spPr>
          <a:xfrm rot="447935">
            <a:off x="5039844" y="2420750"/>
            <a:ext cx="3930649" cy="292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Šipka doprava 4"/>
          <p:cNvSpPr/>
          <p:nvPr/>
        </p:nvSpPr>
        <p:spPr>
          <a:xfrm>
            <a:off x="2250831" y="1716257"/>
            <a:ext cx="562708" cy="40796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336675" y="4346575"/>
            <a:ext cx="5176838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121000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mPVC</a:t>
            </a:r>
          </a:p>
          <a:p>
            <a:pPr>
              <a:buSzPct val="121000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POZOR na organická rozpouštědla</a:t>
            </a:r>
          </a:p>
          <a:p>
            <a:pPr>
              <a:defRPr/>
            </a:pP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Vývojový diagram: sloučení 6"/>
          <p:cNvSpPr/>
          <p:nvPr/>
        </p:nvSpPr>
        <p:spPr>
          <a:xfrm>
            <a:off x="323557" y="4262511"/>
            <a:ext cx="829994" cy="1195754"/>
          </a:xfrm>
          <a:prstGeom prst="flowChartMerg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/>
              </a:solidFill>
            </a:endParaRPr>
          </a:p>
        </p:txBody>
      </p:sp>
      <p:sp>
        <p:nvSpPr>
          <p:cNvPr id="8" name="Vývojový diagram: spojka 7"/>
          <p:cNvSpPr/>
          <p:nvPr/>
        </p:nvSpPr>
        <p:spPr>
          <a:xfrm>
            <a:off x="562708" y="5613009"/>
            <a:ext cx="393895" cy="422031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Fóliové hydroizolace  - použití</a:t>
            </a:r>
            <a:endParaRPr lang="cs-CZ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u="sng" smtClean="0"/>
              <a:t>Zemní vlhkost </a:t>
            </a:r>
            <a:r>
              <a:rPr lang="cs-CZ" smtClean="0"/>
              <a:t>– </a:t>
            </a:r>
            <a:r>
              <a:rPr lang="cs-CZ" b="1" smtClean="0"/>
              <a:t>1x</a:t>
            </a:r>
            <a:r>
              <a:rPr lang="cs-CZ" smtClean="0"/>
              <a:t> fólie PVC o tloušťce </a:t>
            </a:r>
            <a:r>
              <a:rPr lang="cs-CZ" b="1" smtClean="0"/>
              <a:t>1,0 mm</a:t>
            </a:r>
            <a:endParaRPr lang="cs-CZ" smtClean="0"/>
          </a:p>
          <a:p>
            <a:pPr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u="sng" smtClean="0"/>
              <a:t>Tlaková podzemní vodou </a:t>
            </a:r>
            <a:r>
              <a:rPr lang="cs-CZ" smtClean="0"/>
              <a:t>– aktivovatelný systém z </a:t>
            </a:r>
            <a:r>
              <a:rPr lang="cs-CZ" b="1" smtClean="0"/>
              <a:t>2x</a:t>
            </a:r>
            <a:r>
              <a:rPr lang="cs-CZ" smtClean="0"/>
              <a:t> fólií PVC o tloušťce </a:t>
            </a:r>
            <a:r>
              <a:rPr lang="cs-CZ" b="1" smtClean="0"/>
              <a:t>2,0 a 1,5 mm</a:t>
            </a:r>
            <a:endParaRPr lang="cs-CZ" smtClean="0"/>
          </a:p>
          <a:p>
            <a:pPr>
              <a:buClr>
                <a:srgbClr val="00B050"/>
              </a:buClr>
              <a:buSzPct val="121000"/>
              <a:buFont typeface="Arial" charset="0"/>
              <a:buChar char="•"/>
            </a:pPr>
            <a:endParaRPr lang="cs-CZ" smtClean="0"/>
          </a:p>
          <a:p>
            <a:pPr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Pro hydroizolaci střešního pláště jsou vhodné zásadně jednovrstvé o tl. 1,2 nebo 1,5 mm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733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Co jsou hydroizolace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Proč izolujeme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Působení vody na stavbu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Dělení hydroizolací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Asfaltové hydroizolace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Fóliové hydroizolace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Technologie provádění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Způsoby kontroly těsnosti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Technologie provádění</a:t>
            </a:r>
            <a:endParaRPr lang="cs-CZ" dirty="0"/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86350"/>
          </a:xfrm>
        </p:spPr>
        <p:txBody>
          <a:bodyPr/>
          <a:lstStyle/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endParaRPr lang="cs-CZ" smtClean="0"/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endParaRPr lang="cs-CZ" smtClean="0"/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Natavováním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Lepením</a:t>
            </a:r>
          </a:p>
          <a:p>
            <a:pPr lvl="1" eaLnBrk="1" hangingPunct="1">
              <a:buClr>
                <a:srgbClr val="00B050"/>
              </a:buClr>
            </a:pPr>
            <a:endParaRPr lang="cs-CZ" smtClean="0"/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endParaRPr lang="cs-CZ" smtClean="0"/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endParaRPr lang="cs-CZ" smtClean="0"/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Svařováním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Kotvením</a:t>
            </a:r>
          </a:p>
        </p:txBody>
      </p:sp>
      <p:pic>
        <p:nvPicPr>
          <p:cNvPr id="4" name="Obrázek 3" descr="de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7873">
            <a:off x="6728967" y="2266229"/>
            <a:ext cx="2225237" cy="421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Icopal_Thermosolo_therm_system_a_syn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9144">
            <a:off x="4038791" y="1548197"/>
            <a:ext cx="3095434" cy="403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aoblený obdélník 5"/>
          <p:cNvSpPr/>
          <p:nvPr/>
        </p:nvSpPr>
        <p:spPr>
          <a:xfrm>
            <a:off x="604838" y="1360488"/>
            <a:ext cx="3263900" cy="10302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8975" y="1546225"/>
            <a:ext cx="27860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SzPct val="121000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Asfaltové pásy</a:t>
            </a:r>
          </a:p>
          <a:p>
            <a:pPr>
              <a:defRPr/>
            </a:pP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88963" y="3862388"/>
            <a:ext cx="3263900" cy="10302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2950" y="4090988"/>
            <a:ext cx="2928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Fóliové izolace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natavovani_300x264.jpg"/>
          <p:cNvPicPr>
            <a:picLocks noChangeAspect="1"/>
          </p:cNvPicPr>
          <p:nvPr/>
        </p:nvPicPr>
        <p:blipFill>
          <a:blip r:embed="rId2" cstate="print"/>
          <a:srcRect b="21220"/>
          <a:stretch>
            <a:fillRect/>
          </a:stretch>
        </p:blipFill>
        <p:spPr>
          <a:xfrm>
            <a:off x="4839286" y="3828097"/>
            <a:ext cx="4096546" cy="283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Asfaltové pásy – technol. provádění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655888" y="1362075"/>
            <a:ext cx="3038475" cy="90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659063" y="1562100"/>
            <a:ext cx="3038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NATAVOVÁNÍM</a:t>
            </a:r>
          </a:p>
        </p:txBody>
      </p:sp>
      <p:pic>
        <p:nvPicPr>
          <p:cNvPr id="14" name="Obrázek 13" descr="asf. pásy.jpg"/>
          <p:cNvPicPr>
            <a:picLocks noChangeAspect="1"/>
          </p:cNvPicPr>
          <p:nvPr/>
        </p:nvPicPr>
        <p:blipFill>
          <a:blip r:embed="rId3" cstate="print"/>
          <a:srcRect l="15292" t="12337" r="2492"/>
          <a:stretch>
            <a:fillRect/>
          </a:stretch>
        </p:blipFill>
        <p:spPr>
          <a:xfrm rot="507829">
            <a:off x="637738" y="3290109"/>
            <a:ext cx="4407575" cy="326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aoblený obdélník 6"/>
          <p:cNvSpPr/>
          <p:nvPr/>
        </p:nvSpPr>
        <p:spPr>
          <a:xfrm>
            <a:off x="688975" y="2990850"/>
            <a:ext cx="2505075" cy="90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260975" y="3005138"/>
            <a:ext cx="2505075" cy="90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88975" y="3136900"/>
            <a:ext cx="2476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Celoplošné</a:t>
            </a:r>
            <a:endParaRPr lang="cs-CZ" sz="32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60975" y="3190875"/>
            <a:ext cx="2505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Bodové</a:t>
            </a:r>
            <a:endParaRPr lang="cs-CZ" sz="3200" dirty="0">
              <a:latin typeface="+mn-lt"/>
            </a:endParaRPr>
          </a:p>
        </p:txBody>
      </p:sp>
      <p:sp>
        <p:nvSpPr>
          <p:cNvPr id="12" name="Šipka dolů 11"/>
          <p:cNvSpPr/>
          <p:nvPr/>
        </p:nvSpPr>
        <p:spPr>
          <a:xfrm rot="20247107">
            <a:off x="5077462" y="2342342"/>
            <a:ext cx="386121" cy="5884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1269841">
            <a:off x="2947366" y="2344840"/>
            <a:ext cx="386121" cy="56889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 descr="LEPIDLO.jpg"/>
          <p:cNvPicPr>
            <a:picLocks noChangeAspect="1"/>
          </p:cNvPicPr>
          <p:nvPr/>
        </p:nvPicPr>
        <p:blipFill>
          <a:blip r:embed="rId3" cstate="print"/>
          <a:srcRect l="7288" t="13962" r="9771" b="12590"/>
          <a:stretch>
            <a:fillRect/>
          </a:stretch>
        </p:blipFill>
        <p:spPr>
          <a:xfrm rot="576823">
            <a:off x="5407357" y="3094956"/>
            <a:ext cx="3468914" cy="349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Zaoblený obdélník 22"/>
          <p:cNvSpPr/>
          <p:nvPr/>
        </p:nvSpPr>
        <p:spPr>
          <a:xfrm>
            <a:off x="2178050" y="1362075"/>
            <a:ext cx="3038475" cy="901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Asfaltové pásy – technol. provádění</a:t>
            </a:r>
            <a:endParaRPr lang="cs-CZ" dirty="0"/>
          </a:p>
        </p:txBody>
      </p:sp>
      <p:pic>
        <p:nvPicPr>
          <p:cNvPr id="9" name="Obrázek 8" descr="LEPID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06818">
            <a:off x="2817242" y="3127477"/>
            <a:ext cx="2885505" cy="365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ovéPole 15"/>
          <p:cNvSpPr txBox="1"/>
          <p:nvPr/>
        </p:nvSpPr>
        <p:spPr>
          <a:xfrm>
            <a:off x="2181225" y="1562100"/>
            <a:ext cx="30384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</a:rPr>
              <a:t>LEPENÍM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211138" y="3106738"/>
            <a:ext cx="3068637" cy="1682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4702175" y="3106738"/>
            <a:ext cx="2932113" cy="11604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88913" y="3136900"/>
            <a:ext cx="3454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u="sng" dirty="0">
                <a:solidFill>
                  <a:schemeClr val="tx2"/>
                </a:solidFill>
                <a:latin typeface="+mn-lt"/>
              </a:rPr>
              <a:t>Za horka</a:t>
            </a:r>
          </a:p>
          <a:p>
            <a:pPr>
              <a:defRPr/>
            </a:pPr>
            <a:r>
              <a:rPr lang="cs-CZ" sz="3200" dirty="0">
                <a:solidFill>
                  <a:schemeClr val="tx2"/>
                </a:solidFill>
              </a:rPr>
              <a:t>podkladní vrstva (penetrace)</a:t>
            </a:r>
          </a:p>
          <a:p>
            <a:pPr>
              <a:defRPr/>
            </a:pPr>
            <a:endParaRPr lang="cs-CZ" sz="3200" dirty="0">
              <a:latin typeface="+mn-lt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768850" y="3060700"/>
            <a:ext cx="31702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200" u="sng" dirty="0">
                <a:solidFill>
                  <a:schemeClr val="tx2"/>
                </a:solidFill>
                <a:latin typeface="+mn-lt"/>
              </a:rPr>
              <a:t>Za studena</a:t>
            </a:r>
          </a:p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speciální lepidla</a:t>
            </a:r>
            <a:endParaRPr lang="cs-CZ" sz="3200" dirty="0">
              <a:latin typeface="+mn-lt"/>
            </a:endParaRPr>
          </a:p>
        </p:txBody>
      </p:sp>
      <p:sp>
        <p:nvSpPr>
          <p:cNvPr id="21" name="Šipka dolů 20"/>
          <p:cNvSpPr/>
          <p:nvPr/>
        </p:nvSpPr>
        <p:spPr>
          <a:xfrm rot="20247107">
            <a:off x="4599160" y="2342342"/>
            <a:ext cx="386121" cy="58846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1269841">
            <a:off x="2469064" y="2344840"/>
            <a:ext cx="386121" cy="56889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geotextilie httpwww.lithoplast.czproduktygeotextilieizoltech-h.jpg"/>
          <p:cNvPicPr>
            <a:picLocks noChangeAspect="1"/>
          </p:cNvPicPr>
          <p:nvPr/>
        </p:nvPicPr>
        <p:blipFill>
          <a:blip r:embed="rId2" cstate="print"/>
          <a:srcRect l="3477" t="24215" r="27477" b="5138"/>
          <a:stretch>
            <a:fillRect/>
          </a:stretch>
        </p:blipFill>
        <p:spPr>
          <a:xfrm>
            <a:off x="428625" y="1314450"/>
            <a:ext cx="6581775" cy="535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ázek 20" descr="pokladání 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263" y="1296988"/>
            <a:ext cx="6534150" cy="5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686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Fóliové izolace – TECHNOL. PROVÁDĚNÍ</a:t>
            </a:r>
            <a:endParaRPr lang="cs-CZ" dirty="0"/>
          </a:p>
        </p:txBody>
      </p:sp>
      <p:pic>
        <p:nvPicPr>
          <p:cNvPr id="11" name="Obrázek 10" descr="kotva httpwww.coleman.czporadna.phpid=55.jpg"/>
          <p:cNvPicPr>
            <a:picLocks noChangeAspect="1"/>
          </p:cNvPicPr>
          <p:nvPr/>
        </p:nvPicPr>
        <p:blipFill>
          <a:blip r:embed="rId4" cstate="print"/>
          <a:srcRect t="6506" r="41541" b="26532"/>
          <a:stretch>
            <a:fillRect/>
          </a:stretch>
        </p:blipFill>
        <p:spPr bwMode="auto">
          <a:xfrm>
            <a:off x="392113" y="1262063"/>
            <a:ext cx="6604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Obrázek 6" descr="svařování_httpwww.ceskestavby.czclankyktera-hydroizolace-skutecne-nepropusti-vodu-21751.html.jpg"/>
          <p:cNvPicPr>
            <a:picLocks noChangeAspect="1"/>
          </p:cNvPicPr>
          <p:nvPr/>
        </p:nvPicPr>
        <p:blipFill>
          <a:blip r:embed="rId5" cstate="print"/>
          <a:srcRect l="13407" t="4396" r="18437" b="21319"/>
          <a:stretch>
            <a:fillRect/>
          </a:stretch>
        </p:blipFill>
        <p:spPr>
          <a:xfrm>
            <a:off x="1032886" y="1262063"/>
            <a:ext cx="6699250" cy="539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 descr="detai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9188" y="1304925"/>
            <a:ext cx="4992687" cy="5354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Obrázek 21" descr="pvcfol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5481" y="1262063"/>
            <a:ext cx="7185025" cy="540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Způsoby Kontroly těsnosti</a:t>
            </a: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5588"/>
            <a:ext cx="8686800" cy="4525962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Optická kontrola</a:t>
            </a:r>
          </a:p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Zkouška těsnosti spojů pomocí speciální jehly</a:t>
            </a:r>
          </a:p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Zátopová zkouška</a:t>
            </a:r>
          </a:p>
          <a:p>
            <a:pPr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Vakuová zkouška</a:t>
            </a:r>
          </a:p>
        </p:txBody>
      </p:sp>
      <p:pic>
        <p:nvPicPr>
          <p:cNvPr id="4" name="Obrázek 3" descr="4-big-image.jpg"/>
          <p:cNvPicPr>
            <a:picLocks noChangeAspect="1"/>
          </p:cNvPicPr>
          <p:nvPr/>
        </p:nvPicPr>
        <p:blipFill>
          <a:blip r:embed="rId2" cstate="print"/>
          <a:srcRect l="8154" t="28306" r="9631" b="13502"/>
          <a:stretch>
            <a:fillRect/>
          </a:stretch>
        </p:blipFill>
        <p:spPr>
          <a:xfrm rot="21282351">
            <a:off x="2918340" y="3501952"/>
            <a:ext cx="6094705" cy="312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184" y="1568548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35843" name="Picture 10" descr="C:\Users\sil\AppData\Local\Microsoft\Windows\Temporary Internet Files\Content.IE5\CJ57AH3Z\MC90044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163" y="2778125"/>
            <a:ext cx="46974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  <a:hlinkClick r:id="rId2"/>
              </a:rPr>
              <a:t>http://www.ceskestavby.cz/clanky/hydroizolace-domu-viceucelovou-sterkou-19850.html</a:t>
            </a:r>
            <a:endParaRPr lang="cs-CZ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  <a:hlinkClick r:id="rId3"/>
              </a:rPr>
              <a:t>http://e.coleman.cz/parastick-86kg-p-012575-cz/</a:t>
            </a:r>
            <a:endParaRPr lang="cs-CZ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00B050"/>
              </a:buClr>
              <a:buFont typeface="Arial" charset="0"/>
              <a:buChar char="•"/>
            </a:pPr>
            <a:r>
              <a:rPr lang="cs-CZ" smtClean="0">
                <a:solidFill>
                  <a:schemeClr val="tx1"/>
                </a:solidFill>
                <a:hlinkClick r:id="rId4"/>
              </a:rPr>
              <a:t>http://www.ceskestavby.cz/clanky/izolace-ploche-strechy-ochrani-stavebni-konstrukce-19918.html</a:t>
            </a:r>
            <a:r>
              <a:rPr lang="cs-CZ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050"/>
              </a:buClr>
              <a:buFont typeface="Arial" pitchFamily="34" charset="0"/>
              <a:buChar char="•"/>
              <a:defRPr/>
            </a:pPr>
            <a:r>
              <a:rPr lang="cs-CZ" u="sng" dirty="0" smtClean="0">
                <a:solidFill>
                  <a:schemeClr val="accent2">
                    <a:lumMod val="50000"/>
                  </a:schemeClr>
                </a:solidFill>
              </a:rPr>
              <a:t>https://www.google.cz/url?sa=t&amp;rct=j&amp;q=&amp;esrc=s&amp;source=web&amp;cd=4&amp;cad=rja&amp;ved=0CD8QFjAD&amp;url=http%3A%2F%2F15123.fa.cvut.cz%2F%3Fdownload%3D_%2Fpredmet.ps4%2Fs4_21.pdf&amp;ei=LEk2UZDgHM7Tsgbf14GwCg&amp;usg=AFQjCNEKXrcLas-UhIMMb7ZMDR_JZ-XOPg&amp;bvm=bv.43148975,d.Yms</a:t>
            </a:r>
            <a:endParaRPr lang="cs-CZ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asfaltové pásy návod k použití.jpg"/>
          <p:cNvPicPr>
            <a:picLocks noChangeAspect="1"/>
          </p:cNvPicPr>
          <p:nvPr/>
        </p:nvPicPr>
        <p:blipFill>
          <a:blip r:embed="rId2" cstate="print"/>
          <a:srcRect t="4662" b="15346"/>
          <a:stretch>
            <a:fillRect/>
          </a:stretch>
        </p:blipFill>
        <p:spPr>
          <a:xfrm rot="21131257">
            <a:off x="3422599" y="1854143"/>
            <a:ext cx="5430129" cy="465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Co jsou hydroizolace?</a:t>
            </a:r>
            <a:endParaRPr lang="cs-CZ" dirty="0"/>
          </a:p>
        </p:txBody>
      </p:sp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>
          <a:xfrm>
            <a:off x="457200" y="1539875"/>
            <a:ext cx="8686800" cy="45259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Ochrana budovy proti vodě a vlhkosti.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ČSN 73 06 00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Proč izolujeme?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192088" y="1484313"/>
            <a:ext cx="86868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Nežádoucí účinky vody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Vzlínající vlhkost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Zatékání do objektu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Tvorba plísní v interiéru</a:t>
            </a:r>
          </a:p>
          <a:p>
            <a:pPr lvl="1" eaLnBrk="1" hangingPunct="1">
              <a:buFont typeface="Wingdings 2" pitchFamily="18" charset="2"/>
              <a:buNone/>
            </a:pPr>
            <a:endParaRPr lang="cs-CZ" smtClean="0"/>
          </a:p>
          <a:p>
            <a:pPr lvl="1" eaLnBrk="1" hangingPunct="1">
              <a:buFont typeface="Wingdings 2" pitchFamily="18" charset="2"/>
              <a:buNone/>
            </a:pPr>
            <a:endParaRPr lang="cs-CZ" sz="3200" smtClean="0"/>
          </a:p>
          <a:p>
            <a:pPr lvl="1" eaLnBrk="1" hangingPunct="1">
              <a:buFont typeface="Wingdings 2" pitchFamily="18" charset="2"/>
              <a:buNone/>
            </a:pPr>
            <a:endParaRPr lang="cs-CZ" sz="3200" smtClean="0"/>
          </a:p>
        </p:txBody>
      </p:sp>
      <p:sp>
        <p:nvSpPr>
          <p:cNvPr id="4" name="Šipka dolů 3"/>
          <p:cNvSpPr/>
          <p:nvPr/>
        </p:nvSpPr>
        <p:spPr>
          <a:xfrm>
            <a:off x="1814513" y="3994541"/>
            <a:ext cx="661987" cy="81597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" name="Obrázek 4" descr="wall-mold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8913">
            <a:off x="4465839" y="1238017"/>
            <a:ext cx="4514653" cy="361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aoblený obdélník 7"/>
          <p:cNvSpPr/>
          <p:nvPr/>
        </p:nvSpPr>
        <p:spPr>
          <a:xfrm>
            <a:off x="196850" y="5157788"/>
            <a:ext cx="4826000" cy="10318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90500" y="5303838"/>
            <a:ext cx="4881563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cs-CZ" sz="3200" b="1" dirty="0">
                <a:solidFill>
                  <a:schemeClr val="tx2"/>
                </a:solidFill>
                <a:latin typeface="+mn-lt"/>
              </a:rPr>
              <a:t>KRATŠÍ ŽIVOTNOST STAVBY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6" name="Obrázek 5" descr="poruchy střešních plochých plášťů.jpg"/>
          <p:cNvPicPr>
            <a:picLocks noChangeAspect="1"/>
          </p:cNvPicPr>
          <p:nvPr/>
        </p:nvPicPr>
        <p:blipFill>
          <a:blip r:embed="rId3" cstate="print"/>
          <a:srcRect l="17231" t="15795" r="20615" b="15282"/>
          <a:stretch>
            <a:fillRect/>
          </a:stretch>
        </p:blipFill>
        <p:spPr>
          <a:xfrm rot="21297678">
            <a:off x="4441916" y="1314761"/>
            <a:ext cx="4544875" cy="377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produkt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4132" y="1505243"/>
            <a:ext cx="4495650" cy="352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Působení vody na stavbu</a:t>
            </a:r>
            <a:endParaRPr lang="cs-CZ" dirty="0"/>
          </a:p>
        </p:txBody>
      </p:sp>
      <p:pic>
        <p:nvPicPr>
          <p:cNvPr id="4" name="Zástupný symbol pro obsah 3" descr="541579_491593550877255_55510511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606" y="1046101"/>
            <a:ext cx="7892348" cy="5811899"/>
          </a:xfrm>
          <a:effectLst>
            <a:softEdge rad="112500"/>
          </a:effectLst>
        </p:spPr>
      </p:pic>
      <p:sp>
        <p:nvSpPr>
          <p:cNvPr id="5" name="Zaoblený obdélník 4"/>
          <p:cNvSpPr/>
          <p:nvPr/>
        </p:nvSpPr>
        <p:spPr>
          <a:xfrm>
            <a:off x="182563" y="4699000"/>
            <a:ext cx="3038475" cy="900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795963" y="1039813"/>
            <a:ext cx="3038475" cy="900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982663" y="1517650"/>
            <a:ext cx="3038475" cy="900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807075" y="4064000"/>
            <a:ext cx="3038475" cy="9001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80988" y="4910138"/>
            <a:ext cx="28416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VODA TLAKOVÁ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49950" y="1012825"/>
            <a:ext cx="27717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VODA VOLNĚ TEKOUCÍ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111250" y="1701800"/>
            <a:ext cx="2813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VODA PROVOZNÍ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795963" y="4051300"/>
            <a:ext cx="308133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2"/>
                </a:solidFill>
                <a:latin typeface="+mn-lt"/>
              </a:rPr>
              <a:t>VZLÍNAJÍCÍ VLHKOST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0929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Dělení hydroizolací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4912"/>
          </a:xfrm>
        </p:spPr>
        <p:txBody>
          <a:bodyPr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cs-CZ" dirty="0" smtClean="0"/>
              <a:t>Penetrační nátěry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cs-CZ" dirty="0" smtClean="0"/>
              <a:t>Asfaltové stěrky</a:t>
            </a:r>
          </a:p>
          <a:p>
            <a:pPr lvl="1" eaLnBrk="1" fontAlgn="auto" hangingPunct="1"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cs-CZ" dirty="0" smtClean="0"/>
              <a:t>Asfaltové pásy</a:t>
            </a:r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dirty="0" smtClean="0"/>
          </a:p>
          <a:p>
            <a:pPr lvl="1" eaLnBrk="1" fontAlgn="auto" hangingPunct="1"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cs-CZ" dirty="0" smtClean="0"/>
              <a:t>Fólie z kaučuku</a:t>
            </a:r>
          </a:p>
          <a:p>
            <a:pPr lvl="1" eaLnBrk="1" fontAlgn="auto" hangingPunct="1">
              <a:spcAft>
                <a:spcPts val="0"/>
              </a:spcAft>
              <a:buClr>
                <a:srgbClr val="00B050"/>
              </a:buClr>
              <a:buFont typeface="Courier New" pitchFamily="49" charset="0"/>
              <a:buChar char="o"/>
              <a:defRPr/>
            </a:pPr>
            <a:r>
              <a:rPr lang="cs-CZ" dirty="0" smtClean="0"/>
              <a:t>Fólie z plastů (m-PVC, PE, PIB)</a:t>
            </a:r>
          </a:p>
        </p:txBody>
      </p:sp>
      <p:pic>
        <p:nvPicPr>
          <p:cNvPr id="4" name="Obrázek 3" descr="httpwww.fatrafol.czczizolacni-foliezemni-hydroizolacni-system-fol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7171">
            <a:off x="5438237" y="1620375"/>
            <a:ext cx="3217377" cy="195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m-p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85376">
            <a:off x="6295888" y="3142956"/>
            <a:ext cx="21907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aoblený obdélník 7"/>
          <p:cNvSpPr/>
          <p:nvPr/>
        </p:nvSpPr>
        <p:spPr>
          <a:xfrm>
            <a:off x="492125" y="1387475"/>
            <a:ext cx="4094163" cy="10318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34988" y="1574800"/>
            <a:ext cx="40084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SzPct val="121000"/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Asfaltové hydroizolace</a:t>
            </a:r>
          </a:p>
          <a:p>
            <a:pPr algn="ctr">
              <a:defRPr/>
            </a:pPr>
            <a:endParaRPr lang="cs-CZ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90550" y="4170363"/>
            <a:ext cx="4094163" cy="10318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23850" y="4375150"/>
            <a:ext cx="43608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3200" dirty="0">
                <a:solidFill>
                  <a:schemeClr val="tx2"/>
                </a:solidFill>
                <a:latin typeface="+mn-lt"/>
              </a:rPr>
              <a:t>Fóliové hydroizolace</a:t>
            </a:r>
          </a:p>
          <a:p>
            <a:pPr lvl="1" algn="ctr">
              <a:buFont typeface="Wingdings 2" pitchFamily="18" charset="2"/>
              <a:buNone/>
              <a:defRPr/>
            </a:pPr>
            <a:endParaRPr lang="cs-CZ" sz="3200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Asfaltové hydroizolace</a:t>
            </a: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303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mtClean="0"/>
              <a:t>Nejstarší typ hydroizolací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(středověk -&gt; přírodní asfalt)</a:t>
            </a:r>
          </a:p>
        </p:txBody>
      </p:sp>
      <p:pic>
        <p:nvPicPr>
          <p:cNvPr id="4" name="Obrázek 3" descr="kvalitní izolace od zacha.jpg"/>
          <p:cNvPicPr>
            <a:picLocks noChangeAspect="1"/>
          </p:cNvPicPr>
          <p:nvPr/>
        </p:nvPicPr>
        <p:blipFill>
          <a:blip r:embed="rId2" cstate="print"/>
          <a:srcRect r="34985"/>
          <a:stretch>
            <a:fillRect/>
          </a:stretch>
        </p:blipFill>
        <p:spPr>
          <a:xfrm rot="410429">
            <a:off x="5259559" y="1519898"/>
            <a:ext cx="371562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stěrk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8326" y="2996419"/>
            <a:ext cx="3615674" cy="272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aoblený obdélník 11"/>
          <p:cNvSpPr/>
          <p:nvPr/>
        </p:nvSpPr>
        <p:spPr>
          <a:xfrm>
            <a:off x="519113" y="2852738"/>
            <a:ext cx="1984375" cy="6635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15" name="TextovéPole 12"/>
          <p:cNvSpPr txBox="1">
            <a:spLocks noChangeArrowheads="1"/>
          </p:cNvSpPr>
          <p:nvPr/>
        </p:nvSpPr>
        <p:spPr bwMode="auto">
          <a:xfrm>
            <a:off x="604838" y="2940050"/>
            <a:ext cx="2306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Dehet</a:t>
            </a:r>
          </a:p>
        </p:txBody>
      </p:sp>
      <p:sp>
        <p:nvSpPr>
          <p:cNvPr id="14" name="Šipka dolů 13"/>
          <p:cNvSpPr/>
          <p:nvPr/>
        </p:nvSpPr>
        <p:spPr>
          <a:xfrm>
            <a:off x="1195046" y="3727719"/>
            <a:ext cx="507145" cy="5629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5" name="Obrázek 4" descr="adfaltové pásy - návod k použití.jpg"/>
          <p:cNvPicPr>
            <a:picLocks noChangeAspect="1"/>
          </p:cNvPicPr>
          <p:nvPr/>
        </p:nvPicPr>
        <p:blipFill>
          <a:blip r:embed="rId4" cstate="print"/>
          <a:srcRect l="16410" t="10568" r="20000" b="8530"/>
          <a:stretch>
            <a:fillRect/>
          </a:stretch>
        </p:blipFill>
        <p:spPr>
          <a:xfrm rot="21348257">
            <a:off x="2608179" y="3549444"/>
            <a:ext cx="3821451" cy="319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aoblený obdélník 14"/>
          <p:cNvSpPr/>
          <p:nvPr/>
        </p:nvSpPr>
        <p:spPr>
          <a:xfrm>
            <a:off x="515938" y="4440238"/>
            <a:ext cx="1987550" cy="11445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19" name="TextovéPole 15"/>
          <p:cNvSpPr txBox="1">
            <a:spLocks noChangeArrowheads="1"/>
          </p:cNvSpPr>
          <p:nvPr/>
        </p:nvSpPr>
        <p:spPr bwMode="auto">
          <a:xfrm>
            <a:off x="603250" y="4527550"/>
            <a:ext cx="23066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/>
              <a:t>Asfalt z Ameriky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Penetrační nátěry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Použití - podklad</a:t>
            </a:r>
          </a:p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Aplikace – štětcem nebo pokrývačským kartáčem</a:t>
            </a:r>
          </a:p>
          <a:p>
            <a:pPr eaLnBrk="1" hangingPunct="1">
              <a:buClr>
                <a:srgbClr val="00B050"/>
              </a:buClr>
            </a:pPr>
            <a:endParaRPr lang="cs-CZ" smtClean="0"/>
          </a:p>
          <a:p>
            <a:pPr eaLnBrk="1" hangingPunct="1">
              <a:buClr>
                <a:srgbClr val="00B050"/>
              </a:buClr>
              <a:buSzPct val="121000"/>
              <a:buFont typeface="Arial" charset="0"/>
              <a:buChar char="•"/>
            </a:pPr>
            <a:r>
              <a:rPr lang="cs-CZ" smtClean="0"/>
              <a:t>Zpracování: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Za horka (zahřátí na 150 – 200</a:t>
            </a:r>
            <a:r>
              <a:rPr lang="cs-CZ" sz="2000" smtClean="0"/>
              <a:t> </a:t>
            </a:r>
            <a:r>
              <a:rPr lang="cs-CZ" smtClean="0"/>
              <a:t>°C)</a:t>
            </a:r>
          </a:p>
          <a:p>
            <a:pPr lvl="1" eaLnBrk="1" hangingPunct="1">
              <a:buClr>
                <a:srgbClr val="00B050"/>
              </a:buClr>
              <a:buFont typeface="Courier New" pitchFamily="49" charset="0"/>
              <a:buChar char="o"/>
            </a:pPr>
            <a:r>
              <a:rPr lang="cs-CZ" smtClean="0"/>
              <a:t>Za studena (organická rozpouštědla)</a:t>
            </a:r>
          </a:p>
        </p:txBody>
      </p:sp>
      <p:pic>
        <p:nvPicPr>
          <p:cNvPr id="4" name="Obrázek 3" descr="penetrační nátěr.jpg"/>
          <p:cNvPicPr>
            <a:picLocks noChangeAspect="1"/>
          </p:cNvPicPr>
          <p:nvPr/>
        </p:nvPicPr>
        <p:blipFill>
          <a:blip r:embed="rId2" cstate="print"/>
          <a:srcRect l="55308" t="19308" r="15615" b="4077"/>
          <a:stretch>
            <a:fillRect/>
          </a:stretch>
        </p:blipFill>
        <p:spPr>
          <a:xfrm>
            <a:off x="6752492" y="2757267"/>
            <a:ext cx="2110154" cy="382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4996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Asfaltové stěrky</a:t>
            </a:r>
            <a:endParaRPr lang="cs-CZ" dirty="0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rgbClr val="00B050"/>
              </a:buClr>
              <a:buSzPct val="121000"/>
              <a:buFont typeface="Arial" pitchFamily="34" charset="0"/>
              <a:buChar char="•"/>
              <a:defRPr/>
            </a:pPr>
            <a:r>
              <a:rPr lang="cs-CZ" dirty="0" smtClean="0"/>
              <a:t>Vyšší obsah plniv – hustější směs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B050"/>
              </a:buClr>
              <a:buSzPct val="121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rgbClr val="00B050"/>
              </a:buClr>
              <a:buSzPct val="121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rgbClr val="00B050"/>
              </a:buClr>
              <a:buSzPct val="121000"/>
              <a:buFont typeface="Arial" pitchFamily="34" charset="0"/>
              <a:buChar char="•"/>
              <a:defRPr/>
            </a:pPr>
            <a:r>
              <a:rPr lang="cs-CZ" dirty="0" smtClean="0"/>
              <a:t>Silnější vrstvy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rgbClr val="00B050"/>
              </a:buClr>
              <a:buSzPct val="121000"/>
              <a:buFont typeface="Arial" pitchFamily="34" charset="0"/>
              <a:buChar char="•"/>
              <a:defRPr/>
            </a:pPr>
            <a:r>
              <a:rPr lang="cs-CZ" dirty="0" smtClean="0"/>
              <a:t>Použití - podklad pod izolace,</a:t>
            </a:r>
          </a:p>
          <a:p>
            <a:pPr marL="514350" indent="-514350" eaLnBrk="1" fontAlgn="auto" hangingPunct="1">
              <a:spcAft>
                <a:spcPts val="0"/>
              </a:spcAft>
              <a:buSzPct val="121000"/>
              <a:buFont typeface="Wingdings 2"/>
              <a:buNone/>
              <a:defRPr/>
            </a:pPr>
            <a:r>
              <a:rPr lang="cs-CZ" dirty="0" smtClean="0"/>
              <a:t>	vysprávky malých trhlin a spár</a:t>
            </a:r>
          </a:p>
          <a:p>
            <a:pPr marL="514350" indent="-514350" eaLnBrk="1" fontAlgn="auto" hangingPunct="1">
              <a:spcAft>
                <a:spcPts val="0"/>
              </a:spcAft>
              <a:buSzPct val="121000"/>
              <a:buFont typeface="Arial" pitchFamily="34" charset="0"/>
              <a:buChar char="•"/>
              <a:defRPr/>
            </a:pPr>
            <a:r>
              <a:rPr lang="cs-CZ" dirty="0" smtClean="0"/>
              <a:t>Aplikace - hladítkem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 smtClean="0"/>
          </a:p>
        </p:txBody>
      </p:sp>
      <p:pic>
        <p:nvPicPr>
          <p:cNvPr id="4" name="Obrázek 3" descr="stěr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4881" y="2097258"/>
            <a:ext cx="4381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Šipka dolů 5"/>
          <p:cNvSpPr/>
          <p:nvPr/>
        </p:nvSpPr>
        <p:spPr>
          <a:xfrm>
            <a:off x="1476595" y="2293547"/>
            <a:ext cx="647700" cy="80168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7" name="Obrázek 6" descr="mujdum.cz stavíme skle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2512">
            <a:off x="4658962" y="4884286"/>
            <a:ext cx="4027304" cy="1711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upně šedi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4749</TotalTime>
  <Words>491</Words>
  <Application>Microsoft Office PowerPoint</Application>
  <PresentationFormat>Předvádění na obrazovce (4:3)</PresentationFormat>
  <Paragraphs>181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Courier New</vt:lpstr>
      <vt:lpstr>Cesta</vt:lpstr>
      <vt:lpstr>Snímek 1</vt:lpstr>
      <vt:lpstr>obsah</vt:lpstr>
      <vt:lpstr>Co jsou hydroizolace?</vt:lpstr>
      <vt:lpstr>Proč izolujeme?</vt:lpstr>
      <vt:lpstr>Působení vody na stavbu</vt:lpstr>
      <vt:lpstr>Dělení hydroizolací</vt:lpstr>
      <vt:lpstr>Asfaltové hydroizolace</vt:lpstr>
      <vt:lpstr>Penetrační nátěry</vt:lpstr>
      <vt:lpstr>Asfaltové stěrky</vt:lpstr>
      <vt:lpstr>Asfaltové pásy</vt:lpstr>
      <vt:lpstr>Typy asfaltových pásů</vt:lpstr>
      <vt:lpstr>Druhy nosných vložek</vt:lpstr>
      <vt:lpstr>Složení asfaltového pásu typu S</vt:lpstr>
      <vt:lpstr>Značení asfaltových pásů</vt:lpstr>
      <vt:lpstr>Asfaltové pásy - použití</vt:lpstr>
      <vt:lpstr>Fóliové hydroizolace</vt:lpstr>
      <vt:lpstr>Fólie kaučukové</vt:lpstr>
      <vt:lpstr>PVC, mpvc</vt:lpstr>
      <vt:lpstr>Fóliové hydroizolace  - použití</vt:lpstr>
      <vt:lpstr>Technologie provádění</vt:lpstr>
      <vt:lpstr>Asfaltové pásy – technol. provádění</vt:lpstr>
      <vt:lpstr>Asfaltové pásy – technol. provádění</vt:lpstr>
      <vt:lpstr>Fóliové izolace – TECHNOL. PROVÁDĚNÍ</vt:lpstr>
      <vt:lpstr>Způsoby Kontroly těsnosti</vt:lpstr>
      <vt:lpstr>Děkuji za pozornost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škola železniční a stavební šumperk</dc:title>
  <dc:creator>Žaneta</dc:creator>
  <cp:lastModifiedBy>Gabriela Peikerová</cp:lastModifiedBy>
  <cp:revision>316</cp:revision>
  <dcterms:created xsi:type="dcterms:W3CDTF">2013-01-04T12:57:24Z</dcterms:created>
  <dcterms:modified xsi:type="dcterms:W3CDTF">2014-11-07T10:09:25Z</dcterms:modified>
</cp:coreProperties>
</file>