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5"/>
  </p:notesMasterIdLst>
  <p:sldIdLst>
    <p:sldId id="256" r:id="rId2"/>
    <p:sldId id="262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60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248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337B8D8-441B-4E77-BB6E-4096B1602C23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3582189-4B9F-4041-AC2C-68036457A1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49368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8FC4A7-156A-4FFF-9750-E2A1790346BB}" type="slidenum">
              <a:rPr lang="cs-CZ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F4DC5F-219A-48B2-A0FB-5BBBD9FD9AD4}" type="slidenum">
              <a:rPr lang="cs-CZ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F6873B-9F9C-46E6-841E-5E3200379DE6}" type="slidenum">
              <a:rPr lang="cs-CZ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23DD6D-1488-4619-844E-B85BC19FA4F6}" type="slidenum">
              <a:rPr lang="cs-CZ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644DB-868A-4A79-A4EA-A8A6CC123049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3CEAD-5A53-4291-97DF-B018A66C55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7B2C6-C41E-45DC-AC83-DD853E9E81F0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8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373F7-F92A-48D0-8F96-1559BB97F9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ABF4F-052C-42E4-A340-9255C067C5B8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F5C5-514C-421C-B374-542D332AA9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1938D-15B6-48FA-8A0C-2DEBFCF8AC24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3174C-A4A4-463D-9F43-06759B96D8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1A98E-BEFC-48E4-A132-1B082B718A37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931B9-AAD0-4169-BBB2-4DD709CA55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77655-EA1C-48C6-8683-2A0449B50AC4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DA17B-B14F-4B88-9BDE-8C4D863C87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A109A-2EA5-4097-8137-3BAAE437CA22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B9B6-2756-46FF-83FC-E661A36D1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3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2DD779-1DA6-4919-8F53-264F1EB68214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1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409B0A-FCC6-41D2-8BF0-700F8AF99D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7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7.pn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>
                <a:solidFill>
                  <a:srgbClr val="443329"/>
                </a:solidFill>
              </a:rPr>
              <a:t>Fyzika+ Elektřina</a:t>
            </a:r>
          </a:p>
        </p:txBody>
      </p:sp>
      <p:pic>
        <p:nvPicPr>
          <p:cNvPr id="7171" name="Picture 2" descr="http://7zs.wz.cz/opvk%20velke%20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620713"/>
            <a:ext cx="5867400" cy="1457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Spojování rezistorů – řešené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4162"/>
            <a:ext cx="4392488" cy="51151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 Vypočtěte 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a) výsledný odpor obvodu s rezistory zapojenými podle obr.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b) Jaký celkový proud prochází obvodem?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c) Jaký proud prochází rezistorem o odporu R</a:t>
            </a:r>
            <a:r>
              <a:rPr lang="cs-CZ" baseline="-25000" dirty="0" smtClean="0">
                <a:solidFill>
                  <a:schemeClr val="tx1"/>
                </a:solidFill>
              </a:rPr>
              <a:t>4</a:t>
            </a:r>
            <a:r>
              <a:rPr lang="cs-CZ" dirty="0" smtClean="0">
                <a:solidFill>
                  <a:schemeClr val="tx1"/>
                </a:solidFill>
              </a:rPr>
              <a:t>?</a:t>
            </a:r>
            <a:endParaRPr lang="cs-CZ" i="1" dirty="0">
              <a:solidFill>
                <a:schemeClr val="tx1"/>
              </a:solidFill>
            </a:endParaRPr>
          </a:p>
        </p:txBody>
      </p:sp>
      <p:pic>
        <p:nvPicPr>
          <p:cNvPr id="8" name="Obrázek 7" descr="rezistory.png"/>
          <p:cNvPicPr>
            <a:picLocks noChangeAspect="1"/>
          </p:cNvPicPr>
          <p:nvPr/>
        </p:nvPicPr>
        <p:blipFill>
          <a:blip r:embed="rId2" cstate="print"/>
          <a:srcRect r="38041"/>
          <a:stretch>
            <a:fillRect/>
          </a:stretch>
        </p:blipFill>
        <p:spPr>
          <a:xfrm>
            <a:off x="4788024" y="1700808"/>
            <a:ext cx="4032448" cy="4545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Spojování rezistorů – řešené úlohy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u="sng" dirty="0" smtClean="0">
                <a:solidFill>
                  <a:schemeClr val="tx1"/>
                </a:solidFill>
              </a:rPr>
              <a:t>Řešení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  <a:r>
              <a:rPr lang="cs-CZ" sz="2800" i="1" dirty="0" smtClean="0">
                <a:solidFill>
                  <a:schemeClr val="tx1"/>
                </a:solidFill>
              </a:rPr>
              <a:t>R</a:t>
            </a:r>
            <a:r>
              <a:rPr lang="cs-CZ" sz="2800" i="1" baseline="-25000" dirty="0" smtClean="0">
                <a:solidFill>
                  <a:schemeClr val="tx1"/>
                </a:solidFill>
              </a:rPr>
              <a:t>1</a:t>
            </a:r>
            <a:r>
              <a:rPr lang="cs-CZ" sz="2800" i="1" dirty="0" smtClean="0">
                <a:solidFill>
                  <a:schemeClr val="tx1"/>
                </a:solidFill>
              </a:rPr>
              <a:t>=15</a:t>
            </a:r>
            <a:r>
              <a:rPr lang="el-GR" sz="2800" i="1" dirty="0" smtClean="0">
                <a:solidFill>
                  <a:schemeClr val="tx1"/>
                </a:solidFill>
              </a:rPr>
              <a:t>Ω</a:t>
            </a:r>
            <a:r>
              <a:rPr lang="cs-CZ" sz="2800" i="1" dirty="0" smtClean="0">
                <a:solidFill>
                  <a:schemeClr val="tx1"/>
                </a:solidFill>
              </a:rPr>
              <a:t>,R</a:t>
            </a:r>
            <a:r>
              <a:rPr lang="cs-CZ" sz="2800" i="1" baseline="-25000" dirty="0" smtClean="0">
                <a:solidFill>
                  <a:schemeClr val="tx1"/>
                </a:solidFill>
              </a:rPr>
              <a:t>2</a:t>
            </a:r>
            <a:r>
              <a:rPr lang="cs-CZ" sz="2800" i="1" dirty="0" smtClean="0">
                <a:solidFill>
                  <a:schemeClr val="tx1"/>
                </a:solidFill>
              </a:rPr>
              <a:t>=R</a:t>
            </a:r>
            <a:r>
              <a:rPr lang="cs-CZ" sz="2800" i="1" baseline="-25000" dirty="0" smtClean="0">
                <a:solidFill>
                  <a:schemeClr val="tx1"/>
                </a:solidFill>
              </a:rPr>
              <a:t>3</a:t>
            </a:r>
            <a:r>
              <a:rPr lang="cs-CZ" sz="2800" i="1" dirty="0" smtClean="0">
                <a:solidFill>
                  <a:schemeClr val="tx1"/>
                </a:solidFill>
              </a:rPr>
              <a:t>= 5</a:t>
            </a:r>
            <a:r>
              <a:rPr lang="el-GR" sz="2800" i="1" dirty="0" smtClean="0">
                <a:solidFill>
                  <a:schemeClr val="tx1"/>
                </a:solidFill>
              </a:rPr>
              <a:t> Ω</a:t>
            </a:r>
            <a:r>
              <a:rPr lang="cs-CZ" sz="2800" i="1" dirty="0" smtClean="0">
                <a:solidFill>
                  <a:schemeClr val="tx1"/>
                </a:solidFill>
              </a:rPr>
              <a:t>,R</a:t>
            </a:r>
            <a:r>
              <a:rPr lang="cs-CZ" sz="2800" i="1" baseline="-25000" dirty="0" smtClean="0">
                <a:solidFill>
                  <a:schemeClr val="tx1"/>
                </a:solidFill>
              </a:rPr>
              <a:t>4</a:t>
            </a:r>
            <a:r>
              <a:rPr lang="cs-CZ" sz="2800" i="1" dirty="0" smtClean="0">
                <a:solidFill>
                  <a:schemeClr val="tx1"/>
                </a:solidFill>
              </a:rPr>
              <a:t>=10</a:t>
            </a:r>
            <a:r>
              <a:rPr lang="el-GR" sz="2800" i="1" dirty="0">
                <a:solidFill>
                  <a:schemeClr val="tx1"/>
                </a:solidFill>
              </a:rPr>
              <a:t> </a:t>
            </a:r>
            <a:r>
              <a:rPr lang="el-GR" sz="2800" i="1" dirty="0" smtClean="0">
                <a:solidFill>
                  <a:schemeClr val="tx1"/>
                </a:solidFill>
              </a:rPr>
              <a:t>Ω</a:t>
            </a:r>
            <a:r>
              <a:rPr lang="cs-CZ" sz="2800" i="1" dirty="0" smtClean="0">
                <a:solidFill>
                  <a:schemeClr val="tx1"/>
                </a:solidFill>
              </a:rPr>
              <a:t>, R</a:t>
            </a:r>
            <a:r>
              <a:rPr lang="cs-CZ" sz="2800" i="1" baseline="-25000" dirty="0" smtClean="0">
                <a:solidFill>
                  <a:schemeClr val="tx1"/>
                </a:solidFill>
              </a:rPr>
              <a:t>5</a:t>
            </a:r>
            <a:r>
              <a:rPr lang="cs-CZ" sz="2800" i="1" dirty="0" smtClean="0">
                <a:solidFill>
                  <a:schemeClr val="tx1"/>
                </a:solidFill>
              </a:rPr>
              <a:t>=20</a:t>
            </a:r>
            <a:r>
              <a:rPr lang="el-GR" sz="2800" i="1" dirty="0">
                <a:solidFill>
                  <a:schemeClr val="tx1"/>
                </a:solidFill>
              </a:rPr>
              <a:t> </a:t>
            </a:r>
            <a:r>
              <a:rPr lang="el-GR" sz="2800" i="1" dirty="0" smtClean="0">
                <a:solidFill>
                  <a:schemeClr val="tx1"/>
                </a:solidFill>
              </a:rPr>
              <a:t>Ω</a:t>
            </a:r>
            <a:r>
              <a:rPr lang="cs-CZ" sz="2800" i="1" dirty="0" smtClean="0">
                <a:solidFill>
                  <a:schemeClr val="tx1"/>
                </a:solidFill>
              </a:rPr>
              <a:t>, </a:t>
            </a:r>
            <a:r>
              <a:rPr lang="cs-CZ" sz="2800" i="1" dirty="0" smtClean="0">
                <a:solidFill>
                  <a:schemeClr val="tx1"/>
                </a:solidFill>
              </a:rPr>
              <a:t>    	     R</a:t>
            </a:r>
            <a:r>
              <a:rPr lang="cs-CZ" sz="2800" i="1" baseline="-25000" dirty="0" smtClean="0">
                <a:solidFill>
                  <a:schemeClr val="tx1"/>
                </a:solidFill>
              </a:rPr>
              <a:t>6</a:t>
            </a:r>
            <a:r>
              <a:rPr lang="cs-CZ" sz="2800" i="1" dirty="0" smtClean="0">
                <a:solidFill>
                  <a:schemeClr val="tx1"/>
                </a:solidFill>
              </a:rPr>
              <a:t>=7,5</a:t>
            </a:r>
            <a:r>
              <a:rPr lang="el-GR" sz="2800" i="1" dirty="0" smtClean="0">
                <a:solidFill>
                  <a:schemeClr val="tx1"/>
                </a:solidFill>
              </a:rPr>
              <a:t> </a:t>
            </a:r>
            <a:r>
              <a:rPr lang="el-GR" sz="2800" i="1" dirty="0" smtClean="0">
                <a:solidFill>
                  <a:schemeClr val="tx1"/>
                </a:solidFill>
              </a:rPr>
              <a:t>Ω</a:t>
            </a:r>
            <a:r>
              <a:rPr lang="cs-CZ" sz="2800" i="1" dirty="0" smtClean="0">
                <a:solidFill>
                  <a:schemeClr val="tx1"/>
                </a:solidFill>
              </a:rPr>
              <a:t>, U=24V,R=?,I=?,I</a:t>
            </a:r>
            <a:r>
              <a:rPr lang="cs-CZ" sz="2800" i="1" baseline="-25000" dirty="0" smtClean="0">
                <a:solidFill>
                  <a:schemeClr val="tx1"/>
                </a:solidFill>
              </a:rPr>
              <a:t>4</a:t>
            </a:r>
            <a:r>
              <a:rPr lang="cs-CZ" sz="2800" i="1" dirty="0" smtClean="0">
                <a:solidFill>
                  <a:schemeClr val="tx1"/>
                </a:solidFill>
              </a:rPr>
              <a:t>=?</a:t>
            </a:r>
            <a:endParaRPr lang="cs-CZ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i="1" dirty="0" smtClean="0">
                <a:solidFill>
                  <a:schemeClr val="tx1"/>
                </a:solidFill>
              </a:rPr>
              <a:t>a</a:t>
            </a:r>
            <a:r>
              <a:rPr lang="cs-CZ" i="1" dirty="0" smtClean="0">
                <a:solidFill>
                  <a:schemeClr val="tx1"/>
                </a:solidFill>
              </a:rPr>
              <a:t>) </a:t>
            </a:r>
            <a:endParaRPr lang="cs-CZ" i="1" u="sng" dirty="0">
              <a:solidFill>
                <a:schemeClr val="tx1"/>
              </a:solidFill>
            </a:endParaRPr>
          </a:p>
        </p:txBody>
      </p:sp>
      <p:pic>
        <p:nvPicPr>
          <p:cNvPr id="7" name="Obrázek 6" descr="rezistory1.png"/>
          <p:cNvPicPr>
            <a:picLocks noChangeAspect="1"/>
          </p:cNvPicPr>
          <p:nvPr/>
        </p:nvPicPr>
        <p:blipFill>
          <a:blip r:embed="rId3" cstate="print"/>
          <a:srcRect r="36716"/>
          <a:stretch>
            <a:fillRect/>
          </a:stretch>
        </p:blipFill>
        <p:spPr>
          <a:xfrm>
            <a:off x="6804248" y="2204864"/>
            <a:ext cx="2016224" cy="2225062"/>
          </a:xfrm>
          <a:prstGeom prst="rect">
            <a:avLst/>
          </a:prstGeom>
        </p:spPr>
      </p:pic>
      <p:cxnSp>
        <p:nvCxnSpPr>
          <p:cNvPr id="3" name="Přímá spojnice 2"/>
          <p:cNvCxnSpPr/>
          <p:nvPr/>
        </p:nvCxnSpPr>
        <p:spPr>
          <a:xfrm>
            <a:off x="1835696" y="2564904"/>
            <a:ext cx="49685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043608" y="2780928"/>
          <a:ext cx="5148572" cy="936104"/>
        </p:xfrm>
        <a:graphic>
          <a:graphicData uri="http://schemas.openxmlformats.org/presentationml/2006/ole">
            <p:oleObj spid="_x0000_s23554" name="Rovnice" r:id="rId4" imgW="2374560" imgH="43164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323528" y="3717032"/>
          <a:ext cx="1600436" cy="936104"/>
        </p:xfrm>
        <a:graphic>
          <a:graphicData uri="http://schemas.openxmlformats.org/presentationml/2006/ole">
            <p:oleObj spid="_x0000_s23555" name="Rovnice" r:id="rId5" imgW="672840" imgH="393480" progId="Equation.3">
              <p:embed/>
            </p:oleObj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2339752" y="3933056"/>
          <a:ext cx="4318000" cy="539750"/>
        </p:xfrm>
        <a:graphic>
          <a:graphicData uri="http://schemas.openxmlformats.org/presentationml/2006/ole">
            <p:oleObj spid="_x0000_s23556" name="Rovnice" r:id="rId6" imgW="1726920" imgH="215640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323528" y="4725144"/>
          <a:ext cx="3913847" cy="864096"/>
        </p:xfrm>
        <a:graphic>
          <a:graphicData uri="http://schemas.openxmlformats.org/presentationml/2006/ole">
            <p:oleObj spid="_x0000_s23557" name="Rovnice" r:id="rId7" imgW="1955520" imgH="431640" progId="Equation.3">
              <p:embed/>
            </p:oleObj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4572000" y="4725144"/>
          <a:ext cx="2341421" cy="864096"/>
        </p:xfrm>
        <a:graphic>
          <a:graphicData uri="http://schemas.openxmlformats.org/presentationml/2006/ole">
            <p:oleObj spid="_x0000_s23558" name="Rovnice" r:id="rId8" imgW="1066680" imgH="393480" progId="Equation.3">
              <p:embed/>
            </p:oleObj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1979712" y="5733256"/>
          <a:ext cx="4736526" cy="576064"/>
        </p:xfrm>
        <a:graphic>
          <a:graphicData uri="http://schemas.openxmlformats.org/presentationml/2006/ole">
            <p:oleObj spid="_x0000_s23559" name="Rovnice" r:id="rId9" imgW="1879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Spojování rezistorů – řešené úlohy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chemeClr val="tx1"/>
                </a:solidFill>
              </a:rPr>
              <a:t>b)</a:t>
            </a:r>
          </a:p>
          <a:p>
            <a:pPr>
              <a:buNone/>
            </a:pPr>
            <a:endParaRPr lang="cs-CZ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i="1" dirty="0" smtClean="0">
                <a:solidFill>
                  <a:schemeClr val="tx1"/>
                </a:solidFill>
              </a:rPr>
              <a:t>c) </a:t>
            </a:r>
            <a:r>
              <a:rPr lang="cs-CZ" sz="2800" i="1" dirty="0" smtClean="0">
                <a:solidFill>
                  <a:schemeClr val="tx1"/>
                </a:solidFill>
              </a:rPr>
              <a:t>Platí:</a:t>
            </a:r>
          </a:p>
          <a:p>
            <a:pPr>
              <a:buNone/>
            </a:pPr>
            <a:endParaRPr lang="cs-CZ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cs-CZ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800" i="1" dirty="0" smtClean="0">
                <a:solidFill>
                  <a:schemeClr val="tx1"/>
                </a:solidFill>
              </a:rPr>
              <a:t>Na napětí U</a:t>
            </a:r>
            <a:r>
              <a:rPr lang="cs-CZ" sz="2800" i="1" baseline="-25000" dirty="0" smtClean="0">
                <a:solidFill>
                  <a:schemeClr val="tx1"/>
                </a:solidFill>
              </a:rPr>
              <a:t>AB </a:t>
            </a:r>
            <a:r>
              <a:rPr lang="cs-CZ" sz="2800" i="1" dirty="0" smtClean="0">
                <a:solidFill>
                  <a:schemeClr val="tx1"/>
                </a:solidFill>
              </a:rPr>
              <a:t> je připojen rezistor R</a:t>
            </a:r>
            <a:r>
              <a:rPr lang="cs-CZ" sz="2800" i="1" baseline="-25000" dirty="0" smtClean="0">
                <a:solidFill>
                  <a:schemeClr val="tx1"/>
                </a:solidFill>
              </a:rPr>
              <a:t>4</a:t>
            </a:r>
            <a:r>
              <a:rPr lang="cs-CZ" sz="2800" i="1" dirty="0" smtClean="0">
                <a:solidFill>
                  <a:schemeClr val="tx1"/>
                </a:solidFill>
              </a:rPr>
              <a:t>:</a:t>
            </a:r>
            <a:r>
              <a:rPr lang="cs-CZ" sz="2800" i="1" dirty="0" smtClean="0">
                <a:solidFill>
                  <a:schemeClr val="tx1"/>
                </a:solidFill>
              </a:rPr>
              <a:t>   </a:t>
            </a:r>
            <a:endParaRPr lang="cs-CZ" sz="28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899592" y="1484784"/>
          <a:ext cx="2448273" cy="798910"/>
        </p:xfrm>
        <a:graphic>
          <a:graphicData uri="http://schemas.openxmlformats.org/presentationml/2006/ole">
            <p:oleObj spid="_x0000_s24578" name="Rovnice" r:id="rId3" imgW="1206360" imgH="393480" progId="Equation.3">
              <p:embed/>
            </p:oleObj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1979613" y="2708275"/>
          <a:ext cx="2008187" cy="539750"/>
        </p:xfrm>
        <a:graphic>
          <a:graphicData uri="http://schemas.openxmlformats.org/presentationml/2006/ole">
            <p:oleObj spid="_x0000_s24579" name="Rovnice" r:id="rId4" imgW="850680" imgH="228600" progId="Equation.3">
              <p:embed/>
            </p:oleObj>
          </a:graphicData>
        </a:graphic>
      </p:graphicFrame>
      <p:cxnSp>
        <p:nvCxnSpPr>
          <p:cNvPr id="7" name="Přímá spojovací šipka 6"/>
          <p:cNvCxnSpPr/>
          <p:nvPr/>
        </p:nvCxnSpPr>
        <p:spPr>
          <a:xfrm>
            <a:off x="4355976" y="2996952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5219700" y="2708275"/>
          <a:ext cx="2005013" cy="539750"/>
        </p:xfrm>
        <a:graphic>
          <a:graphicData uri="http://schemas.openxmlformats.org/presentationml/2006/ole">
            <p:oleObj spid="_x0000_s24580" name="Rovnice" r:id="rId5" imgW="850680" imgH="22860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1979613" y="3429000"/>
          <a:ext cx="5038725" cy="539750"/>
        </p:xfrm>
        <a:graphic>
          <a:graphicData uri="http://schemas.openxmlformats.org/presentationml/2006/ole">
            <p:oleObj spid="_x0000_s24581" name="Rovnice" r:id="rId6" imgW="2133360" imgH="228600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2195735" y="5157192"/>
          <a:ext cx="3172587" cy="1008112"/>
        </p:xfrm>
        <a:graphic>
          <a:graphicData uri="http://schemas.openxmlformats.org/presentationml/2006/ole">
            <p:oleObj spid="_x0000_s24582" name="Rovnice" r:id="rId7" imgW="13586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+mj-lt"/>
              </a:rPr>
              <a:t>Použité zdroje</a:t>
            </a:r>
            <a:endParaRPr lang="cs-CZ" dirty="0">
              <a:latin typeface="+mj-lt"/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dirty="0" smtClean="0">
              <a:latin typeface="Franklin Gothic Book" pitchFamily="34" charset="0"/>
            </a:endParaRPr>
          </a:p>
          <a:p>
            <a:pPr eaLnBrk="1" hangingPunct="1"/>
            <a:endParaRPr lang="cs-CZ" dirty="0" smtClean="0">
              <a:latin typeface="Franklin Gothic Book" pitchFamily="34" charset="0"/>
            </a:endParaRPr>
          </a:p>
          <a:p>
            <a:pPr eaLnBrk="1" hangingPunct="1"/>
            <a:endParaRPr lang="cs-CZ" dirty="0" smtClean="0">
              <a:latin typeface="Franklin Gothic Book" pitchFamily="34" charset="0"/>
            </a:endParaRPr>
          </a:p>
          <a:p>
            <a:pPr eaLnBrk="1" hangingPunct="1"/>
            <a:endParaRPr lang="cs-CZ" dirty="0" smtClean="0">
              <a:latin typeface="Franklin Gothic Book" pitchFamily="34" charset="0"/>
            </a:endParaRPr>
          </a:p>
          <a:p>
            <a:pPr eaLnBrk="1" hangingPunct="1"/>
            <a:endParaRPr lang="cs-CZ" dirty="0" smtClean="0">
              <a:latin typeface="Franklin Gothic Book" pitchFamily="34" charset="0"/>
            </a:endParaRPr>
          </a:p>
          <a:p>
            <a:pPr eaLnBrk="1" hangingPunct="1"/>
            <a:endParaRPr lang="cs-CZ" dirty="0" smtClean="0">
              <a:latin typeface="Franklin Gothic Book" pitchFamily="34" charset="0"/>
            </a:endParaRPr>
          </a:p>
          <a:p>
            <a:pPr eaLnBrk="1" hangingPunct="1"/>
            <a:endParaRPr lang="cs-CZ" dirty="0" smtClean="0">
              <a:latin typeface="Franklin Gothic Book" pitchFamily="34" charset="0"/>
            </a:endParaRPr>
          </a:p>
          <a:p>
            <a:pPr eaLnBrk="1" hangingPunct="1"/>
            <a:endParaRPr lang="cs-CZ" dirty="0" smtClean="0">
              <a:latin typeface="Franklin Gothic Book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15925" y="6180138"/>
            <a:ext cx="8281988" cy="5762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i="1" dirty="0">
                <a:solidFill>
                  <a:schemeClr val="tx1"/>
                </a:solidFill>
                <a:latin typeface="Arial" charset="0"/>
                <a:cs typeface="Arial" charset="0"/>
              </a:rPr>
              <a:t>Autorem materiálu a všech jeho částí, není-li uvedeno jinak, je </a:t>
            </a:r>
            <a:r>
              <a:rPr lang="cs-CZ" sz="1400" i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Mgr.Iva</a:t>
            </a:r>
            <a:r>
              <a:rPr lang="cs-CZ" sz="14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Štrbíková </a:t>
            </a:r>
            <a:endParaRPr lang="cs-CZ" sz="1400" i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sz="1400" i="1" dirty="0">
                <a:solidFill>
                  <a:schemeClr val="tx1"/>
                </a:solidFill>
                <a:latin typeface="Arial" charset="0"/>
                <a:cs typeface="Arial" charset="0"/>
              </a:rPr>
              <a:t>Financováno z ESF a státního rozpočtu ČR. </a:t>
            </a:r>
            <a:endParaRPr lang="cs-CZ" sz="2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245" name="Obdélník 4"/>
          <p:cNvSpPr>
            <a:spLocks noChangeArrowheads="1"/>
          </p:cNvSpPr>
          <p:nvPr/>
        </p:nvSpPr>
        <p:spPr bwMode="auto">
          <a:xfrm>
            <a:off x="415925" y="1341438"/>
            <a:ext cx="7396435" cy="475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 lnSpcReduction="10000"/>
          </a:bodyPr>
          <a:lstStyle/>
          <a:p>
            <a:r>
              <a:rPr lang="cs-CZ" dirty="0">
                <a:latin typeface="Franklin Gothic Book" pitchFamily="34" charset="0"/>
              </a:rPr>
              <a:t> </a:t>
            </a:r>
            <a:r>
              <a:rPr lang="cs-CZ" sz="2400" dirty="0">
                <a:latin typeface="Franklin Gothic Book" pitchFamily="34" charset="0"/>
              </a:rPr>
              <a:t>Veškeré použité obrázky (kliparty) pocházejí ze        sady Microsoft Office 2010</a:t>
            </a:r>
            <a:r>
              <a:rPr lang="cs-CZ" sz="2400" dirty="0" smtClean="0">
                <a:latin typeface="Franklin Gothic Book" pitchFamily="34" charset="0"/>
              </a:rPr>
              <a:t>.</a:t>
            </a:r>
          </a:p>
          <a:p>
            <a:endParaRPr lang="cs-CZ" sz="2400" dirty="0" smtClean="0">
              <a:latin typeface="Franklin Gothic Book" pitchFamily="34" charset="0"/>
            </a:endParaRPr>
          </a:p>
          <a:p>
            <a:r>
              <a:rPr lang="cs-CZ" sz="2400" dirty="0" err="1" smtClean="0">
                <a:latin typeface="Franklin Gothic Book" pitchFamily="34" charset="0"/>
              </a:rPr>
              <a:t>Doc.RNDr</a:t>
            </a:r>
            <a:r>
              <a:rPr lang="cs-CZ" sz="2400" dirty="0" smtClean="0">
                <a:latin typeface="Franklin Gothic Book" pitchFamily="34" charset="0"/>
              </a:rPr>
              <a:t>. Oldřich </a:t>
            </a:r>
            <a:r>
              <a:rPr lang="cs-CZ" sz="2400" dirty="0" err="1" smtClean="0">
                <a:latin typeface="Franklin Gothic Book" pitchFamily="34" charset="0"/>
              </a:rPr>
              <a:t>Lepil</a:t>
            </a:r>
            <a:r>
              <a:rPr lang="cs-CZ" sz="2400" dirty="0" smtClean="0">
                <a:latin typeface="Franklin Gothic Book" pitchFamily="34" charset="0"/>
              </a:rPr>
              <a:t>.Fyzika pro gymnázia Elektřina a magnetismus.5. vydání.</a:t>
            </a:r>
            <a:r>
              <a:rPr lang="cs-CZ" sz="2400" dirty="0" err="1" smtClean="0">
                <a:latin typeface="Franklin Gothic Book" pitchFamily="34" charset="0"/>
              </a:rPr>
              <a:t>nakl</a:t>
            </a:r>
            <a:r>
              <a:rPr lang="cs-CZ" sz="2400" dirty="0" smtClean="0">
                <a:latin typeface="Franklin Gothic Book" pitchFamily="34" charset="0"/>
              </a:rPr>
              <a:t>. Prometheus.2000.ISBN 80-7196-202-3</a:t>
            </a:r>
          </a:p>
          <a:p>
            <a:endParaRPr lang="cs-CZ" sz="2400" dirty="0" smtClean="0">
              <a:latin typeface="Franklin Gothic Book" pitchFamily="34" charset="0"/>
            </a:endParaRPr>
          </a:p>
          <a:p>
            <a:r>
              <a:rPr lang="cs-CZ" sz="2400" dirty="0" smtClean="0">
                <a:latin typeface="Franklin Gothic Book" pitchFamily="34" charset="0"/>
              </a:rPr>
              <a:t>RNDr. Karel Bartuška. Sbírka řešených úloh z fyziky pro střední školy III.1. vydání. </a:t>
            </a:r>
            <a:r>
              <a:rPr lang="cs-CZ" sz="2400" dirty="0" err="1" smtClean="0">
                <a:latin typeface="Franklin Gothic Book" pitchFamily="34" charset="0"/>
              </a:rPr>
              <a:t>Prometheus.ISBN</a:t>
            </a:r>
            <a:r>
              <a:rPr lang="cs-CZ" sz="2400" dirty="0" smtClean="0">
                <a:latin typeface="Franklin Gothic Book" pitchFamily="34" charset="0"/>
              </a:rPr>
              <a:t> 80-7196-035-7</a:t>
            </a:r>
          </a:p>
          <a:p>
            <a:endParaRPr lang="cs-CZ" sz="2400" dirty="0" smtClean="0">
              <a:latin typeface="Franklin Gothic Book" pitchFamily="34" charset="0"/>
            </a:endParaRPr>
          </a:p>
          <a:p>
            <a:r>
              <a:rPr lang="cs-CZ" sz="2400" dirty="0" smtClean="0">
                <a:latin typeface="Franklin Gothic Book" pitchFamily="34" charset="0"/>
              </a:rPr>
              <a:t>Ing. </a:t>
            </a:r>
            <a:r>
              <a:rPr lang="cs-CZ" sz="2400" dirty="0" err="1" smtClean="0">
                <a:latin typeface="Franklin Gothic Book" pitchFamily="34" charset="0"/>
              </a:rPr>
              <a:t>Pavol</a:t>
            </a:r>
            <a:r>
              <a:rPr lang="cs-CZ" sz="2400" dirty="0" smtClean="0">
                <a:latin typeface="Franklin Gothic Book" pitchFamily="34" charset="0"/>
              </a:rPr>
              <a:t> </a:t>
            </a:r>
            <a:r>
              <a:rPr lang="cs-CZ" sz="2400" dirty="0" err="1" smtClean="0">
                <a:latin typeface="Franklin Gothic Book" pitchFamily="34" charset="0"/>
              </a:rPr>
              <a:t>Tarábek</a:t>
            </a:r>
            <a:r>
              <a:rPr lang="cs-CZ" sz="2400" dirty="0" smtClean="0">
                <a:latin typeface="Franklin Gothic Book" pitchFamily="34" charset="0"/>
              </a:rPr>
              <a:t>. Odmaturuj z fyziky.1. vydání.</a:t>
            </a:r>
            <a:r>
              <a:rPr lang="cs-CZ" sz="2400" dirty="0" err="1" smtClean="0">
                <a:latin typeface="Franklin Gothic Book" pitchFamily="34" charset="0"/>
              </a:rPr>
              <a:t>nakl</a:t>
            </a:r>
            <a:r>
              <a:rPr lang="cs-CZ" sz="2400" dirty="0" smtClean="0">
                <a:latin typeface="Franklin Gothic Book" pitchFamily="34" charset="0"/>
              </a:rPr>
              <a:t>. </a:t>
            </a:r>
            <a:r>
              <a:rPr lang="cs-CZ" sz="2400" dirty="0" err="1" smtClean="0">
                <a:latin typeface="Franklin Gothic Book" pitchFamily="34" charset="0"/>
              </a:rPr>
              <a:t>Didaktis</a:t>
            </a:r>
            <a:r>
              <a:rPr lang="cs-CZ" sz="2400" dirty="0" smtClean="0">
                <a:latin typeface="Franklin Gothic Book" pitchFamily="34" charset="0"/>
              </a:rPr>
              <a:t> Brno.2004.ISBN 80-86285-39-1</a:t>
            </a:r>
          </a:p>
          <a:p>
            <a:endParaRPr lang="cs-CZ" sz="2400" dirty="0">
              <a:latin typeface="Franklin Gothic Book" pitchFamily="34" charset="0"/>
            </a:endParaRPr>
          </a:p>
          <a:p>
            <a:endParaRPr lang="cs-CZ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31800" y="333375"/>
            <a:ext cx="82804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800" cap="none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Výukový materiál</a:t>
            </a:r>
            <a:endParaRPr lang="cs-CZ" sz="4800" cap="none" dirty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31800" y="1628775"/>
            <a:ext cx="8280400" cy="487362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Číslo projektu: </a:t>
            </a:r>
            <a:r>
              <a:rPr lang="cs-CZ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CZ.1.07/1.5.00/34.0093</a:t>
            </a:r>
          </a:p>
          <a:p>
            <a:pPr marL="0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Šablona: </a:t>
            </a:r>
            <a:r>
              <a:rPr lang="cs-CZ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III/2 Inovace a zkvalitnění výuky prostřednictvím ICT</a:t>
            </a:r>
          </a:p>
          <a:p>
            <a:pPr marL="0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Sada:</a:t>
            </a:r>
            <a:r>
              <a:rPr lang="cs-CZ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		</a:t>
            </a:r>
          </a:p>
          <a:p>
            <a:pPr marL="0" indent="0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Číslo materiálu:</a:t>
            </a:r>
            <a:r>
              <a:rPr lang="cs-CZ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VY_32_INOVACE_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cs-CZ" dirty="0" smtClean="0">
              <a:latin typeface="Franklin Gothic Book" pitchFamily="34" charset="0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cs-CZ" dirty="0" smtClean="0">
              <a:latin typeface="Franklin Gothic Book" pitchFamily="34" charset="0"/>
            </a:endParaRPr>
          </a:p>
        </p:txBody>
      </p:sp>
      <p:pic>
        <p:nvPicPr>
          <p:cNvPr id="8196" name="Picture 2" descr="http://7zs.wz.cz/opvk%20velke%20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4795838"/>
            <a:ext cx="5867400" cy="1457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288" y="1327150"/>
            <a:ext cx="8280400" cy="198120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eaLnBrk="1" hangingPunct="1">
              <a:lnSpc>
                <a:spcPct val="140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Předmět: Fyzika </a:t>
            </a:r>
            <a:r>
              <a:rPr lang="cs-CZ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eaLnBrk="1" hangingPunct="1">
              <a:lnSpc>
                <a:spcPct val="140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Ročník:</a:t>
            </a:r>
            <a:r>
              <a:rPr lang="cs-CZ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</a:p>
          <a:p>
            <a:pPr marL="0" indent="0" eaLnBrk="1" hangingPunct="1">
              <a:lnSpc>
                <a:spcPct val="140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Jméno autora: Mgr. Iva Štrbíková </a:t>
            </a:r>
            <a:endParaRPr lang="cs-CZ" sz="2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40000"/>
              </a:lnSpc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Škola:</a:t>
            </a:r>
            <a:r>
              <a:rPr lang="cs-CZ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VOŠ a SPŠ Šumperk, Gen. Krátkého 1</a:t>
            </a:r>
            <a:endParaRPr lang="cs-CZ" sz="2000" b="1" dirty="0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cs-CZ" sz="2000" b="1" dirty="0" smtClean="0"/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GB" sz="2000" dirty="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cs-CZ" sz="2000" dirty="0" smtClean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5288" y="6143625"/>
            <a:ext cx="8280400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i="1" dirty="0">
                <a:solidFill>
                  <a:schemeClr val="tx1"/>
                </a:solidFill>
                <a:latin typeface="Arial" charset="0"/>
                <a:cs typeface="Arial" charset="0"/>
              </a:rPr>
              <a:t>Autorem materiálu a všech jeho částí, není-li uvedeno jinak, je Mgr</a:t>
            </a:r>
            <a:r>
              <a:rPr lang="cs-CZ" sz="14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 Iva Štrbíková </a:t>
            </a:r>
            <a:endParaRPr lang="cs-CZ" sz="1400" i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sz="1400" i="1" dirty="0">
                <a:solidFill>
                  <a:schemeClr val="tx1"/>
                </a:solidFill>
                <a:latin typeface="Arial" charset="0"/>
                <a:cs typeface="Arial" charset="0"/>
              </a:rPr>
              <a:t>Financováno z ESF a státního rozpočtu ČR. </a:t>
            </a:r>
            <a:endParaRPr lang="cs-CZ" sz="2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220" name="TextovéPole 4"/>
          <p:cNvSpPr txBox="1">
            <a:spLocks noChangeArrowheads="1"/>
          </p:cNvSpPr>
          <p:nvPr/>
        </p:nvSpPr>
        <p:spPr bwMode="auto">
          <a:xfrm>
            <a:off x="395288" y="3308350"/>
            <a:ext cx="835025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Anotace </a:t>
            </a: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Prezentace v různých řešených úlohách aplikuje poznatky učiva Ohmův zákon, Spojování rezistorů.</a:t>
            </a:r>
            <a:endParaRPr lang="cs-CZ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Klíčová slova</a:t>
            </a:r>
            <a:r>
              <a:rPr lang="cs-CZ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proud, napětí, odpor, rezistor, sériové a paralelní spojení rezistorů</a:t>
            </a:r>
            <a:endParaRPr lang="cs-CZ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Franklin Gothic Book" pitchFamily="34" charset="0"/>
            </a:endParaRPr>
          </a:p>
        </p:txBody>
      </p:sp>
      <p:pic>
        <p:nvPicPr>
          <p:cNvPr id="9221" name="Nadpis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175" y="328613"/>
            <a:ext cx="83026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Spojování rezistorů – řešené úlohy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cs-CZ" dirty="0" smtClean="0">
                <a:solidFill>
                  <a:schemeClr val="tx1"/>
                </a:solidFill>
              </a:rPr>
              <a:t>SPŠ-FYZ-7-III/2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Spojování rezistorů – řešené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Zapojíme-li paralelně tři rezistory, z nichž každý má odpor 2</a:t>
            </a:r>
            <a:r>
              <a:rPr lang="cs-CZ" i="1" dirty="0" smtClean="0">
                <a:solidFill>
                  <a:schemeClr val="tx1"/>
                </a:solidFill>
              </a:rPr>
              <a:t>Ω</a:t>
            </a:r>
            <a:r>
              <a:rPr lang="cs-CZ" dirty="0" smtClean="0">
                <a:solidFill>
                  <a:schemeClr val="tx1"/>
                </a:solidFill>
              </a:rPr>
              <a:t>, jaký je pak celkový odpor?</a:t>
            </a:r>
          </a:p>
          <a:p>
            <a:pPr>
              <a:buNone/>
            </a:pPr>
            <a:r>
              <a:rPr lang="cs-CZ" i="1" u="sng" dirty="0" smtClean="0">
                <a:solidFill>
                  <a:schemeClr val="tx1"/>
                </a:solidFill>
              </a:rPr>
              <a:t>Řešení</a:t>
            </a:r>
            <a:r>
              <a:rPr lang="cs-CZ" dirty="0" smtClean="0">
                <a:solidFill>
                  <a:schemeClr val="tx1"/>
                </a:solidFill>
              </a:rPr>
              <a:t>:      </a:t>
            </a:r>
            <a:r>
              <a:rPr lang="cs-CZ" i="1" dirty="0" smtClean="0">
                <a:solidFill>
                  <a:schemeClr val="tx1"/>
                </a:solidFill>
              </a:rPr>
              <a:t>R</a:t>
            </a:r>
            <a:r>
              <a:rPr lang="cs-CZ" i="1" baseline="-25000" dirty="0" smtClean="0">
                <a:solidFill>
                  <a:schemeClr val="tx1"/>
                </a:solidFill>
              </a:rPr>
              <a:t>1 </a:t>
            </a:r>
            <a:r>
              <a:rPr lang="cs-CZ" i="1" dirty="0" smtClean="0">
                <a:solidFill>
                  <a:schemeClr val="tx1"/>
                </a:solidFill>
              </a:rPr>
              <a:t>= R</a:t>
            </a:r>
            <a:r>
              <a:rPr lang="cs-CZ" i="1" baseline="-25000" dirty="0" smtClean="0">
                <a:solidFill>
                  <a:schemeClr val="tx1"/>
                </a:solidFill>
              </a:rPr>
              <a:t>2 </a:t>
            </a:r>
            <a:r>
              <a:rPr lang="cs-CZ" i="1" dirty="0" smtClean="0">
                <a:solidFill>
                  <a:schemeClr val="tx1"/>
                </a:solidFill>
              </a:rPr>
              <a:t>= R</a:t>
            </a:r>
            <a:r>
              <a:rPr lang="cs-CZ" i="1" baseline="-25000" dirty="0" smtClean="0">
                <a:solidFill>
                  <a:schemeClr val="tx1"/>
                </a:solidFill>
              </a:rPr>
              <a:t>3</a:t>
            </a:r>
            <a:r>
              <a:rPr lang="cs-CZ" i="1" dirty="0" smtClean="0">
                <a:solidFill>
                  <a:schemeClr val="tx1"/>
                </a:solidFill>
              </a:rPr>
              <a:t> = 2</a:t>
            </a:r>
            <a:r>
              <a:rPr lang="el-GR" i="1" dirty="0" smtClean="0">
                <a:solidFill>
                  <a:schemeClr val="tx1"/>
                </a:solidFill>
              </a:rPr>
              <a:t>Ω</a:t>
            </a:r>
            <a:r>
              <a:rPr lang="cs-CZ" i="1" dirty="0" smtClean="0">
                <a:solidFill>
                  <a:schemeClr val="tx1"/>
                </a:solidFill>
              </a:rPr>
              <a:t>, R = ?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339975" y="4005263"/>
          <a:ext cx="2889250" cy="1116012"/>
        </p:xfrm>
        <a:graphic>
          <a:graphicData uri="http://schemas.openxmlformats.org/presentationml/2006/ole">
            <p:oleObj spid="_x0000_s6153" name="Rovnice" r:id="rId3" imgW="1117600" imgH="431800" progId="Equation.3">
              <p:embed/>
            </p:oleObj>
          </a:graphicData>
        </a:graphic>
      </p:graphicFrame>
      <p:cxnSp>
        <p:nvCxnSpPr>
          <p:cNvPr id="7" name="Přímá spojovací čára 6"/>
          <p:cNvCxnSpPr/>
          <p:nvPr/>
        </p:nvCxnSpPr>
        <p:spPr>
          <a:xfrm>
            <a:off x="2339752" y="3789040"/>
            <a:ext cx="48965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339752" y="5301208"/>
          <a:ext cx="3275012" cy="1116012"/>
        </p:xfrm>
        <a:graphic>
          <a:graphicData uri="http://schemas.openxmlformats.org/presentationml/2006/ole">
            <p:oleObj spid="_x0000_s6154" name="Rovnice" r:id="rId4" imgW="1155700" imgH="39370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6660232" y="5373216"/>
          <a:ext cx="1463388" cy="1080120"/>
        </p:xfrm>
        <a:graphic>
          <a:graphicData uri="http://schemas.openxmlformats.org/presentationml/2006/ole">
            <p:oleObj spid="_x0000_s6155" name="Rovnice" r:id="rId5" imgW="533169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Spojování rezistorů – řešené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24298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Drát o odporu </a:t>
            </a:r>
            <a:r>
              <a:rPr lang="cs-CZ" i="1" dirty="0" smtClean="0">
                <a:solidFill>
                  <a:schemeClr val="tx1"/>
                </a:solidFill>
              </a:rPr>
              <a:t>R</a:t>
            </a:r>
            <a:r>
              <a:rPr lang="cs-CZ" dirty="0" smtClean="0">
                <a:solidFill>
                  <a:schemeClr val="tx1"/>
                </a:solidFill>
              </a:rPr>
              <a:t> přeřízneme v polovině a získané části zapojíme paralelně. Jaký je odpor takto vytvořeného vodiče?</a:t>
            </a:r>
          </a:p>
          <a:p>
            <a:pPr>
              <a:buNone/>
            </a:pPr>
            <a:r>
              <a:rPr lang="cs-CZ" i="1" u="sng" dirty="0" smtClean="0">
                <a:solidFill>
                  <a:schemeClr val="tx1"/>
                </a:solidFill>
              </a:rPr>
              <a:t>Řešení</a:t>
            </a:r>
            <a:r>
              <a:rPr lang="cs-CZ" dirty="0" smtClean="0">
                <a:solidFill>
                  <a:schemeClr val="tx1"/>
                </a:solidFill>
              </a:rPr>
              <a:t>:  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Původně měl drát odpor </a:t>
            </a:r>
            <a:r>
              <a:rPr lang="cs-CZ" i="1" dirty="0" smtClean="0">
                <a:solidFill>
                  <a:schemeClr val="tx1"/>
                </a:solidFill>
              </a:rPr>
              <a:t>R = 2R</a:t>
            </a:r>
            <a:r>
              <a:rPr lang="cs-CZ" i="1" baseline="-25000" dirty="0" smtClean="0">
                <a:solidFill>
                  <a:schemeClr val="tx1"/>
                </a:solidFill>
              </a:rPr>
              <a:t>0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i="1" dirty="0" smtClean="0">
                <a:solidFill>
                  <a:schemeClr val="tx1"/>
                </a:solidFill>
              </a:rPr>
              <a:t>R</a:t>
            </a:r>
            <a:r>
              <a:rPr lang="cs-CZ" i="1" baseline="-25000" dirty="0" smtClean="0">
                <a:solidFill>
                  <a:schemeClr val="tx1"/>
                </a:solidFill>
              </a:rPr>
              <a:t>0</a:t>
            </a:r>
            <a:r>
              <a:rPr lang="cs-CZ" dirty="0" smtClean="0">
                <a:solidFill>
                  <a:schemeClr val="tx1"/>
                </a:solidFill>
              </a:rPr>
              <a:t> je odpor poloviny drátu – odpovídá sériovému zapojení)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Po rozdělení a spojení paralelně platí: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755576" y="4941168"/>
          <a:ext cx="3276364" cy="1224136"/>
        </p:xfrm>
        <a:graphic>
          <a:graphicData uri="http://schemas.openxmlformats.org/presentationml/2006/ole">
            <p:oleObj spid="_x0000_s5125" name="Rovnice" r:id="rId3" imgW="1155700" imgH="431800" progId="Equation.3">
              <p:embed/>
            </p:oleObj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788024" y="4653136"/>
          <a:ext cx="3040426" cy="1628800"/>
        </p:xfrm>
        <a:graphic>
          <a:graphicData uri="http://schemas.openxmlformats.org/presentationml/2006/ole">
            <p:oleObj spid="_x0000_s5126" name="Rovnice" r:id="rId4" imgW="1066800" imgH="571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Spojování rezistorů – řešené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30383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Tři rezistory o odporech 40 </a:t>
            </a:r>
            <a:r>
              <a:rPr lang="cs-CZ" i="1" dirty="0" smtClean="0">
                <a:solidFill>
                  <a:schemeClr val="tx1"/>
                </a:solidFill>
                <a:sym typeface="Symbol"/>
              </a:rPr>
              <a:t></a:t>
            </a:r>
            <a:r>
              <a:rPr lang="cs-CZ" dirty="0" smtClean="0">
                <a:solidFill>
                  <a:schemeClr val="tx1"/>
                </a:solidFill>
              </a:rPr>
              <a:t>, 30 </a:t>
            </a:r>
            <a:r>
              <a:rPr lang="cs-CZ" i="1" dirty="0" smtClean="0">
                <a:solidFill>
                  <a:schemeClr val="tx1"/>
                </a:solidFill>
                <a:sym typeface="Symbol"/>
              </a:rPr>
              <a:t></a:t>
            </a:r>
            <a:r>
              <a:rPr lang="cs-CZ" dirty="0" smtClean="0">
                <a:solidFill>
                  <a:schemeClr val="tx1"/>
                </a:solidFill>
              </a:rPr>
              <a:t>, 20 </a:t>
            </a:r>
            <a:r>
              <a:rPr lang="cs-CZ" i="1" dirty="0" smtClean="0">
                <a:solidFill>
                  <a:schemeClr val="tx1"/>
                </a:solidFill>
                <a:sym typeface="Symbol"/>
              </a:rPr>
              <a:t></a:t>
            </a:r>
            <a:r>
              <a:rPr lang="cs-CZ" dirty="0" smtClean="0">
                <a:solidFill>
                  <a:schemeClr val="tx1"/>
                </a:solidFill>
              </a:rPr>
              <a:t> jsou připojeny ke zdroji stejnosměrného napětí podle obrázku. Na kterém rezistoru je největší napětí? Kterým rezistorem prochází největší proud?</a:t>
            </a:r>
          </a:p>
          <a:p>
            <a:pPr>
              <a:buNone/>
            </a:pPr>
            <a:r>
              <a:rPr lang="cs-CZ" i="1" u="sng" dirty="0" smtClean="0">
                <a:solidFill>
                  <a:schemeClr val="tx1"/>
                </a:solidFill>
              </a:rPr>
              <a:t>Řešení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r>
              <a:rPr lang="cs-CZ" i="1" dirty="0" smtClean="0">
                <a:solidFill>
                  <a:schemeClr val="tx1"/>
                </a:solidFill>
              </a:rPr>
              <a:t>                    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Největší napětí je na rezistoru s největším odporem, tzn. na prvním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Proud je na všech rezistorech stejný, vodivostní elektrony procházejí všemi rezistory</a:t>
            </a:r>
          </a:p>
          <a:p>
            <a:pPr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2996952"/>
            <a:ext cx="3456384" cy="1862856"/>
          </a:xfrm>
          <a:prstGeom prst="rect">
            <a:avLst/>
          </a:prstGeom>
          <a:noFill/>
        </p:spPr>
      </p:pic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827584" y="4077072"/>
          <a:ext cx="1579562" cy="581025"/>
        </p:xfrm>
        <a:graphic>
          <a:graphicData uri="http://schemas.openxmlformats.org/presentationml/2006/ole">
            <p:oleObj spid="_x0000_s4100" name="Rovnice" r:id="rId4" imgW="482181" imgH="17764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Spojování rezistorů – řešené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4163"/>
            <a:ext cx="8991600" cy="452596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Tři rezistory mají odpory R</a:t>
            </a:r>
            <a:r>
              <a:rPr lang="cs-CZ" baseline="-25000" dirty="0" smtClean="0">
                <a:solidFill>
                  <a:schemeClr val="tx1"/>
                </a:solidFill>
              </a:rPr>
              <a:t>1</a:t>
            </a:r>
            <a:r>
              <a:rPr lang="cs-CZ" dirty="0" smtClean="0">
                <a:solidFill>
                  <a:schemeClr val="tx1"/>
                </a:solidFill>
              </a:rPr>
              <a:t> = 10 </a:t>
            </a:r>
            <a:r>
              <a:rPr lang="cs-CZ" i="1" dirty="0" smtClean="0">
                <a:solidFill>
                  <a:schemeClr val="tx1"/>
                </a:solidFill>
                <a:sym typeface="Symbol"/>
              </a:rPr>
              <a:t></a:t>
            </a:r>
            <a:r>
              <a:rPr lang="cs-CZ" dirty="0" smtClean="0">
                <a:solidFill>
                  <a:schemeClr val="tx1"/>
                </a:solidFill>
              </a:rPr>
              <a:t>, R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 = 10 </a:t>
            </a:r>
            <a:r>
              <a:rPr lang="cs-CZ" i="1" dirty="0" smtClean="0">
                <a:solidFill>
                  <a:schemeClr val="tx1"/>
                </a:solidFill>
                <a:sym typeface="Symbol"/>
              </a:rPr>
              <a:t></a:t>
            </a:r>
            <a:r>
              <a:rPr lang="cs-CZ" dirty="0" smtClean="0">
                <a:solidFill>
                  <a:schemeClr val="tx1"/>
                </a:solidFill>
              </a:rPr>
              <a:t>,  R</a:t>
            </a:r>
            <a:r>
              <a:rPr lang="cs-CZ" baseline="-25000" dirty="0" smtClean="0">
                <a:solidFill>
                  <a:schemeClr val="tx1"/>
                </a:solidFill>
              </a:rPr>
              <a:t>3</a:t>
            </a:r>
            <a:r>
              <a:rPr lang="cs-CZ" dirty="0" smtClean="0">
                <a:solidFill>
                  <a:schemeClr val="tx1"/>
                </a:solidFill>
              </a:rPr>
              <a:t> = 20 </a:t>
            </a:r>
            <a:r>
              <a:rPr lang="cs-CZ" i="1" dirty="0" smtClean="0">
                <a:solidFill>
                  <a:schemeClr val="tx1"/>
                </a:solidFill>
                <a:sym typeface="Symbol"/>
              </a:rPr>
              <a:t></a:t>
            </a:r>
            <a:r>
              <a:rPr lang="cs-CZ" dirty="0" smtClean="0">
                <a:solidFill>
                  <a:schemeClr val="tx1"/>
                </a:solidFill>
              </a:rPr>
              <a:t>.  Jaký je celkový odpor, zapojíme-li rezistory podle schématu na obrázku?</a:t>
            </a:r>
          </a:p>
          <a:p>
            <a:pPr>
              <a:buNone/>
            </a:pPr>
            <a:r>
              <a:rPr lang="cs-CZ" i="1" u="sng" dirty="0" smtClean="0">
                <a:solidFill>
                  <a:schemeClr val="tx1"/>
                </a:solidFill>
              </a:rPr>
              <a:t>Řešení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endParaRPr lang="cs-CZ" i="1" u="sng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996952"/>
            <a:ext cx="3888432" cy="1568781"/>
          </a:xfrm>
          <a:prstGeom prst="rect">
            <a:avLst/>
          </a:prstGeom>
          <a:noFill/>
        </p:spPr>
      </p:pic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51520" y="4077072"/>
          <a:ext cx="5082918" cy="1080120"/>
        </p:xfrm>
        <a:graphic>
          <a:graphicData uri="http://schemas.openxmlformats.org/presentationml/2006/ole">
            <p:oleObj spid="_x0000_s3078" name="Rovnice" r:id="rId4" imgW="2032000" imgH="43180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23528" y="5661248"/>
          <a:ext cx="4618038" cy="631825"/>
        </p:xfrm>
        <a:graphic>
          <a:graphicData uri="http://schemas.openxmlformats.org/presentationml/2006/ole">
            <p:oleObj spid="_x0000_s3079" name="Rovnice" r:id="rId5" imgW="1676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Spojování rezistorů – řešené 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7"/>
          </a:xfrm>
        </p:spPr>
        <p:txBody>
          <a:bodyPr/>
          <a:lstStyle/>
          <a:p>
            <a:r>
              <a:rPr lang="cs-CZ" sz="2800" dirty="0" smtClean="0">
                <a:solidFill>
                  <a:schemeClr val="tx1"/>
                </a:solidFill>
              </a:rPr>
              <a:t>Určete, jaké bude napětí na rezistorech </a:t>
            </a:r>
            <a:r>
              <a:rPr lang="cs-CZ" sz="2800" i="1" dirty="0" smtClean="0">
                <a:solidFill>
                  <a:schemeClr val="tx1"/>
                </a:solidFill>
              </a:rPr>
              <a:t>R</a:t>
            </a:r>
            <a:r>
              <a:rPr lang="cs-CZ" sz="2800" i="1" baseline="-25000" dirty="0" smtClean="0">
                <a:solidFill>
                  <a:schemeClr val="tx1"/>
                </a:solidFill>
              </a:rPr>
              <a:t>1</a:t>
            </a:r>
            <a:r>
              <a:rPr lang="cs-CZ" sz="2800" i="1" dirty="0" smtClean="0">
                <a:solidFill>
                  <a:schemeClr val="tx1"/>
                </a:solidFill>
              </a:rPr>
              <a:t>=400</a:t>
            </a:r>
            <a:r>
              <a:rPr lang="el-GR" sz="2800" i="1" dirty="0" smtClean="0">
                <a:solidFill>
                  <a:schemeClr val="tx1"/>
                </a:solidFill>
              </a:rPr>
              <a:t>Ω</a:t>
            </a:r>
            <a:r>
              <a:rPr lang="cs-CZ" sz="2800" i="1" dirty="0" smtClean="0">
                <a:solidFill>
                  <a:schemeClr val="tx1"/>
                </a:solidFill>
              </a:rPr>
              <a:t>, R</a:t>
            </a:r>
            <a:r>
              <a:rPr lang="cs-CZ" sz="2800" i="1" baseline="-25000" dirty="0" smtClean="0">
                <a:solidFill>
                  <a:schemeClr val="tx1"/>
                </a:solidFill>
              </a:rPr>
              <a:t>2</a:t>
            </a:r>
            <a:r>
              <a:rPr lang="cs-CZ" sz="2800" i="1" dirty="0" smtClean="0">
                <a:solidFill>
                  <a:schemeClr val="tx1"/>
                </a:solidFill>
              </a:rPr>
              <a:t>=600</a:t>
            </a:r>
            <a:r>
              <a:rPr lang="el-GR" sz="2800" i="1" dirty="0" smtClean="0">
                <a:solidFill>
                  <a:schemeClr val="tx1"/>
                </a:solidFill>
              </a:rPr>
              <a:t>Ω</a:t>
            </a:r>
            <a:r>
              <a:rPr lang="cs-CZ" sz="2800" i="1" dirty="0" smtClean="0">
                <a:solidFill>
                  <a:schemeClr val="tx1"/>
                </a:solidFill>
              </a:rPr>
              <a:t>, </a:t>
            </a:r>
            <a:r>
              <a:rPr lang="cs-CZ" sz="2800" dirty="0" smtClean="0">
                <a:solidFill>
                  <a:schemeClr val="tx1"/>
                </a:solidFill>
              </a:rPr>
              <a:t>jestliže budou připojeny ke zdroji napětí </a:t>
            </a:r>
            <a:r>
              <a:rPr lang="cs-CZ" sz="2800" i="1" dirty="0" smtClean="0">
                <a:solidFill>
                  <a:schemeClr val="tx1"/>
                </a:solidFill>
              </a:rPr>
              <a:t>24 V</a:t>
            </a:r>
            <a:r>
              <a:rPr lang="cs-CZ" sz="2800" dirty="0" smtClean="0">
                <a:solidFill>
                  <a:schemeClr val="tx1"/>
                </a:solidFill>
              </a:rPr>
              <a:t>: a) za sebou, b) vedle sebe.</a:t>
            </a:r>
          </a:p>
          <a:p>
            <a:pPr>
              <a:buNone/>
            </a:pPr>
            <a:r>
              <a:rPr lang="cs-CZ" sz="2800" i="1" u="sng" dirty="0" smtClean="0">
                <a:solidFill>
                  <a:schemeClr val="tx1"/>
                </a:solidFill>
              </a:rPr>
              <a:t>Řešení</a:t>
            </a:r>
            <a:r>
              <a:rPr lang="cs-CZ" sz="2800" dirty="0" smtClean="0">
                <a:solidFill>
                  <a:schemeClr val="tx1"/>
                </a:solidFill>
              </a:rPr>
              <a:t>: </a:t>
            </a:r>
            <a:r>
              <a:rPr lang="cs-CZ" sz="2800" dirty="0" smtClean="0">
                <a:solidFill>
                  <a:schemeClr val="tx1"/>
                </a:solidFill>
              </a:rPr>
              <a:t>    </a:t>
            </a:r>
            <a:r>
              <a:rPr lang="cs-CZ" sz="2800" i="1" dirty="0" smtClean="0">
                <a:solidFill>
                  <a:schemeClr val="tx1"/>
                </a:solidFill>
              </a:rPr>
              <a:t>R</a:t>
            </a:r>
            <a:r>
              <a:rPr lang="cs-CZ" sz="2800" i="1" baseline="-25000" dirty="0" smtClean="0">
                <a:solidFill>
                  <a:schemeClr val="tx1"/>
                </a:solidFill>
              </a:rPr>
              <a:t>1</a:t>
            </a:r>
            <a:r>
              <a:rPr lang="cs-CZ" sz="2800" i="1" dirty="0" smtClean="0">
                <a:solidFill>
                  <a:schemeClr val="tx1"/>
                </a:solidFill>
              </a:rPr>
              <a:t>=400</a:t>
            </a:r>
            <a:r>
              <a:rPr lang="el-GR" sz="2800" i="1" dirty="0" smtClean="0">
                <a:solidFill>
                  <a:schemeClr val="tx1"/>
                </a:solidFill>
              </a:rPr>
              <a:t>Ω</a:t>
            </a:r>
            <a:r>
              <a:rPr lang="cs-CZ" sz="2800" i="1" dirty="0" smtClean="0">
                <a:solidFill>
                  <a:schemeClr val="tx1"/>
                </a:solidFill>
              </a:rPr>
              <a:t>, R</a:t>
            </a:r>
            <a:r>
              <a:rPr lang="cs-CZ" sz="2800" i="1" baseline="-25000" dirty="0" smtClean="0">
                <a:solidFill>
                  <a:schemeClr val="tx1"/>
                </a:solidFill>
              </a:rPr>
              <a:t>2</a:t>
            </a:r>
            <a:r>
              <a:rPr lang="cs-CZ" sz="2800" i="1" dirty="0" smtClean="0">
                <a:solidFill>
                  <a:schemeClr val="tx1"/>
                </a:solidFill>
              </a:rPr>
              <a:t>=600</a:t>
            </a:r>
            <a:r>
              <a:rPr lang="el-GR" sz="2800" i="1" dirty="0" smtClean="0">
                <a:solidFill>
                  <a:schemeClr val="tx1"/>
                </a:solidFill>
              </a:rPr>
              <a:t>Ω</a:t>
            </a:r>
            <a:r>
              <a:rPr lang="cs-CZ" sz="2800" i="1" dirty="0" smtClean="0">
                <a:solidFill>
                  <a:schemeClr val="tx1"/>
                </a:solidFill>
              </a:rPr>
              <a:t>, U=24V</a:t>
            </a:r>
          </a:p>
          <a:p>
            <a:pPr>
              <a:buNone/>
            </a:pPr>
            <a:r>
              <a:rPr lang="cs-CZ" i="1" dirty="0" smtClean="0">
                <a:solidFill>
                  <a:schemeClr val="tx1"/>
                </a:solidFill>
              </a:rPr>
              <a:t>a)</a:t>
            </a:r>
          </a:p>
          <a:p>
            <a:pPr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                              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  </a:t>
            </a:r>
          </a:p>
          <a:p>
            <a:pPr>
              <a:buNone/>
            </a:pPr>
            <a:r>
              <a:rPr lang="cs-CZ" i="1" dirty="0" smtClean="0">
                <a:solidFill>
                  <a:schemeClr val="tx1"/>
                </a:solidFill>
              </a:rPr>
              <a:t>b)</a:t>
            </a:r>
            <a:r>
              <a:rPr lang="cs-CZ" dirty="0" smtClean="0">
                <a:solidFill>
                  <a:schemeClr val="tx1"/>
                </a:solidFill>
              </a:rPr>
              <a:t>   </a:t>
            </a:r>
            <a:r>
              <a:rPr lang="cs-CZ" sz="2800" dirty="0" smtClean="0">
                <a:solidFill>
                  <a:schemeClr val="tx1"/>
                </a:solidFill>
              </a:rPr>
              <a:t>Napětí na obou rezistorech je stejné jako napětí zdroje                      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051720" y="3429000"/>
            <a:ext cx="4680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827584" y="3573016"/>
          <a:ext cx="5544617" cy="574747"/>
        </p:xfrm>
        <a:graphic>
          <a:graphicData uri="http://schemas.openxmlformats.org/presentationml/2006/ole">
            <p:oleObj spid="_x0000_s2059" name="Rovnice" r:id="rId3" imgW="2082800" imgH="215900" progId="Equation.3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3419872" y="4149080"/>
          <a:ext cx="2088233" cy="554687"/>
        </p:xfrm>
        <a:graphic>
          <a:graphicData uri="http://schemas.openxmlformats.org/presentationml/2006/ole">
            <p:oleObj spid="_x0000_s2060" name="Rovnice" r:id="rId4" imgW="812447" imgH="215806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827584" y="4149080"/>
          <a:ext cx="2376264" cy="792088"/>
        </p:xfrm>
        <a:graphic>
          <a:graphicData uri="http://schemas.openxmlformats.org/presentationml/2006/ole">
            <p:oleObj spid="_x0000_s2061" name="Rovnice" r:id="rId5" imgW="1295400" imgH="43180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3419872" y="4653136"/>
          <a:ext cx="2232248" cy="922663"/>
        </p:xfrm>
        <a:graphic>
          <a:graphicData uri="http://schemas.openxmlformats.org/presentationml/2006/ole">
            <p:oleObj spid="_x0000_s2062" name="Rovnice" r:id="rId6" imgW="952087" imgH="393529" progId="Equation.3">
              <p:embed/>
            </p:oleObj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6372200" y="3645024"/>
          <a:ext cx="1728192" cy="2061703"/>
        </p:xfrm>
        <a:graphic>
          <a:graphicData uri="http://schemas.openxmlformats.org/presentationml/2006/ole">
            <p:oleObj spid="_x0000_s2063" name="Rovnice" r:id="rId7" imgW="723586" imgH="86322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1_Cesta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441</TotalTime>
  <Words>414</Words>
  <Application>Microsoft Office PowerPoint</Application>
  <PresentationFormat>Předvádění na obrazovce (4:3)</PresentationFormat>
  <Paragraphs>84</Paragraphs>
  <Slides>13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1_Cesta</vt:lpstr>
      <vt:lpstr>Rovnice</vt:lpstr>
      <vt:lpstr>Editor rovnic 3.0</vt:lpstr>
      <vt:lpstr>Snímek 1</vt:lpstr>
      <vt:lpstr>Výukový materiál</vt:lpstr>
      <vt:lpstr>Snímek 3</vt:lpstr>
      <vt:lpstr>Spojování rezistorů – řešené úlohy</vt:lpstr>
      <vt:lpstr>Spojování rezistorů – řešené úlohy</vt:lpstr>
      <vt:lpstr>Spojování rezistorů – řešené úlohy</vt:lpstr>
      <vt:lpstr>Spojování rezistorů – řešené úlohy</vt:lpstr>
      <vt:lpstr>Spojování rezistorů – řešené úlohy</vt:lpstr>
      <vt:lpstr>Spojování rezistorů – řešené úlohy</vt:lpstr>
      <vt:lpstr>Spojování rezistorů – řešené úlohy</vt:lpstr>
      <vt:lpstr>Spojování rezistorů – řešené úlohy</vt:lpstr>
      <vt:lpstr>Spojování rezistorů – řešené úlohy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Iva Štrbíková</cp:lastModifiedBy>
  <cp:revision>51</cp:revision>
  <dcterms:created xsi:type="dcterms:W3CDTF">2011-04-17T19:50:20Z</dcterms:created>
  <dcterms:modified xsi:type="dcterms:W3CDTF">2013-12-11T14:14:30Z</dcterms:modified>
</cp:coreProperties>
</file>