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5" r:id="rId1"/>
  </p:sldMasterIdLst>
  <p:sldIdLst>
    <p:sldId id="294" r:id="rId2"/>
    <p:sldId id="257" r:id="rId3"/>
    <p:sldId id="270" r:id="rId4"/>
    <p:sldId id="291" r:id="rId5"/>
    <p:sldId id="292" r:id="rId6"/>
    <p:sldId id="258" r:id="rId7"/>
    <p:sldId id="260" r:id="rId8"/>
    <p:sldId id="261" r:id="rId9"/>
    <p:sldId id="273" r:id="rId10"/>
    <p:sldId id="263" r:id="rId11"/>
    <p:sldId id="264" r:id="rId12"/>
    <p:sldId id="265" r:id="rId13"/>
    <p:sldId id="266" r:id="rId14"/>
    <p:sldId id="285" r:id="rId15"/>
    <p:sldId id="286" r:id="rId16"/>
    <p:sldId id="287" r:id="rId17"/>
    <p:sldId id="288" r:id="rId18"/>
    <p:sldId id="289" r:id="rId19"/>
    <p:sldId id="280" r:id="rId20"/>
    <p:sldId id="282" r:id="rId21"/>
    <p:sldId id="293" r:id="rId22"/>
    <p:sldId id="281" r:id="rId23"/>
    <p:sldId id="283" r:id="rId24"/>
    <p:sldId id="284" r:id="rId25"/>
    <p:sldId id="290" r:id="rId26"/>
    <p:sldId id="278" r:id="rId27"/>
    <p:sldId id="275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se zakulaceným příčným rohem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031F7B1-F876-4FE0-93E8-1465949F950C}" type="datetimeFigureOut">
              <a:rPr lang="cs-CZ"/>
              <a:pPr>
                <a:defRPr/>
              </a:pPr>
              <a:t>7.11.2014</a:t>
            </a:fld>
            <a:endParaRPr lang="cs-CZ" dirty="0"/>
          </a:p>
        </p:txBody>
      </p:sp>
      <p:sp>
        <p:nvSpPr>
          <p:cNvPr id="6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45BA8C2-B4DC-48FF-A91C-03DCA88066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0241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BFA3D-BC51-4EF6-B1E9-AB55682B00B1}" type="datetimeFigureOut">
              <a:rPr lang="cs-CZ"/>
              <a:pPr>
                <a:defRPr/>
              </a:pPr>
              <a:t>7.11.2014</a:t>
            </a:fld>
            <a:endParaRPr lang="cs-CZ" dirty="0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3AA4-2BA0-4D5D-BE79-3F0FC804B7C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5761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D7D0D-1C0A-4E5A-929E-22460C4CED4A}" type="datetimeFigureOut">
              <a:rPr lang="cs-CZ"/>
              <a:pPr>
                <a:defRPr/>
              </a:pPr>
              <a:t>7.11.2014</a:t>
            </a:fld>
            <a:endParaRPr lang="cs-CZ" dirty="0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4941-C558-4832-A3B6-BB479FA540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3021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EF6D1A-FCD1-439A-8473-2ECD59AA3D1C}" type="datetimeFigureOut">
              <a:rPr lang="cs-CZ"/>
              <a:pPr>
                <a:defRPr/>
              </a:pPr>
              <a:t>7.11.2014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1F71E0-8512-4F67-B74E-7FA3E45271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1612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45447F5-6565-4B64-A45A-4314B3EA71F6}" type="datetimeFigureOut">
              <a:rPr lang="cs-CZ"/>
              <a:pPr>
                <a:defRPr/>
              </a:pPr>
              <a:t>7.11.2014</a:t>
            </a:fld>
            <a:endParaRPr lang="cs-CZ" dirty="0"/>
          </a:p>
        </p:txBody>
      </p:sp>
      <p:sp>
        <p:nvSpPr>
          <p:cNvPr id="6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6A8C239-6CCF-467D-A507-6143B530646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497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BA37E4-AEAC-4B0C-AED3-6033A4F414F9}" type="datetimeFigureOut">
              <a:rPr lang="cs-CZ"/>
              <a:pPr>
                <a:defRPr/>
              </a:pPr>
              <a:t>7.11.2014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9A76D1-B73E-4CCA-98DA-27A512E182C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1238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Obdélník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97AF2E-233A-41FD-80E1-655D6AC44D25}" type="datetimeFigureOut">
              <a:rPr lang="cs-CZ"/>
              <a:pPr>
                <a:defRPr/>
              </a:pPr>
              <a:t>7.11.2014</a:t>
            </a:fld>
            <a:endParaRPr lang="cs-CZ" dirty="0"/>
          </a:p>
        </p:txBody>
      </p:sp>
      <p:sp>
        <p:nvSpPr>
          <p:cNvPr id="10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 dirty="0"/>
          </a:p>
        </p:txBody>
      </p:sp>
      <p:sp>
        <p:nvSpPr>
          <p:cNvPr id="11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62A7DF-F0C5-47F0-8087-952929DECD6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259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E13B0D-1B64-495D-A565-D1FCC82676A2}" type="datetimeFigureOut">
              <a:rPr lang="cs-CZ"/>
              <a:pPr>
                <a:defRPr/>
              </a:pPr>
              <a:t>7.11.2014</a:t>
            </a:fld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22E632-3DBC-4C6B-873F-55DD8B0F090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9630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3989-5C43-4A0A-ABF9-0529EBCD3B68}" type="datetimeFigureOut">
              <a:rPr lang="cs-CZ"/>
              <a:pPr>
                <a:defRPr/>
              </a:pPr>
              <a:t>7.11.2014</a:t>
            </a:fld>
            <a:endParaRPr lang="cs-CZ" dirty="0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8693-D7A5-46A4-9491-C5F207B56E1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703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E1C46CD-B074-40BD-A037-C0EF4F016A81}" type="datetimeFigureOut">
              <a:rPr lang="cs-CZ"/>
              <a:pPr>
                <a:defRPr/>
              </a:pPr>
              <a:t>7.11.2014</a:t>
            </a:fld>
            <a:endParaRPr lang="cs-CZ" dirty="0"/>
          </a:p>
        </p:txBody>
      </p:sp>
      <p:sp>
        <p:nvSpPr>
          <p:cNvPr id="7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071D75-0B99-499F-8C34-F8D09B12274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221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dirty="0" smtClean="0"/>
              <a:t>Kliknutím na ikonu přidáte obrázek.</a:t>
            </a:r>
            <a:endParaRPr lang="en-US" noProof="0" dirty="0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B6EAFBB-1CA2-4A65-9D18-1A3C79371F7A}" type="datetimeFigureOut">
              <a:rPr lang="cs-CZ"/>
              <a:pPr>
                <a:defRPr/>
              </a:pPr>
              <a:t>7.11.2014</a:t>
            </a:fld>
            <a:endParaRPr lang="cs-CZ" dirty="0"/>
          </a:p>
        </p:txBody>
      </p:sp>
      <p:sp>
        <p:nvSpPr>
          <p:cNvPr id="6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D391B3D-DE12-4F7C-9A50-BF65A9D7E20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0776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C47A54A4-1419-40CA-BB4A-8C8D0283252B}" type="datetimeFigureOut">
              <a:rPr lang="cs-CZ"/>
              <a:pPr>
                <a:defRPr/>
              </a:pPr>
              <a:t>7.11.2014</a:t>
            </a:fld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191E48A-B36B-41AE-BF36-230755E8929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33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75" r:id="rId7"/>
    <p:sldLayoutId id="2147484284" r:id="rId8"/>
    <p:sldLayoutId id="2147484285" r:id="rId9"/>
    <p:sldLayoutId id="2147484276" r:id="rId10"/>
    <p:sldLayoutId id="2147484277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FFF49C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Calibri" pitchFamily="34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Calibri" pitchFamily="34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Calibri" pitchFamily="34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Calibri" pitchFamily="34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Calibri" pitchFamily="34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Calibri" pitchFamily="34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Calibri" pitchFamily="34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Calibri" pitchFamily="34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B58B80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B58B80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B58B80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dicnistavby.cz/historicke-kamenne-kvadry/kamenne-kvadry-piskovcove-do-z-klenebnych-pasu.html" TargetMode="External"/><Relationship Id="rId13" Type="http://schemas.openxmlformats.org/officeDocument/2006/relationships/hyperlink" Target="http://www.bnf.hu/uploads/gyartoi_logok/porotherm_logo.png" TargetMode="External"/><Relationship Id="rId3" Type="http://schemas.openxmlformats.org/officeDocument/2006/relationships/hyperlink" Target="http://www.stavmachem.cz/ESHOP/obrazky/img_7210000101.jpg" TargetMode="External"/><Relationship Id="rId7" Type="http://schemas.openxmlformats.org/officeDocument/2006/relationships/hyperlink" Target="http://www.sossro.cz/obrcl-zdici-materialy-ostatni-8-11%20obr%201" TargetMode="External"/><Relationship Id="rId12" Type="http://schemas.openxmlformats.org/officeDocument/2006/relationships/hyperlink" Target="http://jirikovovideni.eu/stavba/storage/200805161228_vazba.jpg" TargetMode="External"/><Relationship Id="rId2" Type="http://schemas.openxmlformats.org/officeDocument/2006/relationships/hyperlink" Target="http://www.wienerberger.cz/zdivo/katalog-v%C3%BDrobk%C5%AF/malty-zdic%C3%AD-p%C4%9Bna-om%C3%ADtky/porotherm-dryfix.html?lpi=11194391648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vomarket.cz/underwood/download/images/ztracene-bedneni-20-30-prubezna-tvarnice.jpg" TargetMode="External"/><Relationship Id="rId11" Type="http://schemas.openxmlformats.org/officeDocument/2006/relationships/hyperlink" Target="http://www.prumysl-kamene.cz/epd/content/892_l.jpg" TargetMode="External"/><Relationship Id="rId5" Type="http://schemas.openxmlformats.org/officeDocument/2006/relationships/hyperlink" Target="http://tvstav.cz/user/data/modul-images/3467-preview-porobeton.jpg" TargetMode="External"/><Relationship Id="rId10" Type="http://schemas.openxmlformats.org/officeDocument/2006/relationships/hyperlink" Target="http://www.granio.cz/ext/clanky/7/soklovy-kamen-1-big.jpg" TargetMode="External"/><Relationship Id="rId4" Type="http://schemas.openxmlformats.org/officeDocument/2006/relationships/hyperlink" Target="http://bydleni.tiscali.cz/UserFiles/Image/stavba-a-rekonstrukce/materialy/material-na-stavbu-domu-896/09-spravna-big-image.jpg" TargetMode="External"/><Relationship Id="rId9" Type="http://schemas.openxmlformats.org/officeDocument/2006/relationships/hyperlink" Target="http://www.kb-blok.cz/cs/produkty/technicka-cast/zdene-konstrukce/projektovani/modulova-koordinace.s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88640"/>
            <a:ext cx="8568952" cy="6408712"/>
          </a:xfrm>
          <a:prstGeom prst="rect">
            <a:avLst/>
          </a:prstGeom>
          <a:solidFill>
            <a:srgbClr val="E4AE78">
              <a:alpha val="6117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67544" y="47667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pPr algn="ctr"/>
            <a:r>
              <a:rPr lang="cs-CZ" dirty="0" smtClean="0"/>
              <a:t>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11560" y="2780928"/>
            <a:ext cx="7992887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827584" y="2996952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Zdící materiály na svislé nosné konstrukce dříve a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dnes (vlastnosti, použití, technologie zdění)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4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rtlCol="0">
            <a:normAutofit fontScale="90000"/>
          </a:bodyPr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Kvádrové zdivo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68388"/>
            <a:ext cx="4278982" cy="254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68388"/>
            <a:ext cx="2940905" cy="254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rtlCol="0"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Smíšené zdivo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83160"/>
            <a:ext cx="1879269" cy="32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85340"/>
            <a:ext cx="5006654" cy="32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Tradiční cihelné zdivo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Druhy cihelného 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zdiva:</a:t>
            </a:r>
            <a:endParaRPr lang="cs-CZ" dirty="0" smtClean="0">
              <a:solidFill>
                <a:schemeClr val="accent1"/>
              </a:solidFill>
            </a:endParaRPr>
          </a:p>
          <a:p>
            <a:endParaRPr lang="cs-CZ" dirty="0"/>
          </a:p>
          <a:p>
            <a:r>
              <a:rPr lang="cs-CZ" dirty="0" smtClean="0"/>
              <a:t>Pálené a nepálené cihly plné  </a:t>
            </a:r>
          </a:p>
          <a:p>
            <a:r>
              <a:rPr lang="cs-CZ" dirty="0" smtClean="0"/>
              <a:t>Cihly děrované tzv. vylehčené</a:t>
            </a:r>
          </a:p>
          <a:p>
            <a:r>
              <a:rPr lang="cs-CZ" dirty="0" smtClean="0"/>
              <a:t>Cihelné bloky</a:t>
            </a:r>
          </a:p>
          <a:p>
            <a:r>
              <a:rPr lang="cs-CZ" dirty="0" smtClean="0"/>
              <a:t>Vápenopískové cihly</a:t>
            </a:r>
          </a:p>
          <a:p>
            <a:endParaRPr 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69301"/>
            <a:ext cx="3466173" cy="1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rtlCol="0">
            <a:normAutofit fontScale="90000"/>
          </a:bodyPr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Pálené a nepálené cihly plné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Tradiční materiál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Snadno opracovatelné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Veliká únosnost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Zdí se na cementovou maltu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861048"/>
            <a:ext cx="371291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Pálené a nepálené cihly plné</a:t>
            </a:r>
            <a:endParaRPr lang="cs-CZ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337"/>
            <a:ext cx="3312368" cy="22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66658"/>
            <a:ext cx="3253644" cy="22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320498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00455"/>
            <a:ext cx="3304582" cy="240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697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Cihly děrované tzv. vylehčené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Stejná skladba jako u plných cihel</a:t>
            </a:r>
          </a:p>
          <a:p>
            <a:r>
              <a:rPr lang="cs-CZ" dirty="0" smtClean="0"/>
              <a:t>Vzduchové otvory</a:t>
            </a:r>
          </a:p>
          <a:p>
            <a:r>
              <a:rPr lang="cs-CZ" dirty="0" smtClean="0"/>
              <a:t>Horší tepelná izolace</a:t>
            </a:r>
          </a:p>
          <a:p>
            <a:endParaRPr lang="cs-CZ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4867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307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Cihelné bloky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Vysoké tepelně technické vlastnosti</a:t>
            </a:r>
          </a:p>
          <a:p>
            <a:r>
              <a:rPr lang="cs-CZ" dirty="0" smtClean="0"/>
              <a:t>Snadná výstavba na modul 250mm</a:t>
            </a:r>
          </a:p>
          <a:p>
            <a:r>
              <a:rPr lang="cs-CZ" dirty="0" smtClean="0"/>
              <a:t>Žádné řezání a zkracování cihel</a:t>
            </a:r>
          </a:p>
          <a:p>
            <a:r>
              <a:rPr lang="cs-CZ" dirty="0" smtClean="0"/>
              <a:t>Druhy spojování bloků: tenkovrstvé malty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tenkovrstvé tmely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spojovací pěna</a:t>
            </a:r>
            <a:endParaRPr lang="cs-CZ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3456384" cy="22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1989535" cy="111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768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Cihelné bloky</a:t>
            </a:r>
            <a:endParaRPr lang="cs-CZ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42846"/>
            <a:ext cx="5610200" cy="387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21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Vápenopískové cihly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Vysoká odolnost vůči povětrnosti</a:t>
            </a:r>
          </a:p>
          <a:p>
            <a:r>
              <a:rPr lang="cs-CZ" dirty="0" smtClean="0"/>
              <a:t>Horší tepelně technické vlastnosti</a:t>
            </a:r>
          </a:p>
          <a:p>
            <a:r>
              <a:rPr lang="cs-CZ" dirty="0" smtClean="0"/>
              <a:t>Stejný způsob zdění jako u cihly plné</a:t>
            </a:r>
          </a:p>
          <a:p>
            <a:r>
              <a:rPr lang="cs-CZ" dirty="0" smtClean="0"/>
              <a:t>I do mrazivých prostředí</a:t>
            </a:r>
          </a:p>
          <a:p>
            <a:r>
              <a:rPr lang="cs-CZ" dirty="0" smtClean="0"/>
              <a:t>Lehčené dutinami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3840864" cy="215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8693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284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Zdivo z betonových tvárnic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Druhy betonových tvárnic:</a:t>
            </a:r>
          </a:p>
          <a:p>
            <a:endParaRPr lang="cs-CZ" dirty="0"/>
          </a:p>
          <a:p>
            <a:r>
              <a:rPr lang="cs-CZ" dirty="0"/>
              <a:t>Tvárnice s hutným kamenivem</a:t>
            </a:r>
          </a:p>
          <a:p>
            <a:r>
              <a:rPr lang="cs-CZ" dirty="0" smtClean="0"/>
              <a:t>Tvárnice s lehkým kamenivem</a:t>
            </a:r>
          </a:p>
          <a:p>
            <a:r>
              <a:rPr lang="cs-CZ" dirty="0" smtClean="0"/>
              <a:t>Tvárnice s izolační vrstvou</a:t>
            </a:r>
          </a:p>
          <a:p>
            <a:r>
              <a:rPr lang="cs-CZ" dirty="0" smtClean="0"/>
              <a:t>Tvárnice s pórobetonu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896" y="4077072"/>
            <a:ext cx="3221730" cy="231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534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rtlCol="0">
            <a:normAutofit/>
          </a:bodyPr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cs-CZ" dirty="0"/>
              <a:t>Obsah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Zděné konstrukce obecně</a:t>
            </a:r>
          </a:p>
          <a:p>
            <a:r>
              <a:rPr lang="cs-CZ" sz="3600" dirty="0" smtClean="0"/>
              <a:t>Kamenné zdivo</a:t>
            </a:r>
          </a:p>
          <a:p>
            <a:r>
              <a:rPr lang="cs-CZ" sz="3600" dirty="0" smtClean="0"/>
              <a:t>Tradiční cihelné zdivo</a:t>
            </a:r>
          </a:p>
          <a:p>
            <a:r>
              <a:rPr lang="cs-CZ" sz="3600" dirty="0" smtClean="0"/>
              <a:t>Zdivo z betonových tvárnic </a:t>
            </a:r>
          </a:p>
          <a:p>
            <a:r>
              <a:rPr lang="cs-CZ" sz="3600" dirty="0" smtClean="0"/>
              <a:t>Závěr</a:t>
            </a:r>
          </a:p>
          <a:p>
            <a:endParaRPr lang="cs-CZ" dirty="0" smtClean="0"/>
          </a:p>
          <a:p>
            <a:pPr>
              <a:buFont typeface="Wingdings 2" pitchFamily="18" charset="2"/>
              <a:buNone/>
            </a:pPr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Tvárnice s hutným kamenivem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Vibrolisovaný beton</a:t>
            </a:r>
          </a:p>
          <a:p>
            <a:r>
              <a:rPr lang="cs-CZ" dirty="0" smtClean="0"/>
              <a:t>Pro vnitřní i obvodové zdivo</a:t>
            </a:r>
          </a:p>
          <a:p>
            <a:r>
              <a:rPr lang="cs-CZ" dirty="0" smtClean="0"/>
              <a:t>Snadná výstavba</a:t>
            </a:r>
          </a:p>
          <a:p>
            <a:r>
              <a:rPr lang="cs-CZ" dirty="0" smtClean="0"/>
              <a:t>Možno použít i jako ztracené bednění</a:t>
            </a:r>
          </a:p>
          <a:p>
            <a:r>
              <a:rPr lang="cs-CZ" dirty="0" smtClean="0"/>
              <a:t>Přidání ocel. výztuže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27120"/>
            <a:ext cx="3372326" cy="261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i.ceskyinternet.cz/akce_foto/198x146_508fb2ff306e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4186" y="1554846"/>
            <a:ext cx="1986245" cy="14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2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Tvárnice s hutným kamenivem</a:t>
            </a:r>
            <a:endParaRPr lang="cs-CZ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7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Tvárnice s lehkým kamenivem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Vylehčené dutiny: keramzit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liapor</a:t>
            </a:r>
          </a:p>
          <a:p>
            <a:r>
              <a:rPr lang="cs-CZ" dirty="0" smtClean="0"/>
              <a:t>Splňují tepelně izolační vlastnosti</a:t>
            </a:r>
          </a:p>
          <a:p>
            <a:r>
              <a:rPr lang="cs-CZ" dirty="0" smtClean="0"/>
              <a:t>Zdění na tenkovrstvé malty</a:t>
            </a:r>
            <a:endParaRPr lang="cs-CZ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42880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313" y="1628800"/>
            <a:ext cx="1555229" cy="119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463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Tvárnice s izolační vrstvou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Polystyrenová vložka tl. 100 mm</a:t>
            </a:r>
          </a:p>
          <a:p>
            <a:r>
              <a:rPr lang="cs-CZ" dirty="0" smtClean="0"/>
              <a:t>Výborné tepelně technické vlastnosti</a:t>
            </a:r>
          </a:p>
          <a:p>
            <a:r>
              <a:rPr lang="cs-CZ" dirty="0" smtClean="0"/>
              <a:t>Systém zdění jako u tvárnic s hutným kamenivem</a:t>
            </a:r>
          </a:p>
          <a:p>
            <a:r>
              <a:rPr lang="cs-CZ" dirty="0" smtClean="0"/>
              <a:t>Lehký materiál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4411588" cy="306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100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Tvárnice z pórobetonu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Materiál vylehčený póry</a:t>
            </a:r>
          </a:p>
          <a:p>
            <a:r>
              <a:rPr lang="cs-CZ" dirty="0" smtClean="0"/>
              <a:t>Snadná opracovatelnost</a:t>
            </a:r>
          </a:p>
          <a:p>
            <a:r>
              <a:rPr lang="cs-CZ" dirty="0" smtClean="0"/>
              <a:t>Menší únosnost tvárnic</a:t>
            </a:r>
          </a:p>
          <a:p>
            <a:r>
              <a:rPr lang="cs-CZ" dirty="0" smtClean="0"/>
              <a:t>Nevhodné do vlhkého prostředí</a:t>
            </a:r>
          </a:p>
          <a:p>
            <a:r>
              <a:rPr lang="cs-CZ" dirty="0" smtClean="0"/>
              <a:t>Speciální tenkovrstvá malta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7213"/>
            <a:ext cx="6096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289595" cy="97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697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Tvárnice s pórobetonu</a:t>
            </a:r>
            <a:endParaRPr lang="cs-CZ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68951"/>
            <a:ext cx="5040560" cy="378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951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Děkuji vám za pozornost 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50" name="Picture 2" descr="C:\Users\Pavel\AppData\Local\Microsoft\Windows\Temporary Internet Files\Content.IE5\E2XXQNH8\MC90044041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34632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Zdroje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www.wienerberger.cz/zdivo/katalog-v%C3%BDrobk%C5%AF/malty-zdic%C3%AD-p%C4%9Bna-om%C3%ADtky/porotherm-dryfix.html?lpi=1119439164898</a:t>
            </a:r>
            <a:endParaRPr lang="cs-CZ" sz="1600" dirty="0" smtClean="0"/>
          </a:p>
          <a:p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www.stavmachem.cz/ESHOP/obrazky/img_7210000101.jpg</a:t>
            </a:r>
            <a:endParaRPr lang="cs-CZ" sz="1600" dirty="0" smtClean="0"/>
          </a:p>
          <a:p>
            <a:r>
              <a:rPr lang="cs-CZ" sz="1600" dirty="0">
                <a:hlinkClick r:id="rId4"/>
              </a:rPr>
              <a:t>http://</a:t>
            </a:r>
            <a:r>
              <a:rPr lang="cs-CZ" sz="1600" dirty="0" smtClean="0">
                <a:hlinkClick r:id="rId4"/>
              </a:rPr>
              <a:t>bydleni.tiscali.cz/UserFiles/Image/stavba-a-rekonstrukce/materialy/material-na-stavbu-domu-896/09-spravna-big-image.jpg</a:t>
            </a:r>
            <a:endParaRPr lang="cs-CZ" sz="1600" dirty="0" smtClean="0"/>
          </a:p>
          <a:p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tvstav.cz/user/data/modul-images/3467-preview-porobeton.jpg</a:t>
            </a:r>
            <a:endParaRPr lang="cs-CZ" sz="1600" dirty="0" smtClean="0"/>
          </a:p>
          <a:p>
            <a:r>
              <a:rPr lang="cs-CZ" sz="1600" dirty="0">
                <a:hlinkClick r:id="rId6"/>
              </a:rPr>
              <a:t>http://</a:t>
            </a:r>
            <a:r>
              <a:rPr lang="cs-CZ" sz="1600" dirty="0" smtClean="0">
                <a:hlinkClick r:id="rId6"/>
              </a:rPr>
              <a:t>www.stavomarket.cz/underwood/download/images/ztracene-bedneni-20-30-prubezna-tvarnice.jpg</a:t>
            </a:r>
            <a:endParaRPr lang="cs-CZ" sz="1600" dirty="0" smtClean="0"/>
          </a:p>
          <a:p>
            <a:r>
              <a:rPr lang="cs-CZ" sz="1600" dirty="0">
                <a:hlinkClick r:id="rId7"/>
              </a:rPr>
              <a:t>http://www.sossro.cz/obrcl-zdici-materialy-ostatni-8-11 obr 1</a:t>
            </a:r>
            <a:r>
              <a:rPr lang="cs-CZ" sz="1600" dirty="0" smtClean="0"/>
              <a:t>.</a:t>
            </a:r>
          </a:p>
          <a:p>
            <a:r>
              <a:rPr lang="cs-CZ" sz="1600" dirty="0">
                <a:hlinkClick r:id="rId8"/>
              </a:rPr>
              <a:t>http://</a:t>
            </a:r>
            <a:r>
              <a:rPr lang="cs-CZ" sz="1600" dirty="0" smtClean="0">
                <a:hlinkClick r:id="rId8"/>
              </a:rPr>
              <a:t>www.tradicnistavby.cz/historicke-kamenne-kvadry/kamenne-kvadry-piskovcove-do-z-klenebnych-pasu.html</a:t>
            </a:r>
            <a:endParaRPr lang="cs-CZ" sz="1600" dirty="0" smtClean="0"/>
          </a:p>
          <a:p>
            <a:r>
              <a:rPr lang="cs-CZ" sz="1600" dirty="0">
                <a:hlinkClick r:id="rId9"/>
              </a:rPr>
              <a:t>http://</a:t>
            </a:r>
            <a:r>
              <a:rPr lang="cs-CZ" sz="1600" dirty="0" smtClean="0">
                <a:hlinkClick r:id="rId9"/>
              </a:rPr>
              <a:t>www.kb-blok.cz/cs/produkty/technicka-cast/zdene-konstrukce/projektovani/modulova-koordinace.shtml</a:t>
            </a:r>
            <a:endParaRPr lang="cs-CZ" sz="1600" dirty="0" smtClean="0"/>
          </a:p>
          <a:p>
            <a:r>
              <a:rPr lang="cs-CZ" sz="1600" dirty="0">
                <a:hlinkClick r:id="rId10"/>
              </a:rPr>
              <a:t>http://</a:t>
            </a:r>
            <a:r>
              <a:rPr lang="cs-CZ" sz="1600" dirty="0" smtClean="0">
                <a:hlinkClick r:id="rId10"/>
              </a:rPr>
              <a:t>www.granio.cz/ext/clanky/7/soklovy-kamen-1-big.jpg</a:t>
            </a:r>
            <a:endParaRPr lang="cs-CZ" sz="1600" dirty="0" smtClean="0"/>
          </a:p>
          <a:p>
            <a:r>
              <a:rPr lang="cs-CZ" sz="1600" dirty="0">
                <a:hlinkClick r:id="rId11"/>
              </a:rPr>
              <a:t>http://</a:t>
            </a:r>
            <a:r>
              <a:rPr lang="cs-CZ" sz="1600" dirty="0" smtClean="0">
                <a:hlinkClick r:id="rId11"/>
              </a:rPr>
              <a:t>www.prumysl-kamene.cz/epd/content/892_l.jpg</a:t>
            </a:r>
            <a:endParaRPr lang="cs-CZ" sz="1600" dirty="0" smtClean="0"/>
          </a:p>
          <a:p>
            <a:r>
              <a:rPr lang="cs-CZ" sz="1600" dirty="0">
                <a:hlinkClick r:id="rId12"/>
              </a:rPr>
              <a:t>http://</a:t>
            </a:r>
            <a:r>
              <a:rPr lang="cs-CZ" sz="1600" dirty="0" smtClean="0">
                <a:hlinkClick r:id="rId12"/>
              </a:rPr>
              <a:t>jirikovovideni.eu/stavba/storage/200805161228_vazba.jpg</a:t>
            </a:r>
            <a:endParaRPr lang="cs-CZ" sz="1600" dirty="0" smtClean="0"/>
          </a:p>
          <a:p>
            <a:r>
              <a:rPr lang="cs-CZ" sz="1600" dirty="0">
                <a:hlinkClick r:id="rId13"/>
              </a:rPr>
              <a:t>http://www.bnf.hu/uploads//</a:t>
            </a:r>
            <a:r>
              <a:rPr lang="cs-CZ" sz="1600" dirty="0" smtClean="0">
                <a:hlinkClick r:id="rId13"/>
              </a:rPr>
              <a:t>gyartoi_logok/porotherm_logo.png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Zděné konstrukce – zdící materiál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8147248" cy="4526280"/>
          </a:xfrm>
        </p:spPr>
        <p:txBody>
          <a:bodyPr/>
          <a:lstStyle/>
          <a:p>
            <a:pPr marL="0" lvl="0" indent="0">
              <a:buNone/>
            </a:pPr>
            <a:r>
              <a:rPr lang="cs-CZ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Rozdělení podle zdiva:</a:t>
            </a:r>
            <a:endParaRPr lang="cs-CZ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lvl="0" indent="0">
              <a:buNone/>
            </a:pPr>
            <a:endParaRPr lang="cs-CZ" dirty="0" smtClean="0"/>
          </a:p>
          <a:p>
            <a:pPr lvl="0"/>
            <a:r>
              <a:rPr lang="cs-CZ" sz="3600" dirty="0" smtClean="0"/>
              <a:t>Pálené </a:t>
            </a:r>
            <a:r>
              <a:rPr lang="cs-CZ" sz="3600" dirty="0"/>
              <a:t>cihly plné a vylehčené</a:t>
            </a:r>
          </a:p>
          <a:p>
            <a:pPr lvl="0"/>
            <a:r>
              <a:rPr lang="cs-CZ" sz="3600" dirty="0" smtClean="0"/>
              <a:t>Nepálené </a:t>
            </a:r>
            <a:r>
              <a:rPr lang="cs-CZ" sz="3600" dirty="0"/>
              <a:t>cihly plné a vylehčené</a:t>
            </a:r>
          </a:p>
          <a:p>
            <a:pPr lvl="0"/>
            <a:r>
              <a:rPr lang="cs-CZ" sz="3600" dirty="0" smtClean="0"/>
              <a:t>Vápenopískové </a:t>
            </a:r>
            <a:r>
              <a:rPr lang="cs-CZ" sz="3600" dirty="0"/>
              <a:t>cihly</a:t>
            </a:r>
          </a:p>
          <a:p>
            <a:pPr lvl="0"/>
            <a:r>
              <a:rPr lang="cs-CZ" sz="3600" dirty="0" smtClean="0"/>
              <a:t>Betonové </a:t>
            </a:r>
            <a:r>
              <a:rPr lang="cs-CZ" sz="3600" dirty="0"/>
              <a:t>tvárnice s hutným </a:t>
            </a:r>
            <a:endParaRPr lang="cs-CZ" sz="3600" dirty="0" smtClean="0"/>
          </a:p>
          <a:p>
            <a:pPr lvl="0"/>
            <a:r>
              <a:rPr lang="cs-CZ" sz="3600" dirty="0" smtClean="0"/>
              <a:t>Pórobetonové tvárnice</a:t>
            </a:r>
          </a:p>
          <a:p>
            <a:pPr lvl="0"/>
            <a:r>
              <a:rPr lang="cs-CZ" sz="3600" dirty="0" smtClean="0"/>
              <a:t>Kamenné </a:t>
            </a:r>
            <a:r>
              <a:rPr lang="cs-CZ" sz="3600" dirty="0"/>
              <a:t>kvádry a lomový kámen.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155360" cy="1143000"/>
          </a:xfrm>
        </p:spPr>
        <p:txBody>
          <a:bodyPr>
            <a:normAutofit/>
          </a:bodyPr>
          <a:lstStyle/>
          <a:p>
            <a:pPr algn="l"/>
            <a:r>
              <a:rPr lang="cs-CZ" sz="4400" dirty="0" smtClean="0"/>
              <a:t>Zděné konstrukce – spojovací materiál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199" y="1645920"/>
            <a:ext cx="5050905" cy="4526280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Rozdělení podle pojiva:</a:t>
            </a:r>
            <a:endParaRPr lang="cs-CZ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cs-CZ" dirty="0" smtClean="0"/>
          </a:p>
          <a:p>
            <a:r>
              <a:rPr lang="cs-CZ" sz="3600" dirty="0" smtClean="0"/>
              <a:t>Vápenné </a:t>
            </a:r>
          </a:p>
          <a:p>
            <a:r>
              <a:rPr lang="cs-CZ" sz="3600" dirty="0" smtClean="0"/>
              <a:t>Vápenocementové</a:t>
            </a:r>
          </a:p>
          <a:p>
            <a:r>
              <a:rPr lang="cs-CZ" sz="3600" dirty="0" smtClean="0"/>
              <a:t>Cementové </a:t>
            </a:r>
          </a:p>
          <a:p>
            <a:r>
              <a:rPr lang="cs-CZ" sz="3600" dirty="0" smtClean="0"/>
              <a:t>Tenkovrstvé tmely</a:t>
            </a:r>
          </a:p>
          <a:p>
            <a:r>
              <a:rPr lang="cs-CZ" sz="3600" dirty="0" smtClean="0"/>
              <a:t>Dryfix pěna</a:t>
            </a:r>
          </a:p>
          <a:p>
            <a:r>
              <a:rPr lang="cs-CZ" sz="3600" dirty="0" smtClean="0"/>
              <a:t>Tepelněizolační malty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848436" cy="279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730" y="4869160"/>
            <a:ext cx="17049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530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Zděné konstrukce – pravidla zdění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8219256" cy="4526280"/>
          </a:xfrm>
        </p:spPr>
        <p:txBody>
          <a:bodyPr/>
          <a:lstStyle/>
          <a:p>
            <a:r>
              <a:rPr lang="cs-CZ" dirty="0" smtClean="0"/>
              <a:t>Tloušťka nosných stěn od 120mm</a:t>
            </a:r>
          </a:p>
          <a:p>
            <a:r>
              <a:rPr lang="cs-CZ" dirty="0" smtClean="0"/>
              <a:t>Kladení cihel v ležatých vrstvách</a:t>
            </a:r>
          </a:p>
          <a:p>
            <a:r>
              <a:rPr lang="cs-CZ" dirty="0" smtClean="0"/>
              <a:t>Vazba zdiva roznáší zatížení rovnoměrně</a:t>
            </a:r>
            <a:endParaRPr lang="cs-CZ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4320480" cy="297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Pavel\Desktop\obr03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95736"/>
            <a:ext cx="2952328" cy="206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942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rtlCol="0">
            <a:normAutofit/>
          </a:bodyPr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cs-CZ" dirty="0"/>
              <a:t>Kamenné zdivo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Druhy kamenného zdiva:</a:t>
            </a:r>
          </a:p>
          <a:p>
            <a:endParaRPr lang="cs-CZ" dirty="0"/>
          </a:p>
          <a:p>
            <a:r>
              <a:rPr lang="cs-CZ" sz="3600" dirty="0" smtClean="0"/>
              <a:t>Lomový kámen</a:t>
            </a:r>
          </a:p>
          <a:p>
            <a:r>
              <a:rPr lang="cs-CZ" sz="3600" dirty="0" smtClean="0"/>
              <a:t>Kyklopské zdivo</a:t>
            </a:r>
          </a:p>
          <a:p>
            <a:r>
              <a:rPr lang="cs-CZ" sz="3600" dirty="0" smtClean="0"/>
              <a:t>Řádkové zdivo</a:t>
            </a:r>
          </a:p>
          <a:p>
            <a:r>
              <a:rPr lang="cs-CZ" sz="3600" dirty="0" smtClean="0"/>
              <a:t>Kvádrové zdivo</a:t>
            </a:r>
          </a:p>
          <a:p>
            <a:r>
              <a:rPr lang="cs-CZ" sz="3600" dirty="0" smtClean="0"/>
              <a:t>Smíšené zdivo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51976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258541" y="1728166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fontAlgn="base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fontAlgn="base">
              <a:spcBef>
                <a:spcPts val="400"/>
              </a:spcBef>
              <a:spcAft>
                <a:spcPct val="0"/>
              </a:spcAft>
              <a:buClr>
                <a:srgbClr val="B58B80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fontAlgn="base">
              <a:spcBef>
                <a:spcPts val="400"/>
              </a:spcBef>
              <a:spcAft>
                <a:spcPct val="0"/>
              </a:spcAft>
              <a:buClr>
                <a:srgbClr val="B58B80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fontAlgn="base">
              <a:spcBef>
                <a:spcPts val="400"/>
              </a:spcBef>
              <a:spcAft>
                <a:spcPct val="0"/>
              </a:spcAft>
              <a:buClr>
                <a:srgbClr val="B58B80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 pitchFamily="18" charset="2"/>
              <a:buNone/>
            </a:pPr>
            <a:r>
              <a:rPr lang="cs-CZ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Zásady při zdění 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kameniva:</a:t>
            </a:r>
            <a:endParaRPr lang="cs-CZ" dirty="0" smtClean="0">
              <a:solidFill>
                <a:schemeClr val="accent1"/>
              </a:solidFill>
            </a:endParaRPr>
          </a:p>
          <a:p>
            <a:r>
              <a:rPr lang="cs-CZ" sz="3600" dirty="0" smtClean="0"/>
              <a:t>Očistit kamenné zdivo</a:t>
            </a:r>
          </a:p>
          <a:p>
            <a:r>
              <a:rPr lang="cs-CZ" sz="3600" dirty="0" smtClean="0"/>
              <a:t>Navlhčení kamenného zdiva</a:t>
            </a:r>
          </a:p>
          <a:p>
            <a:r>
              <a:rPr lang="cs-CZ" sz="3600" dirty="0" smtClean="0"/>
              <a:t>Dodržování zásad zdění vazeb</a:t>
            </a:r>
          </a:p>
          <a:p>
            <a:r>
              <a:rPr lang="cs-CZ" sz="3600" dirty="0" smtClean="0"/>
              <a:t>Kámen musí ležet plně v maltě</a:t>
            </a:r>
          </a:p>
          <a:p>
            <a:r>
              <a:rPr lang="cs-CZ" sz="3600" dirty="0" smtClean="0"/>
              <a:t>Dutiny vyplňovat menšími kameny</a:t>
            </a:r>
            <a:endParaRPr lang="cs-CZ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 rtlCol="0">
            <a:normAutofit fontScale="90000"/>
          </a:bodyPr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Lomový kámen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104" y="2202287"/>
            <a:ext cx="3992146" cy="267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2287"/>
            <a:ext cx="3898425" cy="263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Kyklopské zdivo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cs-CZ" dirty="0" smtClean="0"/>
          </a:p>
          <a:p>
            <a:pPr marL="0" indent="0">
              <a:buFont typeface="Wingdings 2" pitchFamily="18" charset="2"/>
              <a:buNone/>
            </a:pPr>
            <a:endParaRPr lang="cs-CZ" dirty="0" smtClean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40868"/>
            <a:ext cx="4063151" cy="304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679" y="2240868"/>
            <a:ext cx="4007444" cy="30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vert="horz" rtlCol="0">
            <a:normAutofit fontScale="90000"/>
          </a:bodyPr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Ř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ádkové zdivo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36917"/>
            <a:ext cx="3016919" cy="26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33977"/>
            <a:ext cx="3960440" cy="2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1976</TotalTime>
  <Words>413</Words>
  <Application>Microsoft Office PowerPoint</Application>
  <PresentationFormat>Předvádění na obrazovce (4:3)</PresentationFormat>
  <Paragraphs>162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Lití písma</vt:lpstr>
      <vt:lpstr>Snímek 1</vt:lpstr>
      <vt:lpstr>Obsah</vt:lpstr>
      <vt:lpstr>Zděné konstrukce – zdící materiál</vt:lpstr>
      <vt:lpstr>Zděné konstrukce – spojovací materiál</vt:lpstr>
      <vt:lpstr>Zděné konstrukce – pravidla zdění</vt:lpstr>
      <vt:lpstr>Kamenné zdivo</vt:lpstr>
      <vt:lpstr>   Lomový kámen</vt:lpstr>
      <vt:lpstr>Kyklopské zdivo</vt:lpstr>
      <vt:lpstr> Řádkové zdivo</vt:lpstr>
      <vt:lpstr> Kvádrové zdivo</vt:lpstr>
      <vt:lpstr>Smíšené zdivo</vt:lpstr>
      <vt:lpstr>Tradiční cihelné zdivo</vt:lpstr>
      <vt:lpstr> Pálené a nepálené cihly plné</vt:lpstr>
      <vt:lpstr>Pálené a nepálené cihly plné</vt:lpstr>
      <vt:lpstr>Cihly děrované tzv. vylehčené</vt:lpstr>
      <vt:lpstr>Cihelné bloky</vt:lpstr>
      <vt:lpstr>Cihelné bloky</vt:lpstr>
      <vt:lpstr>Vápenopískové cihly</vt:lpstr>
      <vt:lpstr>Zdivo z betonových tvárnic</vt:lpstr>
      <vt:lpstr>Tvárnice s hutným kamenivem</vt:lpstr>
      <vt:lpstr>Tvárnice s hutným kamenivem</vt:lpstr>
      <vt:lpstr>Tvárnice s lehkým kamenivem</vt:lpstr>
      <vt:lpstr>Tvárnice s izolační vrstvou</vt:lpstr>
      <vt:lpstr>Tvárnice z pórobetonu</vt:lpstr>
      <vt:lpstr>Tvárnice s pórobetonu</vt:lpstr>
      <vt:lpstr>Děkuji vám za pozornost 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Pavel Vraník</dc:creator>
  <cp:lastModifiedBy>Gabriela Peikerová</cp:lastModifiedBy>
  <cp:revision>99</cp:revision>
  <dcterms:created xsi:type="dcterms:W3CDTF">2013-01-09T20:41:05Z</dcterms:created>
  <dcterms:modified xsi:type="dcterms:W3CDTF">2014-11-07T10:12:18Z</dcterms:modified>
</cp:coreProperties>
</file>