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7"/>
  </p:notesMasterIdLst>
  <p:sldIdLst>
    <p:sldId id="294" r:id="rId2"/>
    <p:sldId id="270" r:id="rId3"/>
    <p:sldId id="256" r:id="rId4"/>
    <p:sldId id="257" r:id="rId5"/>
    <p:sldId id="271" r:id="rId6"/>
    <p:sldId id="272" r:id="rId7"/>
    <p:sldId id="273" r:id="rId8"/>
    <p:sldId id="275" r:id="rId9"/>
    <p:sldId id="274" r:id="rId10"/>
    <p:sldId id="276" r:id="rId11"/>
    <p:sldId id="269" r:id="rId12"/>
    <p:sldId id="277" r:id="rId13"/>
    <p:sldId id="278" r:id="rId14"/>
    <p:sldId id="279" r:id="rId15"/>
    <p:sldId id="281" r:id="rId16"/>
    <p:sldId id="284" r:id="rId17"/>
    <p:sldId id="285" r:id="rId18"/>
    <p:sldId id="296" r:id="rId19"/>
    <p:sldId id="286" r:id="rId20"/>
    <p:sldId id="297" r:id="rId21"/>
    <p:sldId id="287" r:id="rId22"/>
    <p:sldId id="298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9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18ED2-3499-48BC-997C-3D30AB9EF343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AE272-2417-4601-B40A-E7D94AA44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E272-2417-4601-B40A-E7D94AA44448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F3533-DB95-41E9-9CE3-085BA1A6CB2A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E8CB0A-520F-41E6-9E64-9E08E7688A3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AE78">
              <a:alpha val="6117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47667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 algn="ctr"/>
            <a:r>
              <a:rPr lang="cs-CZ" dirty="0" smtClean="0"/>
              <a:t>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11560" y="2780928"/>
            <a:ext cx="7992887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827584" y="2996952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Varianty povrchových úprav fasád, výběr optimálního řešení z hlediska užitné hodnoty a ceny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Silikátová omítka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85804" y="857232"/>
            <a:ext cx="8658196" cy="5214950"/>
          </a:xfrm>
        </p:spPr>
        <p:txBody>
          <a:bodyPr>
            <a:noAutofit/>
          </a:bodyPr>
          <a:lstStyle/>
          <a:p>
            <a:pPr marL="342900" lvl="2" indent="-342900">
              <a:buNone/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Dlouhá životnost</a:t>
            </a:r>
          </a:p>
          <a:p>
            <a:pPr marL="342900" lvl="2" indent="-342900">
              <a:buBlip>
                <a:blip r:embed="rId2"/>
              </a:buBlip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Barevná variabilita</a:t>
            </a:r>
          </a:p>
          <a:p>
            <a:pPr marL="342900" lvl="2" indent="-342900">
              <a:buBlip>
                <a:blip r:embed="rId2"/>
              </a:buBlip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Vysoká odolnost </a:t>
            </a: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znečištění						    – mikroorganizmy</a:t>
            </a:r>
          </a:p>
          <a:p>
            <a:pPr marL="342900" lvl="2" indent="-342900"/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3600" dirty="0" smtClean="0">
              <a:solidFill>
                <a:schemeClr val="bg1"/>
              </a:solidFill>
            </a:endParaRPr>
          </a:p>
          <a:p>
            <a:endParaRPr lang="cs-CZ" sz="3600" b="1" dirty="0" smtClean="0"/>
          </a:p>
          <a:p>
            <a:endParaRPr lang="cs-CZ" sz="3600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Obrázek 10" descr="zrnita omitka - skrab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500174"/>
            <a:ext cx="3419484" cy="371477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Nátěry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Obrázek 9" descr="05_instruction_painting_faca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5986"/>
            <a:ext cx="9144000" cy="5432014"/>
          </a:xfrm>
          <a:prstGeom prst="rect">
            <a:avLst/>
          </a:prstGeom>
        </p:spPr>
      </p:pic>
      <p:pic>
        <p:nvPicPr>
          <p:cNvPr id="11" name="Obrázek 10" descr="natery_fasad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pic>
        <p:nvPicPr>
          <p:cNvPr id="12" name="Obrázek 11" descr="natery-fasad-iStock_000004301131X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736"/>
            <a:ext cx="9144000" cy="5440911"/>
          </a:xfrm>
          <a:prstGeom prst="rect">
            <a:avLst/>
          </a:prstGeom>
        </p:spPr>
      </p:pic>
      <p:pic>
        <p:nvPicPr>
          <p:cNvPr id="13" name="Obrázek 12" descr="pe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Druhy nátěrů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lvl="2" indent="-342900">
              <a:buNone/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/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ek 6" descr="nater-fasady-hostavice-2010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857364"/>
            <a:ext cx="4095747" cy="4500594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500034" y="1928802"/>
            <a:ext cx="3571900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Silikátové barvy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00034" y="3643314"/>
            <a:ext cx="3643338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Akrylátové barvy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1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Silikátové barvy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Použití - jakýkoliv podklad</a:t>
            </a:r>
          </a:p>
          <a:p>
            <a:pPr>
              <a:buBlip>
                <a:blip r:embed="rId2"/>
              </a:buBlip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Základ - </a:t>
            </a:r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minerální pojiv</a:t>
            </a: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( cement )</a:t>
            </a:r>
          </a:p>
          <a:p>
            <a:pPr>
              <a:buBlip>
                <a:blip r:embed="rId2"/>
              </a:buBlip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Životnost až 15 let</a:t>
            </a:r>
          </a:p>
          <a:p>
            <a:pPr>
              <a:buBlip>
                <a:blip r:embed="rId2"/>
              </a:buBlip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Vysoká </a:t>
            </a:r>
            <a:r>
              <a:rPr lang="cs-CZ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paropropustnost</a:t>
            </a: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ek 6" descr="stavba-dum-fasada-barva-04_300x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857628"/>
            <a:ext cx="3298560" cy="271464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Akrylátové barvy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3"/>
              </a:buBlip>
            </a:pPr>
            <a:r>
              <a:rPr lang="cs-CZ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Široký výběr barev</a:t>
            </a:r>
          </a:p>
          <a:p>
            <a:pPr marL="342900" lvl="2" indent="-342900">
              <a:buNone/>
            </a:pPr>
            <a:endParaRPr lang="cs-CZ" sz="3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cs-CZ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Můžete nanášet na jakýkoliv podklad</a:t>
            </a:r>
          </a:p>
          <a:p>
            <a:pPr>
              <a:buNone/>
            </a:pPr>
            <a:endParaRPr lang="cs-CZ" sz="3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cs-CZ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Jsou vysoce odolné vůči silným dešťům</a:t>
            </a:r>
          </a:p>
          <a:p>
            <a:pPr>
              <a:buNone/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3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/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3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3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ek 6" descr="sto_x-black_5-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500174"/>
            <a:ext cx="2976184" cy="2099863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Zvláštní druhy nátěrů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lvl="2" indent="-342900">
              <a:buNone/>
            </a:pPr>
            <a:endParaRPr lang="cs-CZ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Obrázek 13" descr="odstraneni-graffiti-v-br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15" name="Zaoblený obdélník 14"/>
          <p:cNvSpPr/>
          <p:nvPr/>
        </p:nvSpPr>
        <p:spPr>
          <a:xfrm>
            <a:off x="5214942" y="1500174"/>
            <a:ext cx="3714776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Antigraffiti</a:t>
            </a: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nátěry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Obklady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/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Zaoblený obdélník 6"/>
          <p:cNvSpPr/>
          <p:nvPr/>
        </p:nvSpPr>
        <p:spPr>
          <a:xfrm>
            <a:off x="428596" y="1500174"/>
            <a:ext cx="2428892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Funkce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429124" y="1500174"/>
            <a:ext cx="3571900" cy="10715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Estetická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429124" y="2786058"/>
            <a:ext cx="3500462" cy="10715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Životnost povrchu</a:t>
            </a:r>
            <a:endParaRPr lang="cs-CZ" sz="3200" dirty="0">
              <a:solidFill>
                <a:schemeClr val="bg1"/>
              </a:solidFill>
            </a:endParaRPr>
          </a:p>
        </p:txBody>
      </p:sp>
      <p:cxnSp>
        <p:nvCxnSpPr>
          <p:cNvPr id="12" name="Přímá spojovací čára 11"/>
          <p:cNvCxnSpPr>
            <a:stCxn id="17" idx="3"/>
          </p:cNvCxnSpPr>
          <p:nvPr/>
        </p:nvCxnSpPr>
        <p:spPr>
          <a:xfrm>
            <a:off x="2928926" y="4679165"/>
            <a:ext cx="1643074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stCxn id="17" idx="3"/>
          </p:cNvCxnSpPr>
          <p:nvPr/>
        </p:nvCxnSpPr>
        <p:spPr>
          <a:xfrm>
            <a:off x="2928926" y="4679165"/>
            <a:ext cx="1643074" cy="128588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aoblený obdélník 16"/>
          <p:cNvSpPr/>
          <p:nvPr/>
        </p:nvSpPr>
        <p:spPr>
          <a:xfrm>
            <a:off x="500034" y="4143380"/>
            <a:ext cx="2428892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Provedení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429124" y="4143380"/>
            <a:ext cx="3571900" cy="10715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Kontaktní způsob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429124" y="5429264"/>
            <a:ext cx="3571900" cy="10715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Nekontaktní způsob</a:t>
            </a:r>
            <a:endParaRPr lang="cs-CZ" sz="3200" dirty="0">
              <a:solidFill>
                <a:schemeClr val="bg1"/>
              </a:solidFill>
            </a:endParaRPr>
          </a:p>
        </p:txBody>
      </p:sp>
      <p:cxnSp>
        <p:nvCxnSpPr>
          <p:cNvPr id="22" name="Přímá spojovací čára 21"/>
          <p:cNvCxnSpPr/>
          <p:nvPr/>
        </p:nvCxnSpPr>
        <p:spPr>
          <a:xfrm>
            <a:off x="2857488" y="2000240"/>
            <a:ext cx="1571636" cy="357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2857488" y="2000240"/>
            <a:ext cx="1571636" cy="132160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Keramické obklady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/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0" y="785794"/>
            <a:ext cx="8472518" cy="6072206"/>
          </a:xfrm>
        </p:spPr>
        <p:txBody>
          <a:bodyPr>
            <a:noAutofit/>
          </a:bodyPr>
          <a:lstStyle/>
          <a:p>
            <a:pPr marL="342900" lvl="3" indent="-342900">
              <a:buNone/>
            </a:pPr>
            <a:endParaRPr lang="cs-CZ" sz="3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3" indent="-342900">
              <a:lnSpc>
                <a:spcPct val="150000"/>
              </a:lnSpc>
              <a:buBlip>
                <a:blip r:embed="rId2"/>
              </a:buBlip>
            </a:pPr>
            <a:r>
              <a:rPr lang="cs-CZ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Tenkostěnná kusová staviva deskového  tvaru</a:t>
            </a:r>
          </a:p>
          <a:p>
            <a:pPr marL="342900" lvl="3" indent="-342900">
              <a:lnSpc>
                <a:spcPct val="150000"/>
              </a:lnSpc>
              <a:buBlip>
                <a:blip r:embed="rId2"/>
              </a:buBlip>
            </a:pPr>
            <a:r>
              <a:rPr lang="cs-CZ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Zvyšují odolnost konstrukce</a:t>
            </a:r>
          </a:p>
          <a:p>
            <a:pPr marL="342900" lvl="3" indent="-342900">
              <a:lnSpc>
                <a:spcPct val="150000"/>
              </a:lnSpc>
              <a:buBlip>
                <a:blip r:embed="rId2"/>
              </a:buBlip>
            </a:pPr>
            <a:r>
              <a:rPr lang="cs-CZ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Eliminace tvarových změn v obvodovém plášti</a:t>
            </a:r>
          </a:p>
          <a:p>
            <a:pPr marL="342900" lvl="3" indent="-342900">
              <a:lnSpc>
                <a:spcPct val="150000"/>
              </a:lnSpc>
              <a:buBlip>
                <a:blip r:embed="rId2"/>
              </a:buBlip>
            </a:pPr>
            <a:r>
              <a:rPr lang="cs-CZ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Materiál-  ostře pálená keramika</a:t>
            </a:r>
          </a:p>
          <a:p>
            <a:pPr marL="342900" lvl="3" indent="-342900">
              <a:buBlip>
                <a:blip r:embed="rId2"/>
              </a:buBlip>
            </a:pPr>
            <a:endParaRPr lang="cs-CZ" sz="3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3" indent="-342900">
              <a:buBlip>
                <a:blip r:embed="rId2"/>
              </a:buBlip>
            </a:pPr>
            <a:endParaRPr lang="cs-CZ" sz="3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3" indent="-342900">
              <a:buBlip>
                <a:blip r:embed="rId2"/>
              </a:buBlip>
            </a:pPr>
            <a:endParaRPr lang="cs-CZ" sz="3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3" indent="-342900">
              <a:buNone/>
            </a:pPr>
            <a:endParaRPr lang="cs-CZ" sz="3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Obrázek 10" descr="fa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000636"/>
            <a:ext cx="2143108" cy="18573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Klinker</a:t>
            </a:r>
            <a:r>
              <a:rPr lang="cs-CZ" sz="4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obklady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/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7" name="Zástupný symbol pro obsah 6" descr="pasky-klinker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4643438" cy="2643206"/>
          </a:xfrm>
        </p:spPr>
      </p:pic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Obrázek 11" descr="pasky-klinker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000504"/>
            <a:ext cx="4429156" cy="2857496"/>
          </a:xfrm>
          <a:prstGeom prst="rect">
            <a:avLst/>
          </a:prstGeom>
        </p:spPr>
      </p:pic>
      <p:pic>
        <p:nvPicPr>
          <p:cNvPr id="13" name="Obrázek 12" descr="pasky-klinker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357298"/>
            <a:ext cx="4500562" cy="264320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0" y="142873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572000" y="1357298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214546" y="4000504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Kamenné obklady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/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500034" y="1214422"/>
            <a:ext cx="8643966" cy="52578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Použití  - </a:t>
            </a:r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sokly</a:t>
            </a:r>
          </a:p>
          <a:p>
            <a:pPr>
              <a:buNone/>
            </a:pPr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- reprezentační budovy</a:t>
            </a:r>
          </a:p>
          <a:p>
            <a:pPr>
              <a:buNone/>
            </a:pPr>
            <a:endParaRPr lang="cs-CZ" sz="3200" dirty="0" smtClean="0"/>
          </a:p>
          <a:p>
            <a:pPr>
              <a:buBlip>
                <a:blip r:embed="rId2"/>
              </a:buBlip>
            </a:pP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Provádíme </a:t>
            </a:r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po skončení sedání objektu</a:t>
            </a:r>
          </a:p>
          <a:p>
            <a:pPr>
              <a:buBlip>
                <a:blip r:embed="rId2"/>
              </a:buBlip>
            </a:pPr>
            <a:endParaRPr lang="cs-CZ" sz="5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ek 6" descr="_vyr_7shale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357694"/>
            <a:ext cx="2809868" cy="2214554"/>
          </a:xfrm>
          <a:prstGeom prst="rect">
            <a:avLst/>
          </a:prstGeom>
        </p:spPr>
      </p:pic>
      <p:pic>
        <p:nvPicPr>
          <p:cNvPr id="10" name="Obrázek 9" descr="AHR32ebcf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357694"/>
            <a:ext cx="2928958" cy="2214578"/>
          </a:xfrm>
          <a:prstGeom prst="rect">
            <a:avLst/>
          </a:prstGeom>
        </p:spPr>
      </p:pic>
      <p:pic>
        <p:nvPicPr>
          <p:cNvPr id="11" name="Obrázek 10" descr="venkovni-obklady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357694"/>
            <a:ext cx="2857520" cy="221457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Obsah</a:t>
            </a:r>
            <a:endParaRPr lang="cs-CZ" sz="50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buNone/>
            </a:pPr>
            <a:r>
              <a:rPr lang="cs-CZ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r>
              <a:rPr lang="cs-CZ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2" indent="-342900">
              <a:buNone/>
            </a:pP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ek 6" descr="Omitky_Baum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857364"/>
            <a:ext cx="5143536" cy="3857652"/>
          </a:xfrm>
          <a:prstGeom prst="rect">
            <a:avLst/>
          </a:prstGeom>
        </p:spPr>
      </p:pic>
      <p:pic>
        <p:nvPicPr>
          <p:cNvPr id="10" name="Obrázek 9" descr="barvy-na-kov-stet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857363"/>
            <a:ext cx="5143536" cy="3877745"/>
          </a:xfrm>
          <a:prstGeom prst="rect">
            <a:avLst/>
          </a:prstGeom>
        </p:spPr>
      </p:pic>
      <p:pic>
        <p:nvPicPr>
          <p:cNvPr id="11" name="Obrázek 10" descr="venkovni-obklady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1" y="1857364"/>
            <a:ext cx="5238787" cy="3929090"/>
          </a:xfrm>
          <a:prstGeom prst="rect">
            <a:avLst/>
          </a:prstGeom>
        </p:spPr>
      </p:pic>
      <p:sp>
        <p:nvSpPr>
          <p:cNvPr id="12" name="Zaoblený obdélník 11"/>
          <p:cNvSpPr/>
          <p:nvPr/>
        </p:nvSpPr>
        <p:spPr>
          <a:xfrm>
            <a:off x="500034" y="1785926"/>
            <a:ext cx="3071834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Vnější omítky 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28596" y="3214686"/>
            <a:ext cx="3071834" cy="1071570"/>
          </a:xfrm>
          <a:prstGeom prst="round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Nátěry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57158" y="4572008"/>
            <a:ext cx="3214710" cy="1071570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Obklady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1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Kamenné obklady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/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0" y="1600200"/>
            <a:ext cx="8643966" cy="52578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Různé druhy kamene s rozdílnou    velikostí a tloušťkou: 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cs-CZ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Tvrdé s tloušťkou 30 mm (žuly, syenity, diority, andezity a ryolity)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cs-CZ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Středně tvrdé s tloušťkou 25 mm (mramory a vápence), 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cs-CZ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Měkké o tloušťce 40 mm (pískovce a trachyty)</a:t>
            </a:r>
          </a:p>
          <a:p>
            <a:pPr>
              <a:buBlip>
                <a:blip r:embed="rId2"/>
              </a:buBlip>
            </a:pPr>
            <a:endParaRPr lang="cs-CZ" sz="5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8586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Dřevěné obklady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4389120"/>
          </a:xfrm>
        </p:spPr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Nejčastěji používané: smrk, dub, borovice</a:t>
            </a:r>
          </a:p>
          <a:p>
            <a:pPr marL="342900" lvl="2" indent="-342900">
              <a:buBlip>
                <a:blip r:embed="rId2"/>
              </a:buBlip>
            </a:pPr>
            <a:endParaRPr lang="cs-CZ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Nejstarší používané obklady</a:t>
            </a:r>
          </a:p>
          <a:p>
            <a:pPr marL="342900" lvl="2" indent="-342900">
              <a:buNone/>
            </a:pPr>
            <a:endParaRPr lang="cs-CZ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Přírodní obnovitelný materiál</a:t>
            </a:r>
          </a:p>
          <a:p>
            <a:pPr marL="342900" lvl="2" indent="-342900">
              <a:buNone/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ek 6" descr="11-vlaheko-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000504"/>
            <a:ext cx="2750368" cy="264318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Doporučení</a:t>
            </a:r>
            <a:r>
              <a:rPr lang="cs-CZ" sz="50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 marL="342900" lvl="2" indent="-342900">
              <a:buBlip>
                <a:blip r:embed="rId2"/>
              </a:buBlip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Silikonová varianta</a:t>
            </a:r>
          </a:p>
          <a:p>
            <a:pPr marL="342900" lvl="2" indent="-342900">
              <a:buNone/>
            </a:pPr>
            <a:r>
              <a:rPr lang="cs-CZ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endParaRPr lang="cs-CZ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cs-CZ" sz="3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cs-CZ" sz="28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428596" y="2428868"/>
            <a:ext cx="3929090" cy="857256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Paropropustnost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28596" y="3500438"/>
            <a:ext cx="3929090" cy="857256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Pružnost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786314" y="3500438"/>
            <a:ext cx="3929090" cy="928694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Vodoodpudivost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57158" y="4572008"/>
            <a:ext cx="3929090" cy="928694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Odolává UV záření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57158" y="5643578"/>
            <a:ext cx="3929090" cy="928694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Prodyšnost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857752" y="2428868"/>
            <a:ext cx="3929090" cy="857256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Odolnost proti mechu, plísni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857752" y="4572008"/>
            <a:ext cx="3929090" cy="85725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Cena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786314" y="5643578"/>
            <a:ext cx="3929090" cy="92869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Nejde přebarvit</a:t>
            </a:r>
          </a:p>
        </p:txBody>
      </p:sp>
      <p:sp>
        <p:nvSpPr>
          <p:cNvPr id="20" name="Elipsa 19"/>
          <p:cNvSpPr/>
          <p:nvPr/>
        </p:nvSpPr>
        <p:spPr>
          <a:xfrm>
            <a:off x="4786314" y="4214818"/>
            <a:ext cx="571504" cy="50006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Mínus 20"/>
          <p:cNvSpPr/>
          <p:nvPr/>
        </p:nvSpPr>
        <p:spPr>
          <a:xfrm>
            <a:off x="4857752" y="4286256"/>
            <a:ext cx="357190" cy="35719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428596" y="2071678"/>
            <a:ext cx="571504" cy="50006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Plus 18"/>
          <p:cNvSpPr/>
          <p:nvPr/>
        </p:nvSpPr>
        <p:spPr>
          <a:xfrm>
            <a:off x="500034" y="2143116"/>
            <a:ext cx="428628" cy="35719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Doporučení</a:t>
            </a:r>
            <a:r>
              <a:rPr lang="cs-CZ" sz="50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 marL="342900" lvl="2" indent="-342900">
              <a:buBlip>
                <a:blip r:embed="rId2"/>
              </a:buBlip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Akrylátová varianta</a:t>
            </a:r>
          </a:p>
          <a:p>
            <a:pPr marL="342900" lvl="2" indent="-342900"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cs-CZ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Zaoblený obdélník 6"/>
          <p:cNvSpPr/>
          <p:nvPr/>
        </p:nvSpPr>
        <p:spPr>
          <a:xfrm>
            <a:off x="357158" y="2357430"/>
            <a:ext cx="3929090" cy="857256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Cenově dostupné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57158" y="3429000"/>
            <a:ext cx="3929090" cy="857256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Barevná variabilita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57158" y="4500570"/>
            <a:ext cx="3929090" cy="857256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Vodoodpudivost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714876" y="2357430"/>
            <a:ext cx="4214842" cy="100013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Riziko mechů, plísní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57158" y="5572140"/>
            <a:ext cx="3929090" cy="857256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Lze přebarvit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285720" y="2143116"/>
            <a:ext cx="571504" cy="50006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lus 14"/>
          <p:cNvSpPr/>
          <p:nvPr/>
        </p:nvSpPr>
        <p:spPr>
          <a:xfrm>
            <a:off x="357158" y="2214554"/>
            <a:ext cx="428628" cy="35719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4643438" y="2143116"/>
            <a:ext cx="571504" cy="50006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Mínus 16"/>
          <p:cNvSpPr/>
          <p:nvPr/>
        </p:nvSpPr>
        <p:spPr>
          <a:xfrm>
            <a:off x="4714876" y="2214554"/>
            <a:ext cx="357190" cy="35719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Zdroje: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89120"/>
          </a:xfrm>
        </p:spPr>
        <p:txBody>
          <a:bodyPr>
            <a:noAutofit/>
          </a:bodyPr>
          <a:lstStyle/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http://zatepleni.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cznet.eu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uprava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fasad.php</a:t>
            </a: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dumazahrada.cz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/stavba-rekonstrukce/stavba/2010/5/31/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venkovni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omitky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-kterou-vybrat/</a:t>
            </a:r>
          </a:p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dumazahrada.cz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/stavba-rekonstrukce/stavba/2000/8/4/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vnejsi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omitka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-na-cihlovou-stenu/ </a:t>
            </a:r>
          </a:p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http://stavebnikomunita.cz/profiles/blogs/novodobe-a-specialni-omitky</a:t>
            </a:r>
          </a:p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http://stavebnikomunita.cz/profiles/blogs/vnejsi-obklady</a:t>
            </a:r>
          </a:p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imaterialy.cz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Stavebni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-chemie/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Probarvene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omitky.html</a:t>
            </a: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http://bydleni.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tiscali.cz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/stavba-a-rekonstrukce/steny-a-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fasady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/jakou-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fasadu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-si-vybrat-750.html</a:t>
            </a:r>
          </a:p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bytmagazin.cz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/kategorie.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aspx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/byt/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clanek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sterka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-nebo-stuk</a:t>
            </a:r>
          </a:p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http://www.izolace-zatepleni.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/izolace/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eshop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/10-1-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fasady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/29-2-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baumit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/5/441-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baumit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mosaiktop</a:t>
            </a:r>
            <a:endPara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http://www.stavba-domu.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jake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-druhy-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omitek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-na-trhu-existuji/</a:t>
            </a:r>
          </a:p>
          <a:p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http://www.e-zatepleni.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/715-2-1046-104/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extherm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akrylatova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omitka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zatirana</a:t>
            </a:r>
            <a:r>
              <a:rPr lang="cs-CZ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-10mm.php</a:t>
            </a:r>
            <a:endParaRPr lang="cs-CZ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Děkuji za pozornost</a:t>
            </a:r>
            <a:endParaRPr lang="cs-CZ" sz="66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4282" y="5160969"/>
            <a:ext cx="8329642" cy="1697031"/>
          </a:xfrm>
        </p:spPr>
        <p:txBody>
          <a:bodyPr>
            <a:normAutofit/>
          </a:bodyPr>
          <a:lstStyle/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Fasáda je víc než make-up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cs-CZ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0588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59426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http://www.naseinfo.cz/photo/view?id=21226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3571876"/>
            <a:ext cx="4306626" cy="3286124"/>
          </a:xfrm>
          <a:prstGeom prst="rect">
            <a:avLst/>
          </a:prstGeom>
          <a:noFill/>
        </p:spPr>
      </p:pic>
      <p:cxnSp>
        <p:nvCxnSpPr>
          <p:cNvPr id="11" name="Přímá spojovací čára 10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2" descr="http://www.naseinfo.cz/photo/view?id=21226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282" y="1500174"/>
            <a:ext cx="4214842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Vnější omítky</a:t>
            </a:r>
            <a:endParaRPr lang="cs-CZ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Obrázek 12" descr="2_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7"/>
            <a:ext cx="9144000" cy="5572163"/>
          </a:xfrm>
          <a:prstGeom prst="rect">
            <a:avLst/>
          </a:prstGeom>
        </p:spPr>
      </p:pic>
      <p:pic>
        <p:nvPicPr>
          <p:cNvPr id="14" name="Obrázek 13" descr="05-big-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9144000" cy="5479396"/>
          </a:xfrm>
          <a:prstGeom prst="rect">
            <a:avLst/>
          </a:prstGeom>
        </p:spPr>
      </p:pic>
      <p:pic>
        <p:nvPicPr>
          <p:cNvPr id="16" name="Obrázek 15" descr="29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00174"/>
            <a:ext cx="9144000" cy="5467643"/>
          </a:xfrm>
          <a:prstGeom prst="rect">
            <a:avLst/>
          </a:prstGeom>
        </p:spPr>
      </p:pic>
      <p:pic>
        <p:nvPicPr>
          <p:cNvPr id="15" name="Obrázek 14" descr="10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00174"/>
            <a:ext cx="9144000" cy="5482842"/>
          </a:xfrm>
          <a:prstGeom prst="rect">
            <a:avLst/>
          </a:prstGeom>
        </p:spPr>
      </p:pic>
      <p:pic>
        <p:nvPicPr>
          <p:cNvPr id="18" name="Obrázek 17" descr="mozaikova-c68fc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00174"/>
            <a:ext cx="9144000" cy="549891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50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Omítání</a:t>
            </a:r>
            <a:endParaRPr lang="cs-CZ" sz="50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714488"/>
            <a:ext cx="8686800" cy="4324360"/>
          </a:xfrm>
        </p:spPr>
        <p:txBody>
          <a:bodyPr>
            <a:normAutofit/>
          </a:bodyPr>
          <a:lstStyle/>
          <a:p>
            <a:pPr marL="342900" lvl="2" indent="-342900">
              <a:buNone/>
            </a:pPr>
            <a:r>
              <a:rPr lang="cs-CZ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  </a:t>
            </a:r>
          </a:p>
          <a:p>
            <a:pPr marL="342900" lvl="2" indent="-342900">
              <a:buNone/>
            </a:pPr>
            <a:endParaRPr lang="cs-CZ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Obrázek 13" descr="d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539424"/>
            <a:ext cx="1643042" cy="1318576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357158" y="1857364"/>
            <a:ext cx="3071834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Teplota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57158" y="4000504"/>
            <a:ext cx="3071834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Nanášení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357686" y="1928802"/>
            <a:ext cx="2643206" cy="11430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+ 5</a:t>
            </a:r>
            <a:r>
              <a:rPr lang="cs-CZ" sz="3200" baseline="30000" dirty="0" smtClean="0">
                <a:solidFill>
                  <a:schemeClr val="bg1"/>
                </a:solidFill>
              </a:rPr>
              <a:t> </a:t>
            </a:r>
            <a:r>
              <a:rPr lang="cs-CZ" sz="32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429124" y="4000504"/>
            <a:ext cx="2643206" cy="10715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Ručně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429124" y="5072074"/>
            <a:ext cx="2643206" cy="10715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Strojně</a:t>
            </a:r>
            <a:endParaRPr lang="cs-CZ" sz="3200" dirty="0">
              <a:solidFill>
                <a:schemeClr val="bg1"/>
              </a:solidFill>
            </a:endParaRPr>
          </a:p>
        </p:txBody>
      </p:sp>
      <p:cxnSp>
        <p:nvCxnSpPr>
          <p:cNvPr id="18" name="Přímá spojovací čára 17"/>
          <p:cNvCxnSpPr>
            <a:endCxn id="12" idx="1"/>
          </p:cNvCxnSpPr>
          <p:nvPr/>
        </p:nvCxnSpPr>
        <p:spPr>
          <a:xfrm>
            <a:off x="3428992" y="2428868"/>
            <a:ext cx="9286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>
            <a:endCxn id="15" idx="1"/>
          </p:cNvCxnSpPr>
          <p:nvPr/>
        </p:nvCxnSpPr>
        <p:spPr>
          <a:xfrm flipV="1">
            <a:off x="3428992" y="4536289"/>
            <a:ext cx="10001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11" idx="3"/>
            <a:endCxn id="16" idx="1"/>
          </p:cNvCxnSpPr>
          <p:nvPr/>
        </p:nvCxnSpPr>
        <p:spPr>
          <a:xfrm>
            <a:off x="3428992" y="4536289"/>
            <a:ext cx="1000132" cy="10715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85720" y="0"/>
            <a:ext cx="8372476" cy="1143000"/>
          </a:xfrm>
        </p:spPr>
        <p:txBody>
          <a:bodyPr>
            <a:normAutofit/>
          </a:bodyPr>
          <a:lstStyle/>
          <a:p>
            <a:pPr algn="l"/>
            <a:r>
              <a:rPr lang="cs-CZ" sz="5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 </a:t>
            </a:r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Základní typy omítek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4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Obrázek 12" descr="Smichovska synagog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714488"/>
            <a:ext cx="4929222" cy="4717267"/>
          </a:xfrm>
          <a:prstGeom prst="rect">
            <a:avLst/>
          </a:prstGeom>
        </p:spPr>
      </p:pic>
      <p:pic>
        <p:nvPicPr>
          <p:cNvPr id="10" name="Obrázek 9" descr="stavba-fasada-utesneni-silikon-01_263x3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714488"/>
            <a:ext cx="4929222" cy="4714908"/>
          </a:xfrm>
          <a:prstGeom prst="rect">
            <a:avLst/>
          </a:prstGeom>
        </p:spPr>
      </p:pic>
      <p:pic>
        <p:nvPicPr>
          <p:cNvPr id="11" name="Obrázek 10" descr="05-knauf-big-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714488"/>
            <a:ext cx="4929222" cy="4714908"/>
          </a:xfrm>
          <a:prstGeom prst="rect">
            <a:avLst/>
          </a:prstGeom>
        </p:spPr>
      </p:pic>
      <p:pic>
        <p:nvPicPr>
          <p:cNvPr id="12" name="Obrázek 11" descr="silikátová omítka drásaná aplika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1714488"/>
            <a:ext cx="4929222" cy="4714908"/>
          </a:xfrm>
          <a:prstGeom prst="rect">
            <a:avLst/>
          </a:prstGeom>
        </p:spPr>
      </p:pic>
      <p:sp>
        <p:nvSpPr>
          <p:cNvPr id="14" name="Zaoblený obdélník 13"/>
          <p:cNvSpPr/>
          <p:nvPr/>
        </p:nvSpPr>
        <p:spPr>
          <a:xfrm>
            <a:off x="285720" y="1571612"/>
            <a:ext cx="3071834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Umělý kámen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85720" y="2786058"/>
            <a:ext cx="3071834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Silikonová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285720" y="4000504"/>
            <a:ext cx="3071834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Hladká vápenná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85720" y="5286388"/>
            <a:ext cx="3071834" cy="107157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Silikátová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Umělý kámen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5357826"/>
          </a:xfrm>
        </p:spPr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600"/>
              </a:spcBef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Šlechtěná dvouvrstvá cementová omítka</a:t>
            </a:r>
          </a:p>
          <a:p>
            <a:pPr marL="342900" lvl="2" indent="-342900">
              <a:spcBef>
                <a:spcPts val="600"/>
              </a:spcBef>
              <a:buBlip>
                <a:blip r:embed="rId2"/>
              </a:buBlip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600"/>
              </a:spcBef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Velice odolná</a:t>
            </a:r>
          </a:p>
          <a:p>
            <a:pPr marL="342900" lvl="2" indent="-342900">
              <a:spcBef>
                <a:spcPts val="600"/>
              </a:spcBef>
              <a:buNone/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600"/>
              </a:spcBef>
              <a:buBlip>
                <a:blip r:embed="rId2"/>
              </a:buBlip>
            </a:pPr>
            <a:r>
              <a:rPr lang="cs-CZ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Použití:   </a:t>
            </a: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sokly </a:t>
            </a:r>
          </a:p>
          <a:p>
            <a:pPr marL="342900" lvl="2" indent="-342900">
              <a:spcBef>
                <a:spcPts val="600"/>
              </a:spcBef>
              <a:buNone/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    celé budovy</a:t>
            </a: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Obrázek 11" descr="CU_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857496"/>
            <a:ext cx="3491452" cy="3786214"/>
          </a:xfrm>
          <a:prstGeom prst="rect">
            <a:avLst/>
          </a:prstGeom>
        </p:spPr>
      </p:pic>
      <p:pic>
        <p:nvPicPr>
          <p:cNvPr id="13" name="Obrázek 12" descr="Smichovska synagog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857496"/>
            <a:ext cx="3500430" cy="378621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Silikonová omítka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57784"/>
          </a:xfrm>
        </p:spPr>
        <p:txBody>
          <a:bodyPr>
            <a:normAutofit fontScale="92500" lnSpcReduction="10000"/>
          </a:bodyPr>
          <a:lstStyle/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Odolnost vůči UV záření</a:t>
            </a:r>
          </a:p>
          <a:p>
            <a:pPr marL="342900" lvl="2" indent="-342900">
              <a:buBlip>
                <a:blip r:embed="rId2"/>
              </a:buBlip>
            </a:pPr>
            <a:endParaRPr lang="cs-CZ" sz="3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Stálobarevnost</a:t>
            </a:r>
          </a:p>
          <a:p>
            <a:pPr marL="342900" lvl="2" indent="-342900">
              <a:buBlip>
                <a:blip r:embed="rId2"/>
              </a:buBlip>
            </a:pPr>
            <a:endParaRPr lang="cs-CZ" sz="3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Snadná údržba</a:t>
            </a:r>
          </a:p>
          <a:p>
            <a:pPr marL="342900" lvl="2" indent="-342900">
              <a:buBlip>
                <a:blip r:embed="rId2"/>
              </a:buBlip>
            </a:pPr>
            <a:endParaRPr lang="cs-CZ" sz="3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Použití na všechny podklady</a:t>
            </a:r>
          </a:p>
          <a:p>
            <a:pPr marL="342900" lvl="2" indent="-342900">
              <a:buBlip>
                <a:blip r:embed="rId2"/>
              </a:buBlip>
            </a:pPr>
            <a:endParaRPr lang="cs-CZ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endParaRPr lang="cs-CZ" sz="2000" dirty="0" smtClean="0">
              <a:solidFill>
                <a:schemeClr val="bg1"/>
              </a:solidFill>
            </a:endParaRP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ek 6" descr="omitky2_164_x_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3504">
            <a:off x="5381689" y="3236300"/>
            <a:ext cx="3405133" cy="2068303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 </a:t>
            </a:r>
            <a:r>
              <a:rPr lang="cs-CZ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Hladká vápenná omítka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643602"/>
          </a:xfrm>
        </p:spPr>
        <p:txBody>
          <a:bodyPr>
            <a:normAutofit/>
          </a:bodyPr>
          <a:lstStyle/>
          <a:p>
            <a:pPr marL="342900" lvl="2" indent="-342900">
              <a:buNone/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0"/>
              </a:spcBef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Dvouvrstvá omítka</a:t>
            </a:r>
          </a:p>
          <a:p>
            <a:pPr marL="342900" lvl="2" indent="-342900">
              <a:spcBef>
                <a:spcPts val="0"/>
              </a:spcBef>
              <a:buNone/>
            </a:pPr>
            <a:endParaRPr 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Bef>
                <a:spcPts val="0"/>
              </a:spcBef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Dá se barvit</a:t>
            </a:r>
            <a:endParaRPr lang="cs-CZ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None/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Blip>
                <a:blip r:embed="rId2"/>
              </a:buBlip>
            </a:pPr>
            <a:r>
              <a:rPr lang="cs-CZ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malty se přidává jemný písek</a:t>
            </a:r>
          </a:p>
          <a:p>
            <a:endParaRPr lang="cs-CZ" b="1" dirty="0" smtClean="0"/>
          </a:p>
          <a:p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Obrázek 6" descr="t_21182-544753-2_600-shutterstock_19350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929198"/>
            <a:ext cx="2821800" cy="1643073"/>
          </a:xfrm>
          <a:prstGeom prst="rect">
            <a:avLst/>
          </a:prstGeom>
        </p:spPr>
      </p:pic>
      <p:pic>
        <p:nvPicPr>
          <p:cNvPr id="10" name="Obrázek 9" descr="t_21182-544752-1_600-shutterstock_46510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929198"/>
            <a:ext cx="2739810" cy="1714512"/>
          </a:xfrm>
          <a:prstGeom prst="rect">
            <a:avLst/>
          </a:prstGeom>
        </p:spPr>
      </p:pic>
      <p:pic>
        <p:nvPicPr>
          <p:cNvPr id="11" name="Obrázek 10" descr="hladká vápenná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929198"/>
            <a:ext cx="2928925" cy="164307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2094</TotalTime>
  <Words>309</Words>
  <Application>Microsoft Office PowerPoint</Application>
  <PresentationFormat>Předvádění na obrazovce (4:3)</PresentationFormat>
  <Paragraphs>300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Tok</vt:lpstr>
      <vt:lpstr>Snímek 1</vt:lpstr>
      <vt:lpstr>Obsah</vt:lpstr>
      <vt:lpstr>Fasáda je víc než make-up</vt:lpstr>
      <vt:lpstr>Vnější omítky</vt:lpstr>
      <vt:lpstr>Omítání</vt:lpstr>
      <vt:lpstr>  Základní typy omítek</vt:lpstr>
      <vt:lpstr>Umělý kámen</vt:lpstr>
      <vt:lpstr>Silikonová omítka</vt:lpstr>
      <vt:lpstr>  Hladká vápenná omítka</vt:lpstr>
      <vt:lpstr>Silikátová omítka</vt:lpstr>
      <vt:lpstr>Nátěry</vt:lpstr>
      <vt:lpstr>Druhy nátěrů</vt:lpstr>
      <vt:lpstr>Silikátové barvy</vt:lpstr>
      <vt:lpstr>Akrylátové barvy</vt:lpstr>
      <vt:lpstr>Zvláštní druhy nátěrů</vt:lpstr>
      <vt:lpstr>Obklady</vt:lpstr>
      <vt:lpstr>Keramické obklady</vt:lpstr>
      <vt:lpstr>Klinker obklady</vt:lpstr>
      <vt:lpstr>Kamenné obklady</vt:lpstr>
      <vt:lpstr>Kamenné obklady</vt:lpstr>
      <vt:lpstr>Dřevěné obklady</vt:lpstr>
      <vt:lpstr>Doporučení </vt:lpstr>
      <vt:lpstr>Doporučení </vt:lpstr>
      <vt:lpstr>Zdroje: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aplikace</dc:title>
  <dc:creator>Bauna</dc:creator>
  <cp:lastModifiedBy>Gabriela Peikerová</cp:lastModifiedBy>
  <cp:revision>195</cp:revision>
  <dcterms:created xsi:type="dcterms:W3CDTF">2013-01-05T22:33:56Z</dcterms:created>
  <dcterms:modified xsi:type="dcterms:W3CDTF">2014-11-07T10:19:43Z</dcterms:modified>
</cp:coreProperties>
</file>