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9" r:id="rId4"/>
    <p:sldId id="262" r:id="rId5"/>
    <p:sldId id="264" r:id="rId6"/>
    <p:sldId id="265" r:id="rId7"/>
    <p:sldId id="260" r:id="rId8"/>
    <p:sldId id="266" r:id="rId9"/>
    <p:sldId id="261" r:id="rId10"/>
    <p:sldId id="267" r:id="rId11"/>
    <p:sldId id="269" r:id="rId12"/>
    <p:sldId id="271" r:id="rId13"/>
    <p:sldId id="272" r:id="rId14"/>
    <p:sldId id="258" r:id="rId15"/>
    <p:sldId id="263" r:id="rId16"/>
    <p:sldId id="25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Fat_triglyceride_shorthand_formula.PNG" TargetMode="External"/><Relationship Id="rId2" Type="http://schemas.openxmlformats.org/officeDocument/2006/relationships/hyperlink" Target="http://cs.wikipedia.org/wiki/Soubor:Trimyristin-3D-vdW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Adamantane_numbering.sv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83688" cy="6886575"/>
        </p:xfrm>
        <a:graphic>
          <a:graphicData uri="http://schemas.openxmlformats.org/presentationml/2006/ole">
            <p:oleObj spid="_x0000_s1026" name="Prezentace" r:id="rId3" imgW="1912463" imgH="1435732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Názvosloví rozvětvených </a:t>
            </a:r>
            <a:r>
              <a:rPr lang="cs-CZ" dirty="0" err="1" smtClean="0"/>
              <a:t>alkanů</a:t>
            </a:r>
            <a:r>
              <a:rPr lang="cs-CZ" dirty="0" smtClean="0"/>
              <a:t> se řídí pravidly, která jsme probírali v </a:t>
            </a:r>
            <a:r>
              <a:rPr lang="cs-CZ" dirty="0" smtClean="0">
                <a:solidFill>
                  <a:srgbClr val="00B050"/>
                </a:solidFill>
              </a:rPr>
              <a:t>Úvodu do organické chemie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Dokážete pravidla vyjmenovat?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Opakování:</a:t>
            </a:r>
          </a:p>
          <a:p>
            <a:r>
              <a:rPr lang="cs-CZ" dirty="0" smtClean="0"/>
              <a:t>Základní schéma: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 smtClean="0"/>
              <a:t> </a:t>
            </a:r>
          </a:p>
          <a:p>
            <a:pPr>
              <a:buNone/>
            </a:pPr>
            <a:r>
              <a:rPr lang="cs-CZ" sz="2400" dirty="0" smtClean="0"/>
              <a:t>     </a:t>
            </a:r>
            <a:r>
              <a:rPr lang="cs-CZ" sz="2400" dirty="0" smtClean="0">
                <a:solidFill>
                  <a:srgbClr val="00B050"/>
                </a:solidFill>
              </a:rPr>
              <a:t>prefix(předpona</a:t>
            </a:r>
            <a:r>
              <a:rPr lang="cs-CZ" sz="2400" dirty="0" smtClean="0"/>
              <a:t>     -    </a:t>
            </a:r>
            <a:r>
              <a:rPr lang="cs-CZ" sz="2400" dirty="0" smtClean="0">
                <a:solidFill>
                  <a:srgbClr val="FF0000"/>
                </a:solidFill>
              </a:rPr>
              <a:t>kmen</a:t>
            </a:r>
            <a:r>
              <a:rPr lang="cs-CZ" sz="2400" dirty="0" smtClean="0"/>
              <a:t>    -    </a:t>
            </a:r>
            <a:r>
              <a:rPr lang="cs-CZ" sz="2400" dirty="0" smtClean="0">
                <a:solidFill>
                  <a:srgbClr val="0070C0"/>
                </a:solidFill>
              </a:rPr>
              <a:t>sufix (zakončení)</a:t>
            </a:r>
          </a:p>
          <a:p>
            <a:pPr>
              <a:buNone/>
            </a:pPr>
            <a:endParaRPr lang="cs-CZ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  Kde a jaké jsou         </a:t>
            </a:r>
            <a:r>
              <a:rPr lang="cs-CZ" sz="2400" dirty="0" smtClean="0">
                <a:solidFill>
                  <a:srgbClr val="FF0000"/>
                </a:solidFill>
              </a:rPr>
              <a:t>kolik je uhlíků       </a:t>
            </a:r>
            <a:r>
              <a:rPr lang="cs-CZ" sz="2400" dirty="0" smtClean="0">
                <a:solidFill>
                  <a:srgbClr val="0070C0"/>
                </a:solidFill>
              </a:rPr>
              <a:t>k jaké skupině látek </a:t>
            </a:r>
          </a:p>
          <a:p>
            <a:pPr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     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substituenty</a:t>
            </a:r>
            <a:r>
              <a:rPr lang="cs-CZ" sz="2400" dirty="0" smtClean="0"/>
              <a:t>         </a:t>
            </a:r>
            <a:r>
              <a:rPr lang="cs-CZ" sz="2400" dirty="0" smtClean="0">
                <a:solidFill>
                  <a:srgbClr val="FF0000"/>
                </a:solidFill>
              </a:rPr>
              <a:t>v hlavním řetězci        </a:t>
            </a:r>
            <a:r>
              <a:rPr lang="cs-CZ" sz="2400" dirty="0" smtClean="0">
                <a:solidFill>
                  <a:srgbClr val="0070C0"/>
                </a:solidFill>
              </a:rPr>
              <a:t>molekula patří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 rot="5400000" flipH="1" flipV="1">
            <a:off x="1929588" y="4856966"/>
            <a:ext cx="28575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 rot="5400000" flipH="1" flipV="1">
            <a:off x="4144166" y="4856966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rot="5400000" flipH="1" flipV="1">
            <a:off x="6215868" y="4856966"/>
            <a:ext cx="285752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rozvětvených </a:t>
            </a:r>
            <a:r>
              <a:rPr lang="cs-CZ" dirty="0" err="1" smtClean="0"/>
              <a:t>alkanů</a:t>
            </a:r>
            <a:r>
              <a:rPr lang="cs-CZ" dirty="0" smtClean="0"/>
              <a:t> platí 4 postupné kroky  tvorby jejich názvosloví:</a:t>
            </a:r>
          </a:p>
          <a:p>
            <a:pPr>
              <a:buNone/>
            </a:pPr>
            <a:endParaRPr lang="cs-CZ" dirty="0" smtClean="0"/>
          </a:p>
          <a:p>
            <a:pPr marL="770382" lvl="1" indent="-514350">
              <a:buFont typeface="+mj-lt"/>
              <a:buAutoNum type="arabicPeriod"/>
            </a:pPr>
            <a:r>
              <a:rPr lang="cs-CZ" b="1" dirty="0" smtClean="0"/>
              <a:t>Najdeme uhlovodík, který bude tvořit kmen názvu. </a:t>
            </a:r>
          </a:p>
          <a:p>
            <a:pPr marL="770382" lvl="1" indent="-514350">
              <a:buFont typeface="+mj-lt"/>
              <a:buAutoNum type="arabicPeriod"/>
            </a:pPr>
            <a:r>
              <a:rPr lang="cs-CZ" b="1" dirty="0" smtClean="0"/>
              <a:t>Očíslujeme atomy uhlíku v hlavním řetězci.</a:t>
            </a:r>
          </a:p>
          <a:p>
            <a:pPr marL="770382" lvl="1" indent="-514350">
              <a:buFont typeface="+mj-lt"/>
              <a:buAutoNum type="arabicPeriod"/>
            </a:pPr>
            <a:r>
              <a:rPr lang="cs-CZ" b="1" dirty="0" smtClean="0"/>
              <a:t>Identifikujeme a očíslujeme substituenty.</a:t>
            </a:r>
          </a:p>
          <a:p>
            <a:pPr marL="770382" lvl="1" indent="-514350">
              <a:buFont typeface="+mj-lt"/>
              <a:buAutoNum type="arabicPeriod"/>
            </a:pPr>
            <a:r>
              <a:rPr lang="cs-CZ" b="1" dirty="0" smtClean="0"/>
              <a:t>Napíšeme jednoslovný název.</a:t>
            </a:r>
          </a:p>
          <a:p>
            <a:pPr marL="514350" indent="-514350">
              <a:buFont typeface="+mj-lt"/>
              <a:buAutoNum type="arabicPeriod"/>
            </a:pP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</a:t>
            </a:r>
            <a:r>
              <a:rPr lang="cs-CZ" dirty="0" err="1" smtClean="0"/>
              <a:t>alkanů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Cykloalkany</a:t>
            </a:r>
          </a:p>
          <a:p>
            <a:r>
              <a:rPr lang="cs-CZ" dirty="0" smtClean="0"/>
              <a:t>Názvy cykloalkanů se tvoří podle analogických pravidel jako názvy alkanů, s tím rozdílem, že součástí názvu je předpona </a:t>
            </a:r>
            <a:r>
              <a:rPr lang="cs-CZ" b="1" dirty="0" smtClean="0"/>
              <a:t>cyklo-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Pokud na cyklickém řetězci dojde k substituci, poloha substituentů se vyjadřuje tehdy, jsou-li aspoň dva.</a:t>
            </a:r>
          </a:p>
          <a:p>
            <a:pPr>
              <a:buNone/>
            </a:pPr>
            <a:r>
              <a:rPr lang="cs-CZ" dirty="0" smtClean="0"/>
              <a:t>     </a:t>
            </a:r>
          </a:p>
          <a:p>
            <a:pPr>
              <a:buNone/>
            </a:pPr>
            <a:r>
              <a:rPr lang="cs-CZ" dirty="0" smtClean="0"/>
              <a:t>          CH</a:t>
            </a:r>
            <a:r>
              <a:rPr lang="cs-CZ" baseline="-25000" dirty="0" smtClean="0"/>
              <a:t>2</a:t>
            </a:r>
            <a:r>
              <a:rPr lang="cs-CZ" dirty="0" smtClean="0"/>
              <a:t> – CH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CH</a:t>
            </a:r>
            <a:r>
              <a:rPr lang="cs-CZ" baseline="-25000" dirty="0" smtClean="0"/>
              <a:t>2</a:t>
            </a:r>
            <a:r>
              <a:rPr lang="cs-CZ" dirty="0" smtClean="0"/>
              <a:t> – CH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b="1" dirty="0" err="1" smtClean="0"/>
              <a:t>cyklobutan</a:t>
            </a: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cykloalkanů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1786712" y="4642652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2715406" y="4642652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Obr.3: Cykloalkan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Adamantan (</a:t>
            </a:r>
            <a:r>
              <a:rPr lang="cs-CZ" dirty="0" err="1" smtClean="0"/>
              <a:t>tricyklo</a:t>
            </a:r>
            <a:r>
              <a:rPr lang="cs-CZ" dirty="0" smtClean="0"/>
              <a:t>[3.3.1.1</a:t>
            </a:r>
            <a:r>
              <a:rPr lang="cs-CZ" baseline="30000" dirty="0" smtClean="0"/>
              <a:t>3,7</a:t>
            </a:r>
            <a:r>
              <a:rPr lang="cs-CZ" dirty="0" smtClean="0"/>
              <a:t>]dekan, sumární vzorec C</a:t>
            </a:r>
            <a:r>
              <a:rPr lang="cs-CZ" baseline="-25000" dirty="0" smtClean="0"/>
              <a:t>10</a:t>
            </a:r>
            <a:r>
              <a:rPr lang="cs-CZ" dirty="0" smtClean="0"/>
              <a:t>H</a:t>
            </a:r>
            <a:r>
              <a:rPr lang="cs-CZ" baseline="-25000" dirty="0" smtClean="0"/>
              <a:t>16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Adamantan se poprvé podařilo izolovat z hodonínské ropy v Ústavu technologie paliv a svítiv a technologie vody (izolace prezentována na XII. sjezdu průmyslové chemie roku 1932 v Praze.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200px-Adamantane_numbering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857364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Zdroj informací: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McMURRY</a:t>
            </a:r>
            <a:r>
              <a:rPr lang="cs-CZ" dirty="0" smtClean="0"/>
              <a:t>, John.  </a:t>
            </a:r>
            <a:r>
              <a:rPr lang="cs-CZ" i="1" dirty="0" smtClean="0"/>
              <a:t>Organická chemie. </a:t>
            </a:r>
            <a:r>
              <a:rPr lang="cs-CZ" dirty="0" smtClean="0"/>
              <a:t>Vydání první. Vydalo Vysoké učení technické v Brně – </a:t>
            </a:r>
            <a:r>
              <a:rPr lang="cs-CZ" dirty="0" err="1" smtClean="0"/>
              <a:t>nakl</a:t>
            </a:r>
            <a:r>
              <a:rPr lang="cs-CZ" dirty="0" smtClean="0"/>
              <a:t>. VUTIUM, Brno, 2007. Počet stran 1260. ISBN 978-80-214-3291-8 (VUT v Brně).</a:t>
            </a:r>
          </a:p>
          <a:p>
            <a:r>
              <a:rPr lang="cs-CZ" dirty="0" smtClean="0"/>
              <a:t>VACÍK, Jiří. </a:t>
            </a:r>
            <a:r>
              <a:rPr lang="cs-CZ" i="1" dirty="0" smtClean="0"/>
              <a:t>Přehled středoškolské chemie</a:t>
            </a:r>
            <a:r>
              <a:rPr lang="cs-CZ" dirty="0" smtClean="0"/>
              <a:t>. Třetí doplněné vydání. Vydalo SPN-pedagogické nakladatelství, a.s., Praha, 1996. Počet stran 368. ISBN 80-85937-08-5.</a:t>
            </a:r>
          </a:p>
          <a:p>
            <a:r>
              <a:rPr lang="cs-CZ" dirty="0" smtClean="0"/>
              <a:t>HONZA, Jaroslav, MAREČEK, Aleš. </a:t>
            </a:r>
            <a:r>
              <a:rPr lang="cs-CZ" i="1" dirty="0" smtClean="0"/>
              <a:t>Chemie pro čtyřletá gymnázia</a:t>
            </a:r>
            <a:r>
              <a:rPr lang="cs-CZ" dirty="0" smtClean="0"/>
              <a:t>. 2.díl. Druhé přepracované vydání. Vydalo Nakladatelství Olomouc, 1998. Počet stran 232. ISBN 80-7182-056-3.</a:t>
            </a:r>
            <a:endParaRPr lang="cs-CZ" smtClean="0"/>
          </a:p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Obr.1: Živočišný tuk</a:t>
            </a:r>
            <a:r>
              <a:rPr lang="cs-CZ" b="1" dirty="0" smtClean="0">
                <a:hlinkClick r:id="rId2"/>
              </a:rPr>
              <a:t> </a:t>
            </a:r>
            <a:r>
              <a:rPr lang="cs-CZ" dirty="0" smtClean="0">
                <a:hlinkClick r:id="rId2"/>
              </a:rPr>
              <a:t>http://cs.wikipedia.org/wiki/Soubor:Trimyristin-3D-vdW.png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Staženo: 1.3.2012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cs-CZ" b="1" dirty="0" smtClean="0"/>
              <a:t>Obr.2: Živočišný tuk-</a:t>
            </a:r>
            <a:r>
              <a:rPr lang="cs-CZ" b="1" dirty="0" err="1" smtClean="0"/>
              <a:t>schema</a:t>
            </a:r>
            <a:r>
              <a:rPr lang="cs-CZ" b="1" dirty="0" smtClean="0">
                <a:hlinkClick r:id="rId3"/>
              </a:rPr>
              <a:t> </a:t>
            </a:r>
            <a:r>
              <a:rPr lang="cs-CZ" dirty="0" smtClean="0">
                <a:hlinkClick r:id="rId3"/>
              </a:rPr>
              <a:t>http://cs.wikipedia.org/wiki/Soubor:Fat_triglyceride_shorthand_formula.PNG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Staženo: 1.3.2012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cs-CZ" b="1" dirty="0" smtClean="0"/>
              <a:t>Obr.3: Cykloalkan</a:t>
            </a:r>
            <a:r>
              <a:rPr lang="cs-CZ" b="1" dirty="0" smtClean="0">
                <a:hlinkClick r:id="rId4"/>
              </a:rPr>
              <a:t> </a:t>
            </a:r>
            <a:r>
              <a:rPr lang="cs-CZ" dirty="0" smtClean="0">
                <a:hlinkClick r:id="rId4"/>
              </a:rPr>
              <a:t>http://cs.wikipedia.org/wiki/Soubor:Adamantane_numbering.svg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Staženo: 1.3.2012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Téma  sady: 		</a:t>
            </a:r>
            <a:r>
              <a:rPr lang="cs-CZ" sz="2800" dirty="0" smtClean="0"/>
              <a:t>Studium uhlovodíků</a:t>
            </a:r>
            <a:endParaRPr lang="cs-CZ" dirty="0" smtClean="0"/>
          </a:p>
          <a:p>
            <a:r>
              <a:rPr lang="cs-CZ" dirty="0" smtClean="0"/>
              <a:t>Vzdělávací oblast: 	Člověk a příroda</a:t>
            </a:r>
          </a:p>
          <a:p>
            <a:r>
              <a:rPr lang="cs-CZ" dirty="0" smtClean="0"/>
              <a:t>Vzdělávací obor:		Chemie</a:t>
            </a:r>
          </a:p>
          <a:p>
            <a:r>
              <a:rPr lang="cs-CZ" dirty="0" smtClean="0"/>
              <a:t>Tematický okruh:		Organická chemie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Autor:	    		 Ing. Jan Voříšek</a:t>
            </a:r>
          </a:p>
          <a:p>
            <a:r>
              <a:rPr lang="cs-CZ" dirty="0" smtClean="0"/>
              <a:t>Rok vytvoření materiálu: 	2012</a:t>
            </a:r>
          </a:p>
          <a:p>
            <a:r>
              <a:rPr lang="cs-CZ" dirty="0" smtClean="0"/>
              <a:t>Název materiálu: 		 </a:t>
            </a:r>
            <a:r>
              <a:rPr lang="cs-CZ" dirty="0" err="1" smtClean="0"/>
              <a:t>Alkany</a:t>
            </a:r>
            <a:r>
              <a:rPr lang="cs-CZ" dirty="0" smtClean="0"/>
              <a:t>, cykloalkany – dělení a názvosloví. </a:t>
            </a:r>
            <a:r>
              <a:rPr lang="cs-CZ" b="1" dirty="0" smtClean="0"/>
              <a:t>	</a:t>
            </a:r>
            <a:endParaRPr lang="cs-CZ" dirty="0" smtClean="0"/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Očekávaný výstup:	Žák charakterizuje skupiny uhlovodíků </a:t>
            </a:r>
            <a:r>
              <a:rPr lang="cs-CZ" dirty="0" err="1" smtClean="0"/>
              <a:t>alkany</a:t>
            </a:r>
            <a:r>
              <a:rPr lang="cs-CZ" dirty="0" smtClean="0"/>
              <a:t> a cykloalkany a pojmenuje jednoduché i rozvětvené </a:t>
            </a:r>
            <a:r>
              <a:rPr lang="cs-CZ" dirty="0" err="1" smtClean="0"/>
              <a:t>alkany</a:t>
            </a:r>
            <a:r>
              <a:rPr lang="cs-CZ" dirty="0" smtClean="0"/>
              <a:t> a cykloalkany.</a:t>
            </a:r>
          </a:p>
          <a:p>
            <a:r>
              <a:rPr lang="cs-CZ" dirty="0" smtClean="0"/>
              <a:t>Klíčová slova:                         organická chemie, </a:t>
            </a:r>
            <a:r>
              <a:rPr lang="cs-CZ" dirty="0" err="1" smtClean="0"/>
              <a:t>alkany</a:t>
            </a:r>
            <a:r>
              <a:rPr lang="cs-CZ" dirty="0" smtClean="0"/>
              <a:t>, cykloalkany.       </a:t>
            </a:r>
          </a:p>
          <a:p>
            <a:r>
              <a:rPr lang="cs-CZ" dirty="0" smtClean="0"/>
              <a:t>Druh učebního materiálu:	prezentace s aktivizací žáka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Stupeň a typ vzdělávání:	gymnaziální vzdělávání</a:t>
            </a:r>
          </a:p>
          <a:p>
            <a:r>
              <a:rPr lang="cs-CZ" dirty="0" smtClean="0"/>
              <a:t>Typická věková skupina:	16 -19 let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Pokyny pro práci s materiálem: Prezentace je využitelná jako výklad učiva na dané téma. Po skončení prezentace je vhodné následující hodinu provést nějakou formou přezkoušení znalostí žáků. Názvosloví </a:t>
            </a:r>
            <a:r>
              <a:rPr lang="cs-CZ" dirty="0" err="1" smtClean="0"/>
              <a:t>alkanů</a:t>
            </a:r>
            <a:r>
              <a:rPr lang="cs-CZ" dirty="0" smtClean="0"/>
              <a:t> je základem pro celou organickou chemii. Vzhledem k tomu, že se v „Úvodu do organické chemie“ probíralo i základní názvosloví alkenů a </a:t>
            </a:r>
            <a:r>
              <a:rPr lang="cs-CZ" dirty="0" err="1" smtClean="0"/>
              <a:t>alkynů</a:t>
            </a:r>
            <a:r>
              <a:rPr lang="cs-CZ" dirty="0" smtClean="0"/>
              <a:t>, je možné do testu přidat i toto názvosloví.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pokyny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err="1" smtClean="0">
                <a:solidFill>
                  <a:srgbClr val="00B050"/>
                </a:solidFill>
              </a:rPr>
              <a:t>Alkany</a:t>
            </a:r>
            <a:r>
              <a:rPr lang="cs-CZ" dirty="0" smtClean="0">
                <a:solidFill>
                  <a:srgbClr val="00B050"/>
                </a:solidFill>
              </a:rPr>
              <a:t>, cykloalkany – dělení a názvosloví.</a:t>
            </a:r>
            <a:br>
              <a:rPr lang="cs-CZ" dirty="0" smtClean="0">
                <a:solidFill>
                  <a:srgbClr val="00B050"/>
                </a:solidFill>
              </a:rPr>
            </a:b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VY_32_INOVACE_2_2_7</a:t>
            </a:r>
          </a:p>
          <a:p>
            <a:pPr algn="r"/>
            <a:r>
              <a:rPr lang="cs-CZ" b="1" dirty="0" smtClean="0"/>
              <a:t>Ing. Jan Voříšek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Alkany</a:t>
            </a:r>
            <a:r>
              <a:rPr lang="cs-CZ" dirty="0" smtClean="0"/>
              <a:t> jsou sloučeniny uhlíku a vodíku, ve kterých jsou atomy uhlíku vzájemně vázány jednoduchými vazbami C-C. Vazby vznikají sigma (σ) překryvem dvou sp</a:t>
            </a:r>
            <a:r>
              <a:rPr lang="cs-CZ" baseline="30000" dirty="0" smtClean="0"/>
              <a:t>3</a:t>
            </a:r>
            <a:r>
              <a:rPr lang="cs-CZ" dirty="0" smtClean="0"/>
              <a:t>-orbitalů atomů uhlíku.</a:t>
            </a:r>
          </a:p>
          <a:p>
            <a:r>
              <a:rPr lang="cs-CZ" dirty="0" smtClean="0"/>
              <a:t>Dříve se používalo také označení </a:t>
            </a:r>
            <a:r>
              <a:rPr lang="cs-CZ" dirty="0" smtClean="0">
                <a:solidFill>
                  <a:srgbClr val="FF0000"/>
                </a:solidFill>
              </a:rPr>
              <a:t>alifatické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(Odvozeno od řeckého </a:t>
            </a:r>
            <a:r>
              <a:rPr lang="cs-CZ" dirty="0" err="1" smtClean="0">
                <a:solidFill>
                  <a:srgbClr val="0070C0"/>
                </a:solidFill>
              </a:rPr>
              <a:t>aleiphas</a:t>
            </a:r>
            <a:r>
              <a:rPr lang="cs-CZ" dirty="0" smtClean="0">
                <a:solidFill>
                  <a:srgbClr val="0070C0"/>
                </a:solidFill>
              </a:rPr>
              <a:t> =mastný, živočišné tuky obsahují dlouhé uhlíkaté řetězce podobné </a:t>
            </a:r>
            <a:r>
              <a:rPr lang="cs-CZ" dirty="0" err="1" smtClean="0">
                <a:solidFill>
                  <a:srgbClr val="0070C0"/>
                </a:solidFill>
              </a:rPr>
              <a:t>alkanům</a:t>
            </a:r>
            <a:r>
              <a:rPr lang="cs-CZ" dirty="0" smtClean="0">
                <a:solidFill>
                  <a:srgbClr val="0070C0"/>
                </a:solidFill>
              </a:rPr>
              <a:t>).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Obr.1: Živočišný tuk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Příklad tuku – </a:t>
            </a:r>
            <a:r>
              <a:rPr lang="cs-CZ" sz="2400" dirty="0" err="1" smtClean="0"/>
              <a:t>trimyristoylglycerol</a:t>
            </a:r>
            <a:r>
              <a:rPr lang="cs-CZ" sz="2400" dirty="0" smtClean="0"/>
              <a:t>, glycerol esterifikovaný třemi kyselinami </a:t>
            </a:r>
            <a:r>
              <a:rPr lang="cs-CZ" sz="2400" dirty="0" err="1" smtClean="0"/>
              <a:t>myristovými</a:t>
            </a:r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739px-Trimyristin-3D-vd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077943"/>
            <a:ext cx="3071834" cy="2494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Obr.2: Živočišný tuk-</a:t>
            </a:r>
            <a:r>
              <a:rPr lang="cs-CZ" dirty="0" err="1" smtClean="0"/>
              <a:t>schema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Strukturní vzorec jiného tuku; tento má tři různé mastné kyseliny: palmitovou, olejovou a alfa-</a:t>
            </a:r>
            <a:r>
              <a:rPr lang="cs-CZ" dirty="0" err="1" smtClean="0"/>
              <a:t>linolenovou</a:t>
            </a:r>
            <a:r>
              <a:rPr lang="cs-CZ" dirty="0" smtClean="0"/>
              <a:t>. </a:t>
            </a:r>
          </a:p>
          <a:p>
            <a:r>
              <a:rPr lang="cs-CZ" i="1" dirty="0" smtClean="0">
                <a:solidFill>
                  <a:srgbClr val="0070C0"/>
                </a:solidFill>
              </a:rPr>
              <a:t>( Na tomto vzorci vidíte zjednodušování strukturního vzorce, které někteří chemici používají).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800px-Fat_triglyceride_shorthand_formu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857364"/>
            <a:ext cx="5595950" cy="2476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Názvy </a:t>
            </a:r>
            <a:r>
              <a:rPr lang="cs-CZ" sz="2400" dirty="0" err="1" smtClean="0"/>
              <a:t>alkanů</a:t>
            </a:r>
            <a:r>
              <a:rPr lang="cs-CZ" sz="2400" dirty="0" smtClean="0"/>
              <a:t> s přímým (lineárním) řetězcem tvoříme podle počtu atomů uhlíku v řetězci.</a:t>
            </a:r>
          </a:p>
          <a:p>
            <a:endParaRPr lang="cs-CZ" sz="2400" dirty="0" smtClean="0"/>
          </a:p>
          <a:p>
            <a:r>
              <a:rPr lang="cs-CZ" sz="2400" dirty="0" smtClean="0"/>
              <a:t>Obecný vzorec </a:t>
            </a:r>
            <a:r>
              <a:rPr lang="cs-CZ" sz="2400" dirty="0" err="1" smtClean="0"/>
              <a:t>alkanů</a:t>
            </a:r>
            <a:r>
              <a:rPr lang="cs-CZ" sz="2400" dirty="0" smtClean="0"/>
              <a:t> je   </a:t>
            </a:r>
            <a:r>
              <a:rPr lang="cs-CZ" sz="2400" b="1" dirty="0" smtClean="0">
                <a:solidFill>
                  <a:srgbClr val="FF0000"/>
                </a:solidFill>
              </a:rPr>
              <a:t>C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n</a:t>
            </a:r>
            <a:r>
              <a:rPr lang="cs-CZ" sz="2400" b="1" dirty="0" smtClean="0">
                <a:solidFill>
                  <a:srgbClr val="FF0000"/>
                </a:solidFill>
              </a:rPr>
              <a:t>H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2n+2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První čtyři uhlovodíky mají historický původ názvu:</a:t>
            </a:r>
          </a:p>
          <a:p>
            <a:endParaRPr lang="cs-CZ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cs-CZ" sz="2400" dirty="0" smtClean="0"/>
              <a:t>Methan    CH</a:t>
            </a:r>
            <a:r>
              <a:rPr lang="cs-CZ" sz="2400" baseline="-25000" dirty="0" smtClean="0"/>
              <a:t>4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400" dirty="0" smtClean="0"/>
              <a:t>Ethan       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= C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H</a:t>
            </a:r>
            <a:r>
              <a:rPr lang="cs-CZ" sz="2400" baseline="-25000" dirty="0" smtClean="0"/>
              <a:t>6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400" dirty="0" smtClean="0"/>
              <a:t>Propan     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= C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H</a:t>
            </a:r>
            <a:r>
              <a:rPr lang="cs-CZ" sz="2400" baseline="-25000" dirty="0" smtClean="0"/>
              <a:t>8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400" dirty="0" smtClean="0"/>
              <a:t>Butan       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= C</a:t>
            </a:r>
            <a:r>
              <a:rPr lang="cs-CZ" sz="2400" baseline="-25000" dirty="0" smtClean="0"/>
              <a:t>4</a:t>
            </a:r>
            <a:r>
              <a:rPr lang="cs-CZ" sz="2400" dirty="0" smtClean="0"/>
              <a:t>H</a:t>
            </a:r>
            <a:r>
              <a:rPr lang="cs-CZ" sz="2400" baseline="-25000" dirty="0" smtClean="0"/>
              <a:t>10</a:t>
            </a:r>
            <a:r>
              <a:rPr lang="cs-CZ" sz="2400" dirty="0" smtClean="0"/>
              <a:t> =CH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(CH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)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CH</a:t>
            </a:r>
            <a:r>
              <a:rPr lang="cs-CZ" sz="2400" baseline="-25000" dirty="0" smtClean="0"/>
              <a:t>3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</a:rPr>
              <a:t>Názvosloví </a:t>
            </a:r>
            <a:r>
              <a:rPr lang="cs-CZ" dirty="0" err="1" smtClean="0">
                <a:solidFill>
                  <a:srgbClr val="00B050"/>
                </a:solidFill>
              </a:rPr>
              <a:t>alkanů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Příklady </a:t>
            </a:r>
            <a:r>
              <a:rPr lang="cs-CZ" b="1" dirty="0" err="1" smtClean="0"/>
              <a:t>alkanů</a:t>
            </a:r>
            <a:r>
              <a:rPr lang="cs-CZ" b="1" dirty="0" smtClean="0"/>
              <a:t>: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B050"/>
                </a:solidFill>
              </a:rPr>
              <a:t>methan    ethan           propan                butan</a:t>
            </a:r>
          </a:p>
          <a:p>
            <a:endParaRPr lang="cs-CZ" dirty="0" smtClean="0"/>
          </a:p>
          <a:p>
            <a:r>
              <a:rPr lang="cs-CZ" sz="2800" dirty="0" smtClean="0"/>
              <a:t>  CH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       C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H</a:t>
            </a:r>
            <a:r>
              <a:rPr lang="cs-CZ" sz="2800" baseline="-25000" dirty="0" smtClean="0"/>
              <a:t>6</a:t>
            </a:r>
            <a:r>
              <a:rPr lang="cs-CZ" sz="2800" dirty="0" smtClean="0"/>
              <a:t>             C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H</a:t>
            </a:r>
            <a:r>
              <a:rPr lang="cs-CZ" sz="2800" baseline="-25000" dirty="0" smtClean="0"/>
              <a:t>8</a:t>
            </a:r>
            <a:r>
              <a:rPr lang="cs-CZ" sz="2800" dirty="0" smtClean="0"/>
              <a:t>                 C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H</a:t>
            </a:r>
            <a:r>
              <a:rPr lang="cs-CZ" sz="2800" baseline="-25000" dirty="0" smtClean="0"/>
              <a:t>10</a:t>
            </a:r>
          </a:p>
          <a:p>
            <a:endParaRPr lang="cs-CZ" sz="2800" baseline="-25000" dirty="0" smtClean="0"/>
          </a:p>
          <a:p>
            <a:r>
              <a:rPr lang="cs-CZ" sz="2800" dirty="0" smtClean="0"/>
              <a:t>  CH</a:t>
            </a:r>
            <a:r>
              <a:rPr lang="cs-CZ" sz="2800" baseline="-25000" dirty="0" smtClean="0"/>
              <a:t>4</a:t>
            </a:r>
            <a:r>
              <a:rPr lang="cs-CZ" sz="2800" dirty="0" smtClean="0"/>
              <a:t>      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       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      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3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2400" dirty="0" smtClean="0"/>
              <a:t>  </a:t>
            </a:r>
            <a:endParaRPr lang="cs-CZ" sz="2400" baseline="-25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Skupina 8"/>
          <p:cNvGrpSpPr/>
          <p:nvPr/>
        </p:nvGrpSpPr>
        <p:grpSpPr>
          <a:xfrm>
            <a:off x="928662" y="4429132"/>
            <a:ext cx="7429552" cy="1143008"/>
            <a:chOff x="928662" y="2285992"/>
            <a:chExt cx="7429552" cy="1143008"/>
          </a:xfrm>
        </p:grpSpPr>
        <p:pic>
          <p:nvPicPr>
            <p:cNvPr id="4" name="Obrázek 3" descr="methan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8662" y="2285992"/>
              <a:ext cx="991651" cy="1143008"/>
            </a:xfrm>
            <a:prstGeom prst="rect">
              <a:avLst/>
            </a:prstGeom>
          </p:spPr>
        </p:pic>
        <p:pic>
          <p:nvPicPr>
            <p:cNvPr id="5" name="Obrázek 4" descr="ethan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7262" y="2285992"/>
              <a:ext cx="1400904" cy="1143008"/>
            </a:xfrm>
            <a:prstGeom prst="rect">
              <a:avLst/>
            </a:prstGeom>
          </p:spPr>
        </p:pic>
        <p:pic>
          <p:nvPicPr>
            <p:cNvPr id="6" name="Obrázek 5" descr="propan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8081" y="2285992"/>
              <a:ext cx="1825898" cy="1143008"/>
            </a:xfrm>
            <a:prstGeom prst="rect">
              <a:avLst/>
            </a:prstGeom>
          </p:spPr>
        </p:pic>
        <p:pic>
          <p:nvPicPr>
            <p:cNvPr id="7" name="Obrázek 6" descr="butan2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23063" y="2285992"/>
              <a:ext cx="2235151" cy="11430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Názvy následujících uhlovodíků odvozujeme od řeckých nebo latinských číslovek.</a:t>
            </a:r>
          </a:p>
          <a:p>
            <a:endParaRPr lang="cs-CZ" dirty="0" smtClean="0"/>
          </a:p>
          <a:p>
            <a:r>
              <a:rPr lang="cs-CZ" dirty="0" smtClean="0"/>
              <a:t>Na konci každého </a:t>
            </a:r>
            <a:r>
              <a:rPr lang="cs-CZ" b="1" dirty="0" smtClean="0"/>
              <a:t>alkanu</a:t>
            </a:r>
            <a:r>
              <a:rPr lang="cs-CZ" dirty="0" smtClean="0"/>
              <a:t> je zakončení (sufix) </a:t>
            </a:r>
            <a:r>
              <a:rPr lang="cs-CZ" b="1" dirty="0" smtClean="0">
                <a:solidFill>
                  <a:srgbClr val="FF0000"/>
                </a:solidFill>
              </a:rPr>
              <a:t>–</a:t>
            </a:r>
            <a:r>
              <a:rPr lang="cs-CZ" b="1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Pent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je alkan s pěti uhlíky.</a:t>
            </a:r>
          </a:p>
          <a:p>
            <a:r>
              <a:rPr lang="cs-CZ" dirty="0" smtClean="0"/>
              <a:t>Hex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je alkan se šesti uhlíky.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Ukázka názvosloví </a:t>
            </a:r>
            <a:r>
              <a:rPr lang="cs-CZ" b="1" dirty="0" err="1" smtClean="0"/>
              <a:t>alkanů</a:t>
            </a:r>
            <a:r>
              <a:rPr lang="cs-CZ" b="1" dirty="0" smtClean="0"/>
              <a:t>: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err="1" smtClean="0"/>
              <a:t>Meth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CH</a:t>
            </a:r>
            <a:r>
              <a:rPr lang="cs-CZ" baseline="-25000" dirty="0" smtClean="0"/>
              <a:t>4</a:t>
            </a:r>
            <a:r>
              <a:rPr lang="cs-CZ" dirty="0" smtClean="0"/>
              <a:t>             </a:t>
            </a:r>
            <a:r>
              <a:rPr lang="cs-CZ" dirty="0" err="1" smtClean="0"/>
              <a:t>Undek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   C</a:t>
            </a:r>
            <a:r>
              <a:rPr lang="cs-CZ" baseline="-25000" dirty="0" smtClean="0"/>
              <a:t>11</a:t>
            </a:r>
            <a:r>
              <a:rPr lang="cs-CZ" dirty="0" smtClean="0"/>
              <a:t>H</a:t>
            </a:r>
            <a:r>
              <a:rPr lang="cs-CZ" baseline="-25000" dirty="0" smtClean="0"/>
              <a:t>24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Eth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C</a:t>
            </a:r>
            <a:r>
              <a:rPr lang="cs-CZ" baseline="-25000" dirty="0" smtClean="0"/>
              <a:t>2</a:t>
            </a:r>
            <a:r>
              <a:rPr lang="cs-CZ" dirty="0" smtClean="0"/>
              <a:t>H</a:t>
            </a:r>
            <a:r>
              <a:rPr lang="cs-CZ" baseline="-25000" dirty="0" smtClean="0"/>
              <a:t>6</a:t>
            </a:r>
            <a:r>
              <a:rPr lang="cs-CZ" dirty="0" smtClean="0"/>
              <a:t>           </a:t>
            </a:r>
            <a:r>
              <a:rPr lang="cs-CZ" dirty="0" err="1" smtClean="0"/>
              <a:t>Dodek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   C</a:t>
            </a:r>
            <a:r>
              <a:rPr lang="cs-CZ" baseline="-25000" dirty="0" smtClean="0"/>
              <a:t>12</a:t>
            </a:r>
            <a:r>
              <a:rPr lang="cs-CZ" dirty="0" smtClean="0"/>
              <a:t>H</a:t>
            </a:r>
            <a:r>
              <a:rPr lang="cs-CZ" baseline="-25000" dirty="0" smtClean="0"/>
              <a:t>26</a:t>
            </a:r>
          </a:p>
          <a:p>
            <a:pPr>
              <a:buNone/>
            </a:pPr>
            <a:r>
              <a:rPr lang="cs-CZ" dirty="0" smtClean="0"/>
              <a:t>   Prop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C</a:t>
            </a:r>
            <a:r>
              <a:rPr lang="cs-CZ" baseline="-25000" dirty="0" smtClean="0"/>
              <a:t>3</a:t>
            </a:r>
            <a:r>
              <a:rPr lang="cs-CZ" dirty="0" smtClean="0"/>
              <a:t>H</a:t>
            </a:r>
            <a:r>
              <a:rPr lang="cs-CZ" baseline="-25000" dirty="0" smtClean="0"/>
              <a:t>8</a:t>
            </a:r>
            <a:r>
              <a:rPr lang="cs-CZ" dirty="0" smtClean="0"/>
              <a:t>           </a:t>
            </a:r>
            <a:r>
              <a:rPr lang="cs-CZ" dirty="0" err="1" smtClean="0"/>
              <a:t>Tridek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   C</a:t>
            </a:r>
            <a:r>
              <a:rPr lang="cs-CZ" baseline="-25000" dirty="0" smtClean="0"/>
              <a:t>13</a:t>
            </a:r>
            <a:r>
              <a:rPr lang="cs-CZ" dirty="0" smtClean="0"/>
              <a:t>H</a:t>
            </a:r>
            <a:r>
              <a:rPr lang="cs-CZ" baseline="-25000" dirty="0" smtClean="0"/>
              <a:t>28</a:t>
            </a:r>
          </a:p>
          <a:p>
            <a:pPr>
              <a:buNone/>
            </a:pPr>
            <a:r>
              <a:rPr lang="cs-CZ" dirty="0" smtClean="0"/>
              <a:t>   But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C</a:t>
            </a:r>
            <a:r>
              <a:rPr lang="cs-CZ" baseline="-25000" dirty="0" smtClean="0"/>
              <a:t>4</a:t>
            </a:r>
            <a:r>
              <a:rPr lang="cs-CZ" dirty="0" smtClean="0"/>
              <a:t>H</a:t>
            </a:r>
            <a:r>
              <a:rPr lang="cs-CZ" baseline="-25000" dirty="0" smtClean="0"/>
              <a:t>10</a:t>
            </a:r>
            <a:r>
              <a:rPr lang="cs-CZ" dirty="0" smtClean="0"/>
              <a:t>          </a:t>
            </a:r>
            <a:r>
              <a:rPr lang="cs-CZ" dirty="0" err="1" smtClean="0"/>
              <a:t>Ikos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      C</a:t>
            </a:r>
            <a:r>
              <a:rPr lang="cs-CZ" baseline="-25000" dirty="0" smtClean="0"/>
              <a:t>20</a:t>
            </a:r>
            <a:r>
              <a:rPr lang="cs-CZ" dirty="0" smtClean="0"/>
              <a:t>H</a:t>
            </a:r>
            <a:r>
              <a:rPr lang="cs-CZ" baseline="-25000" dirty="0" smtClean="0"/>
              <a:t>42</a:t>
            </a:r>
          </a:p>
          <a:p>
            <a:pPr>
              <a:buNone/>
            </a:pPr>
            <a:r>
              <a:rPr lang="cs-CZ" dirty="0" smtClean="0"/>
              <a:t>   Pent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C</a:t>
            </a:r>
            <a:r>
              <a:rPr lang="cs-CZ" baseline="-25000" dirty="0" smtClean="0"/>
              <a:t>5</a:t>
            </a:r>
            <a:r>
              <a:rPr lang="cs-CZ" dirty="0" smtClean="0"/>
              <a:t>H</a:t>
            </a:r>
            <a:r>
              <a:rPr lang="cs-CZ" baseline="-25000" dirty="0" smtClean="0"/>
              <a:t>12</a:t>
            </a:r>
            <a:r>
              <a:rPr lang="cs-CZ" dirty="0" smtClean="0"/>
              <a:t>          </a:t>
            </a:r>
            <a:r>
              <a:rPr lang="cs-CZ" dirty="0" err="1" smtClean="0"/>
              <a:t>Triakont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C</a:t>
            </a:r>
            <a:r>
              <a:rPr lang="cs-CZ" baseline="-25000" dirty="0" smtClean="0"/>
              <a:t>30</a:t>
            </a:r>
            <a:r>
              <a:rPr lang="cs-CZ" dirty="0" smtClean="0"/>
              <a:t>H</a:t>
            </a:r>
            <a:r>
              <a:rPr lang="cs-CZ" baseline="-25000" dirty="0" smtClean="0"/>
              <a:t>62</a:t>
            </a:r>
          </a:p>
          <a:p>
            <a:pPr>
              <a:buNone/>
            </a:pPr>
            <a:r>
              <a:rPr lang="cs-CZ" dirty="0" smtClean="0"/>
              <a:t>   Hex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14</a:t>
            </a:r>
            <a:r>
              <a:rPr lang="cs-CZ" dirty="0" smtClean="0"/>
              <a:t>          </a:t>
            </a:r>
            <a:r>
              <a:rPr lang="cs-CZ" dirty="0" err="1" smtClean="0"/>
              <a:t>Hexakont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C</a:t>
            </a:r>
            <a:r>
              <a:rPr lang="cs-CZ" baseline="-25000" dirty="0" smtClean="0"/>
              <a:t>60</a:t>
            </a:r>
            <a:r>
              <a:rPr lang="cs-CZ" dirty="0" smtClean="0"/>
              <a:t>H</a:t>
            </a:r>
            <a:r>
              <a:rPr lang="cs-CZ" baseline="-25000" dirty="0" smtClean="0"/>
              <a:t>122</a:t>
            </a:r>
          </a:p>
          <a:p>
            <a:pPr>
              <a:buNone/>
            </a:pPr>
            <a:r>
              <a:rPr lang="cs-CZ" dirty="0" smtClean="0"/>
              <a:t>   Hept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C</a:t>
            </a:r>
            <a:r>
              <a:rPr lang="cs-CZ" baseline="-25000" dirty="0" smtClean="0"/>
              <a:t>7</a:t>
            </a:r>
            <a:r>
              <a:rPr lang="cs-CZ" dirty="0" smtClean="0"/>
              <a:t>H</a:t>
            </a:r>
            <a:r>
              <a:rPr lang="cs-CZ" baseline="-25000" dirty="0" smtClean="0"/>
              <a:t>16 </a:t>
            </a:r>
            <a:r>
              <a:rPr lang="cs-CZ" dirty="0" smtClean="0"/>
              <a:t>         </a:t>
            </a:r>
            <a:r>
              <a:rPr lang="cs-CZ" dirty="0" err="1" smtClean="0"/>
              <a:t>Hekt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      C</a:t>
            </a:r>
            <a:r>
              <a:rPr lang="cs-CZ" baseline="-25000" dirty="0" smtClean="0"/>
              <a:t>100</a:t>
            </a:r>
            <a:r>
              <a:rPr lang="cs-CZ" dirty="0" smtClean="0"/>
              <a:t>H</a:t>
            </a:r>
            <a:r>
              <a:rPr lang="cs-CZ" baseline="-25000" dirty="0" smtClean="0"/>
              <a:t>202</a:t>
            </a:r>
          </a:p>
          <a:p>
            <a:pPr>
              <a:buNone/>
            </a:pPr>
            <a:r>
              <a:rPr lang="cs-CZ" dirty="0" smtClean="0"/>
              <a:t>   Okt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C</a:t>
            </a:r>
            <a:r>
              <a:rPr lang="cs-CZ" baseline="-25000" dirty="0" smtClean="0"/>
              <a:t>8</a:t>
            </a:r>
            <a:r>
              <a:rPr lang="cs-CZ" dirty="0" smtClean="0"/>
              <a:t>H</a:t>
            </a:r>
            <a:r>
              <a:rPr lang="cs-CZ" baseline="-25000" dirty="0" smtClean="0"/>
              <a:t>18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Non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C</a:t>
            </a:r>
            <a:r>
              <a:rPr lang="cs-CZ" baseline="-25000" dirty="0" smtClean="0"/>
              <a:t>9</a:t>
            </a:r>
            <a:r>
              <a:rPr lang="cs-CZ" dirty="0" smtClean="0"/>
              <a:t>H</a:t>
            </a:r>
            <a:r>
              <a:rPr lang="cs-CZ" baseline="-25000" dirty="0" smtClean="0"/>
              <a:t>20</a:t>
            </a:r>
          </a:p>
          <a:p>
            <a:pPr>
              <a:buNone/>
            </a:pPr>
            <a:r>
              <a:rPr lang="cs-CZ" dirty="0" smtClean="0"/>
              <a:t>   Dek</a:t>
            </a:r>
            <a:r>
              <a:rPr lang="cs-CZ" dirty="0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     C</a:t>
            </a:r>
            <a:r>
              <a:rPr lang="cs-CZ" baseline="-25000" dirty="0" smtClean="0"/>
              <a:t>10</a:t>
            </a:r>
            <a:r>
              <a:rPr lang="cs-CZ" dirty="0" smtClean="0"/>
              <a:t>H</a:t>
            </a:r>
            <a:r>
              <a:rPr lang="cs-CZ" baseline="-25000" dirty="0" smtClean="0"/>
              <a:t>22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270</TotalTime>
  <Words>512</Words>
  <Application>Microsoft Office PowerPoint</Application>
  <PresentationFormat>Předvádění na obrazovce (4:3)</PresentationFormat>
  <Paragraphs>139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Shluk</vt:lpstr>
      <vt:lpstr>Prezentace aplikace Microsoft Office PowerPoint</vt:lpstr>
      <vt:lpstr>Snímek 1</vt:lpstr>
      <vt:lpstr>Alkany, cykloalkany – dělení a názvosloví. </vt:lpstr>
      <vt:lpstr>Snímek 3</vt:lpstr>
      <vt:lpstr>Snímek 4</vt:lpstr>
      <vt:lpstr>Snímek 5</vt:lpstr>
      <vt:lpstr>Názvosloví alkanů</vt:lpstr>
      <vt:lpstr>Snímek 7</vt:lpstr>
      <vt:lpstr>Snímek 8</vt:lpstr>
      <vt:lpstr>Snímek 9</vt:lpstr>
      <vt:lpstr>Snímek 10</vt:lpstr>
      <vt:lpstr>Názvosloví alkanů</vt:lpstr>
      <vt:lpstr>Názvosloví cykloalkanů</vt:lpstr>
      <vt:lpstr>Snímek 13</vt:lpstr>
      <vt:lpstr>Snímek 14</vt:lpstr>
      <vt:lpstr>Snímek 15</vt:lpstr>
      <vt:lpstr>Metodické pokyny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Voříšek Jan</dc:creator>
  <cp:lastModifiedBy>vorisekj</cp:lastModifiedBy>
  <cp:revision>52</cp:revision>
  <dcterms:created xsi:type="dcterms:W3CDTF">2012-02-20T13:05:12Z</dcterms:created>
  <dcterms:modified xsi:type="dcterms:W3CDTF">2013-06-14T10:29:20Z</dcterms:modified>
</cp:coreProperties>
</file>