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60" r:id="rId4"/>
    <p:sldId id="261" r:id="rId5"/>
    <p:sldId id="263" r:id="rId6"/>
    <p:sldId id="264" r:id="rId7"/>
    <p:sldId id="267" r:id="rId8"/>
    <p:sldId id="265" r:id="rId9"/>
    <p:sldId id="266" r:id="rId10"/>
    <p:sldId id="257" r:id="rId11"/>
    <p:sldId id="262" r:id="rId12"/>
    <p:sldId id="25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rezentace_aplikace_Microsoft_Office_PowerPoint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Soubor:Acetylene_3D.p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9183688" cy="6886575"/>
        </p:xfrm>
        <a:graphic>
          <a:graphicData uri="http://schemas.openxmlformats.org/presentationml/2006/ole">
            <p:oleObj spid="_x0000_s1026" name="Prezentace" r:id="rId3" imgW="2054313" imgH="1542295" progId="PowerPoint.Show.12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Zdroj informací: 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err="1" smtClean="0"/>
              <a:t>McMURRY</a:t>
            </a:r>
            <a:r>
              <a:rPr lang="cs-CZ" dirty="0" smtClean="0"/>
              <a:t>, John.  </a:t>
            </a:r>
            <a:r>
              <a:rPr lang="cs-CZ" i="1" dirty="0" smtClean="0"/>
              <a:t>Organická chemie. </a:t>
            </a:r>
            <a:r>
              <a:rPr lang="cs-CZ" dirty="0" smtClean="0"/>
              <a:t>Vydání první. Vydalo Vysoké učení technické v Brně – </a:t>
            </a:r>
            <a:r>
              <a:rPr lang="cs-CZ" dirty="0" err="1" smtClean="0"/>
              <a:t>nakl</a:t>
            </a:r>
            <a:r>
              <a:rPr lang="cs-CZ" dirty="0" smtClean="0"/>
              <a:t>. VUTIUM, Brno, 2007. Počet stran 1260. ISBN 978-80-214-3291-8 (VUT v Brně).</a:t>
            </a:r>
          </a:p>
          <a:p>
            <a:r>
              <a:rPr lang="cs-CZ" dirty="0" smtClean="0"/>
              <a:t>VACÍK, Jiří. </a:t>
            </a:r>
            <a:r>
              <a:rPr lang="cs-CZ" i="1" dirty="0" smtClean="0"/>
              <a:t>Přehled středoškolské chemie</a:t>
            </a:r>
            <a:r>
              <a:rPr lang="cs-CZ" dirty="0" smtClean="0"/>
              <a:t>. Třetí doplněné vydání. Vydalo SPN-pedagogické nakladatelství, a.s., Praha, 1996. Počet stran 368. ISBN 80-85937-08-5.</a:t>
            </a:r>
          </a:p>
          <a:p>
            <a:r>
              <a:rPr lang="cs-CZ" dirty="0" smtClean="0"/>
              <a:t>HONZA, Jaroslav, MAREČEK, Aleš. </a:t>
            </a:r>
            <a:r>
              <a:rPr lang="cs-CZ" i="1" dirty="0" smtClean="0"/>
              <a:t>Chemie pro čtyřletá gymnázia</a:t>
            </a:r>
            <a:r>
              <a:rPr lang="cs-CZ" dirty="0" smtClean="0"/>
              <a:t>. 2.díl. Druhé přepracované vydání. Vydalo Nakladatelství Olomouc, 1998. Počet stran 232. ISBN 80-7182-056-3.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/>
              <a:t>Obr.1:</a:t>
            </a:r>
            <a:r>
              <a:rPr lang="cs-CZ" sz="2800" dirty="0" smtClean="0"/>
              <a:t> Trojná vazba v </a:t>
            </a:r>
            <a:r>
              <a:rPr lang="cs-CZ" sz="2800" dirty="0" err="1" smtClean="0"/>
              <a:t>ethynu</a:t>
            </a:r>
            <a:r>
              <a:rPr lang="cs-CZ" sz="2800" dirty="0" smtClean="0"/>
              <a:t>.</a:t>
            </a:r>
            <a:r>
              <a:rPr lang="cs-CZ" dirty="0" smtClean="0">
                <a:hlinkClick r:id="rId2"/>
              </a:rPr>
              <a:t> http://cs.wikipedia.org/wiki/Soubor:Acetylene_3D.png</a:t>
            </a:r>
            <a:endParaRPr lang="cs-CZ" dirty="0" smtClean="0"/>
          </a:p>
          <a:p>
            <a:r>
              <a:rPr lang="cs-CZ" dirty="0" smtClean="0"/>
              <a:t>Staženo: 22.4.2012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Téma  sady: 		</a:t>
            </a:r>
            <a:r>
              <a:rPr lang="cs-CZ" sz="2800" dirty="0" smtClean="0"/>
              <a:t>Studium uhlovodíků</a:t>
            </a:r>
            <a:endParaRPr lang="cs-CZ" dirty="0" smtClean="0"/>
          </a:p>
          <a:p>
            <a:r>
              <a:rPr lang="cs-CZ" dirty="0" smtClean="0"/>
              <a:t>Vzdělávací oblast: 	Člověk a příroda</a:t>
            </a:r>
          </a:p>
          <a:p>
            <a:r>
              <a:rPr lang="cs-CZ" dirty="0" smtClean="0"/>
              <a:t>Vzdělávací obor:		Chemie</a:t>
            </a:r>
          </a:p>
          <a:p>
            <a:r>
              <a:rPr lang="cs-CZ" dirty="0" smtClean="0"/>
              <a:t>Tematický okruh:		Organická chemie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dirty="0" smtClean="0"/>
              <a:t>Autor:	    		 Ing. Jan Voříšek</a:t>
            </a:r>
          </a:p>
          <a:p>
            <a:r>
              <a:rPr lang="cs-CZ" dirty="0" smtClean="0"/>
              <a:t>Rok vytvoření materiálu: 	2012</a:t>
            </a:r>
          </a:p>
          <a:p>
            <a:r>
              <a:rPr lang="cs-CZ" dirty="0" smtClean="0"/>
              <a:t>Název materiálu: 		</a:t>
            </a:r>
            <a:r>
              <a:rPr lang="cs-CZ" dirty="0" err="1" smtClean="0"/>
              <a:t>Alkyny</a:t>
            </a:r>
            <a:r>
              <a:rPr lang="cs-CZ" dirty="0" smtClean="0"/>
              <a:t> – charakteristika a vlastnosti.</a:t>
            </a:r>
            <a:r>
              <a:rPr lang="cs-CZ" b="1" dirty="0" smtClean="0"/>
              <a:t>	</a:t>
            </a:r>
            <a:endParaRPr lang="cs-CZ" dirty="0" smtClean="0"/>
          </a:p>
          <a:p>
            <a:r>
              <a:rPr lang="cs-CZ" dirty="0" smtClean="0"/>
              <a:t>Jazyk:			čeština</a:t>
            </a:r>
          </a:p>
          <a:p>
            <a:r>
              <a:rPr lang="cs-CZ" dirty="0" smtClean="0"/>
              <a:t>Očekávaný výstup:	Žák charakterizuje fyzikální a chemické vlastnosti </a:t>
            </a:r>
            <a:r>
              <a:rPr lang="cs-CZ" dirty="0" err="1" smtClean="0"/>
              <a:t>alkynů</a:t>
            </a:r>
            <a:r>
              <a:rPr lang="cs-CZ" dirty="0" smtClean="0"/>
              <a:t> a porovná je s alkany a alkeny.</a:t>
            </a:r>
          </a:p>
          <a:p>
            <a:r>
              <a:rPr lang="cs-CZ" dirty="0" smtClean="0"/>
              <a:t>Klíčová slova:                         organická chemie, </a:t>
            </a:r>
            <a:r>
              <a:rPr lang="cs-CZ" dirty="0" err="1" smtClean="0"/>
              <a:t>alkyny</a:t>
            </a:r>
            <a:r>
              <a:rPr lang="cs-CZ" dirty="0" smtClean="0"/>
              <a:t>, fyzikální vlastnosti </a:t>
            </a:r>
            <a:r>
              <a:rPr lang="cs-CZ" dirty="0" err="1" smtClean="0"/>
              <a:t>alkynů</a:t>
            </a:r>
            <a:r>
              <a:rPr lang="cs-CZ" dirty="0" smtClean="0"/>
              <a:t>, chemické vlastnosti </a:t>
            </a:r>
            <a:r>
              <a:rPr lang="cs-CZ" dirty="0" err="1" smtClean="0"/>
              <a:t>alkynů</a:t>
            </a:r>
            <a:r>
              <a:rPr lang="cs-CZ" dirty="0" smtClean="0"/>
              <a:t>.       </a:t>
            </a:r>
          </a:p>
          <a:p>
            <a:r>
              <a:rPr lang="cs-CZ" dirty="0" smtClean="0"/>
              <a:t>Druh učebního materiálu:	prezentace s aktivizací žáka</a:t>
            </a:r>
          </a:p>
          <a:p>
            <a:r>
              <a:rPr lang="cs-CZ" dirty="0" smtClean="0"/>
              <a:t>Cílová skupina:		žák</a:t>
            </a:r>
          </a:p>
          <a:p>
            <a:r>
              <a:rPr lang="cs-CZ" dirty="0" smtClean="0"/>
              <a:t>Stupeň a typ vzdělávání:	gymnaziální vzdělávání</a:t>
            </a:r>
          </a:p>
          <a:p>
            <a:r>
              <a:rPr lang="cs-CZ" dirty="0" smtClean="0"/>
              <a:t>Typická věková skupina:	16 -19 let</a:t>
            </a:r>
          </a:p>
          <a:p>
            <a:r>
              <a:rPr lang="cs-CZ" dirty="0" smtClean="0"/>
              <a:t> </a:t>
            </a:r>
          </a:p>
          <a:p>
            <a:r>
              <a:rPr lang="cs-CZ" dirty="0" smtClean="0"/>
              <a:t>Pokyny pro práci s materiálem: Prezentace je využitelná jako výklad učiva na dané téma. V materiálu jsou  začleněny otázky, které aktivizují žáky a umožňují žákům zamyšlení nad jednotlivými body tématu.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Metodické pokyny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B050"/>
                </a:solidFill>
              </a:rPr>
              <a:t>Alkyny</a:t>
            </a:r>
            <a:r>
              <a:rPr lang="cs-CZ" dirty="0" smtClean="0">
                <a:solidFill>
                  <a:srgbClr val="00B050"/>
                </a:solidFill>
              </a:rPr>
              <a:t> – charakteristika a vlastnosti.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smtClean="0"/>
              <a:t>VY_32_INOVACE_13_2_7</a:t>
            </a:r>
            <a:endParaRPr lang="cs-CZ" b="1" dirty="0" smtClean="0"/>
          </a:p>
          <a:p>
            <a:r>
              <a:rPr lang="cs-CZ" b="1" dirty="0" smtClean="0"/>
              <a:t>Ing. Jan Voříšek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Alkyny</a:t>
            </a:r>
            <a:r>
              <a:rPr lang="cs-CZ" dirty="0" smtClean="0"/>
              <a:t> jsou uhlovodíky, které ve své molekule obsahují trojnou vazbu mezi atomy uhlíku.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                          </a:t>
            </a:r>
            <a:r>
              <a:rPr lang="cs-CZ" dirty="0" smtClean="0">
                <a:solidFill>
                  <a:srgbClr val="FF0000"/>
                </a:solidFill>
              </a:rPr>
              <a:t>-C    </a:t>
            </a:r>
            <a:r>
              <a:rPr lang="cs-CZ" dirty="0" err="1" smtClean="0">
                <a:solidFill>
                  <a:srgbClr val="FF0000"/>
                </a:solidFill>
              </a:rPr>
              <a:t>C</a:t>
            </a:r>
            <a:r>
              <a:rPr lang="cs-CZ" dirty="0" smtClean="0">
                <a:solidFill>
                  <a:srgbClr val="FF0000"/>
                </a:solidFill>
              </a:rPr>
              <a:t>-</a:t>
            </a:r>
          </a:p>
          <a:p>
            <a:endParaRPr lang="cs-CZ" dirty="0" smtClean="0"/>
          </a:p>
          <a:p>
            <a:r>
              <a:rPr lang="cs-CZ" dirty="0" smtClean="0"/>
              <a:t>Trojná vazba je tvořena jednou σ-vazbou a dvěma  π-vazbami. </a:t>
            </a:r>
          </a:p>
          <a:p>
            <a:r>
              <a:rPr lang="cs-CZ" dirty="0" smtClean="0"/>
              <a:t>Vazby π leží v rovinách vzájemně na sebe kolmých a vytvářejí kolem vazby σ souvislý obal.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-1000164" y="200024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Skupina 20"/>
          <p:cNvGrpSpPr/>
          <p:nvPr/>
        </p:nvGrpSpPr>
        <p:grpSpPr>
          <a:xfrm>
            <a:off x="4000496" y="3000372"/>
            <a:ext cx="214314" cy="143666"/>
            <a:chOff x="6357950" y="3000372"/>
            <a:chExt cx="214314" cy="143666"/>
          </a:xfrm>
        </p:grpSpPr>
        <p:cxnSp>
          <p:nvCxnSpPr>
            <p:cNvPr id="16" name="Přímá spojovací čára 15"/>
            <p:cNvCxnSpPr/>
            <p:nvPr/>
          </p:nvCxnSpPr>
          <p:spPr>
            <a:xfrm>
              <a:off x="6357950" y="3000372"/>
              <a:ext cx="214314" cy="79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čára 18"/>
            <p:cNvCxnSpPr/>
            <p:nvPr/>
          </p:nvCxnSpPr>
          <p:spPr>
            <a:xfrm>
              <a:off x="6357950" y="3071810"/>
              <a:ext cx="214314" cy="79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>
              <a:off x="6357950" y="3143248"/>
              <a:ext cx="214314" cy="79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Trojná vazba je nejkratší a nejsilnější vazba mezi atomy uhlíku.</a:t>
            </a:r>
          </a:p>
          <a:p>
            <a:pPr>
              <a:buNone/>
            </a:pPr>
            <a:r>
              <a:rPr lang="cs-CZ" sz="2000" dirty="0" smtClean="0"/>
              <a:t>   (Délka vazby je 120 </a:t>
            </a:r>
            <a:r>
              <a:rPr lang="cs-CZ" sz="2000" dirty="0" err="1" smtClean="0"/>
              <a:t>pm</a:t>
            </a:r>
            <a:r>
              <a:rPr lang="cs-CZ" sz="2000" dirty="0" smtClean="0"/>
              <a:t> a energie je asi 835 </a:t>
            </a:r>
            <a:r>
              <a:rPr lang="cs-CZ" sz="2000" dirty="0" err="1" smtClean="0"/>
              <a:t>kJ</a:t>
            </a:r>
            <a:r>
              <a:rPr lang="cs-CZ" sz="2000" dirty="0" smtClean="0"/>
              <a:t>/mol).</a:t>
            </a:r>
          </a:p>
          <a:p>
            <a:r>
              <a:rPr lang="cs-CZ" sz="2000" b="1" dirty="0" smtClean="0"/>
              <a:t>Obr.1:</a:t>
            </a:r>
            <a:r>
              <a:rPr lang="cs-CZ" sz="2000" dirty="0" smtClean="0"/>
              <a:t> Trojná vazba v </a:t>
            </a:r>
            <a:r>
              <a:rPr lang="cs-CZ" sz="2000" dirty="0" err="1" smtClean="0"/>
              <a:t>ethynu</a:t>
            </a:r>
            <a:r>
              <a:rPr lang="cs-CZ" sz="2000" dirty="0" smtClean="0"/>
              <a:t>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Acetylene_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2886818"/>
            <a:ext cx="3571900" cy="34252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Alkyny</a:t>
            </a:r>
            <a:r>
              <a:rPr lang="cs-CZ" dirty="0" smtClean="0"/>
              <a:t> tvoří homologickou řadu a jejich obecný vzorec je: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 </a:t>
            </a:r>
            <a:r>
              <a:rPr lang="cs-CZ" dirty="0" smtClean="0">
                <a:solidFill>
                  <a:srgbClr val="FF0000"/>
                </a:solidFill>
              </a:rPr>
              <a:t>C</a:t>
            </a:r>
            <a:r>
              <a:rPr lang="cs-CZ" baseline="-25000" dirty="0" smtClean="0">
                <a:solidFill>
                  <a:srgbClr val="FF0000"/>
                </a:solidFill>
              </a:rPr>
              <a:t>n</a:t>
            </a:r>
            <a:r>
              <a:rPr lang="cs-CZ" dirty="0" smtClean="0">
                <a:solidFill>
                  <a:srgbClr val="FF0000"/>
                </a:solidFill>
              </a:rPr>
              <a:t>H</a:t>
            </a:r>
            <a:r>
              <a:rPr lang="cs-CZ" baseline="-25000" dirty="0" smtClean="0">
                <a:solidFill>
                  <a:srgbClr val="FF0000"/>
                </a:solidFill>
              </a:rPr>
              <a:t>2n-2</a:t>
            </a:r>
          </a:p>
          <a:p>
            <a:endParaRPr lang="cs-CZ" baseline="-25000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Názvy </a:t>
            </a:r>
            <a:r>
              <a:rPr lang="cs-CZ" dirty="0" err="1" smtClean="0"/>
              <a:t>alkynů</a:t>
            </a:r>
            <a:r>
              <a:rPr lang="cs-CZ" dirty="0" smtClean="0"/>
              <a:t> se tvoří od kmenu přidáním sufixu: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  </a:t>
            </a:r>
            <a:r>
              <a:rPr lang="cs-CZ" dirty="0" smtClean="0">
                <a:solidFill>
                  <a:srgbClr val="FF0000"/>
                </a:solidFill>
              </a:rPr>
              <a:t>-</a:t>
            </a:r>
            <a:r>
              <a:rPr lang="cs-CZ" dirty="0" err="1" smtClean="0">
                <a:solidFill>
                  <a:srgbClr val="FF0000"/>
                </a:solidFill>
              </a:rPr>
              <a:t>yn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(Dříve se používalo zakončení </a:t>
            </a:r>
            <a:r>
              <a:rPr lang="cs-CZ" dirty="0" smtClean="0">
                <a:solidFill>
                  <a:srgbClr val="0070C0"/>
                </a:solidFill>
              </a:rPr>
              <a:t>–in</a:t>
            </a:r>
            <a:r>
              <a:rPr lang="cs-CZ" dirty="0" smtClean="0"/>
              <a:t>, se kterým se můžete v literatuře setkat.)</a:t>
            </a:r>
          </a:p>
          <a:p>
            <a:endParaRPr lang="cs-CZ" dirty="0" smtClean="0"/>
          </a:p>
          <a:p>
            <a:r>
              <a:rPr lang="cs-CZ" dirty="0" smtClean="0"/>
              <a:t>Názvy uhlovodíkových zbytků mají zakončení :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 </a:t>
            </a:r>
            <a:r>
              <a:rPr lang="cs-CZ" dirty="0" smtClean="0">
                <a:solidFill>
                  <a:srgbClr val="FF0000"/>
                </a:solidFill>
              </a:rPr>
              <a:t>-</a:t>
            </a:r>
            <a:r>
              <a:rPr lang="cs-CZ" dirty="0" err="1" smtClean="0">
                <a:solidFill>
                  <a:srgbClr val="FF0000"/>
                </a:solidFill>
              </a:rPr>
              <a:t>ynyl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Příklady vzorců: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CH    </a:t>
            </a:r>
            <a:r>
              <a:rPr lang="cs-CZ" dirty="0" err="1" smtClean="0"/>
              <a:t>CH</a:t>
            </a:r>
            <a:r>
              <a:rPr lang="cs-CZ" dirty="0" smtClean="0"/>
              <a:t>        </a:t>
            </a:r>
            <a:r>
              <a:rPr lang="cs-CZ" dirty="0" err="1" smtClean="0">
                <a:solidFill>
                  <a:srgbClr val="00B050"/>
                </a:solidFill>
              </a:rPr>
              <a:t>ethyn</a:t>
            </a:r>
            <a:r>
              <a:rPr lang="cs-CZ" dirty="0" smtClean="0"/>
              <a:t> (acetylen)</a:t>
            </a:r>
          </a:p>
          <a:p>
            <a:endParaRPr lang="cs-CZ" dirty="0" smtClean="0"/>
          </a:p>
          <a:p>
            <a:r>
              <a:rPr lang="cs-CZ" dirty="0" smtClean="0"/>
              <a:t>CH    C-CH3  </a:t>
            </a:r>
            <a:r>
              <a:rPr lang="cs-CZ" dirty="0" err="1" smtClean="0">
                <a:solidFill>
                  <a:srgbClr val="00B050"/>
                </a:solidFill>
              </a:rPr>
              <a:t>propyn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CH3-C    </a:t>
            </a:r>
            <a:r>
              <a:rPr lang="cs-CZ" dirty="0" err="1" smtClean="0"/>
              <a:t>C</a:t>
            </a:r>
            <a:r>
              <a:rPr lang="cs-CZ" dirty="0" smtClean="0"/>
              <a:t>-CH2-CH2    </a:t>
            </a:r>
            <a:r>
              <a:rPr lang="cs-CZ" dirty="0" err="1" smtClean="0">
                <a:solidFill>
                  <a:srgbClr val="00B050"/>
                </a:solidFill>
              </a:rPr>
              <a:t>pent</a:t>
            </a:r>
            <a:r>
              <a:rPr lang="cs-CZ" dirty="0" smtClean="0">
                <a:solidFill>
                  <a:srgbClr val="00B050"/>
                </a:solidFill>
              </a:rPr>
              <a:t>-2-</a:t>
            </a:r>
            <a:r>
              <a:rPr lang="cs-CZ" dirty="0" err="1" smtClean="0">
                <a:solidFill>
                  <a:srgbClr val="00B050"/>
                </a:solidFill>
              </a:rPr>
              <a:t>yn</a:t>
            </a:r>
            <a:endParaRPr lang="cs-CZ" dirty="0" smtClean="0">
              <a:solidFill>
                <a:srgbClr val="00B050"/>
              </a:solidFill>
            </a:endParaRPr>
          </a:p>
          <a:p>
            <a:endParaRPr lang="cs-CZ" dirty="0" smtClean="0"/>
          </a:p>
          <a:p>
            <a:r>
              <a:rPr lang="cs-CZ" dirty="0" smtClean="0"/>
              <a:t>CH    C-CH-CH2-C    CH</a:t>
            </a:r>
          </a:p>
          <a:p>
            <a:pPr>
              <a:buNone/>
            </a:pPr>
            <a:r>
              <a:rPr lang="cs-CZ" dirty="0" smtClean="0"/>
              <a:t>               CH3</a:t>
            </a:r>
          </a:p>
          <a:p>
            <a:pPr>
              <a:buNone/>
            </a:pPr>
            <a:r>
              <a:rPr lang="cs-CZ" dirty="0" smtClean="0"/>
              <a:t>   </a:t>
            </a:r>
            <a:r>
              <a:rPr lang="cs-CZ" dirty="0" smtClean="0">
                <a:solidFill>
                  <a:srgbClr val="00B050"/>
                </a:solidFill>
              </a:rPr>
              <a:t>3-</a:t>
            </a:r>
            <a:r>
              <a:rPr lang="cs-CZ" dirty="0" err="1" smtClean="0">
                <a:solidFill>
                  <a:srgbClr val="00B050"/>
                </a:solidFill>
              </a:rPr>
              <a:t>methylhexa</a:t>
            </a:r>
            <a:r>
              <a:rPr lang="cs-CZ" dirty="0" smtClean="0">
                <a:solidFill>
                  <a:srgbClr val="00B050"/>
                </a:solidFill>
              </a:rPr>
              <a:t>-1,5-</a:t>
            </a:r>
            <a:r>
              <a:rPr lang="cs-CZ" dirty="0" err="1" smtClean="0">
                <a:solidFill>
                  <a:srgbClr val="00B050"/>
                </a:solidFill>
              </a:rPr>
              <a:t>diyn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4" name="Skupina 3"/>
          <p:cNvGrpSpPr/>
          <p:nvPr/>
        </p:nvGrpSpPr>
        <p:grpSpPr>
          <a:xfrm>
            <a:off x="1428728" y="2357430"/>
            <a:ext cx="214314" cy="143666"/>
            <a:chOff x="6357950" y="3000372"/>
            <a:chExt cx="214314" cy="143666"/>
          </a:xfrm>
        </p:grpSpPr>
        <p:cxnSp>
          <p:nvCxnSpPr>
            <p:cNvPr id="5" name="Přímá spojovací čára 4"/>
            <p:cNvCxnSpPr/>
            <p:nvPr/>
          </p:nvCxnSpPr>
          <p:spPr>
            <a:xfrm>
              <a:off x="6357950" y="3000372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Přímá spojovací čára 5"/>
            <p:cNvCxnSpPr/>
            <p:nvPr/>
          </p:nvCxnSpPr>
          <p:spPr>
            <a:xfrm>
              <a:off x="6357950" y="3071810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ovací čára 6"/>
            <p:cNvCxnSpPr/>
            <p:nvPr/>
          </p:nvCxnSpPr>
          <p:spPr>
            <a:xfrm>
              <a:off x="6357950" y="3143248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Skupina 7"/>
          <p:cNvGrpSpPr/>
          <p:nvPr/>
        </p:nvGrpSpPr>
        <p:grpSpPr>
          <a:xfrm>
            <a:off x="1500166" y="3143248"/>
            <a:ext cx="214314" cy="143666"/>
            <a:chOff x="6357950" y="3000372"/>
            <a:chExt cx="214314" cy="143666"/>
          </a:xfrm>
        </p:grpSpPr>
        <p:cxnSp>
          <p:nvCxnSpPr>
            <p:cNvPr id="9" name="Přímá spojovací čára 8"/>
            <p:cNvCxnSpPr/>
            <p:nvPr/>
          </p:nvCxnSpPr>
          <p:spPr>
            <a:xfrm>
              <a:off x="6357950" y="3000372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>
              <a:off x="6357950" y="3071810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>
              <a:off x="6357950" y="3143248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Skupina 11"/>
          <p:cNvGrpSpPr/>
          <p:nvPr/>
        </p:nvGrpSpPr>
        <p:grpSpPr>
          <a:xfrm>
            <a:off x="2071670" y="3929066"/>
            <a:ext cx="214314" cy="143666"/>
            <a:chOff x="6357950" y="3000372"/>
            <a:chExt cx="214314" cy="143666"/>
          </a:xfrm>
        </p:grpSpPr>
        <p:cxnSp>
          <p:nvCxnSpPr>
            <p:cNvPr id="13" name="Přímá spojovací čára 12"/>
            <p:cNvCxnSpPr/>
            <p:nvPr/>
          </p:nvCxnSpPr>
          <p:spPr>
            <a:xfrm>
              <a:off x="6357950" y="3000372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ovací čára 13"/>
            <p:cNvCxnSpPr/>
            <p:nvPr/>
          </p:nvCxnSpPr>
          <p:spPr>
            <a:xfrm>
              <a:off x="6357950" y="3071810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ovací čára 14"/>
            <p:cNvCxnSpPr/>
            <p:nvPr/>
          </p:nvCxnSpPr>
          <p:spPr>
            <a:xfrm>
              <a:off x="6357950" y="3143248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/>
          <p:cNvGrpSpPr/>
          <p:nvPr/>
        </p:nvGrpSpPr>
        <p:grpSpPr>
          <a:xfrm>
            <a:off x="3929058" y="4714884"/>
            <a:ext cx="214314" cy="143666"/>
            <a:chOff x="6357950" y="3000372"/>
            <a:chExt cx="214314" cy="143666"/>
          </a:xfrm>
        </p:grpSpPr>
        <p:cxnSp>
          <p:nvCxnSpPr>
            <p:cNvPr id="17" name="Přímá spojovací čára 16"/>
            <p:cNvCxnSpPr/>
            <p:nvPr/>
          </p:nvCxnSpPr>
          <p:spPr>
            <a:xfrm>
              <a:off x="6357950" y="3000372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17"/>
            <p:cNvCxnSpPr/>
            <p:nvPr/>
          </p:nvCxnSpPr>
          <p:spPr>
            <a:xfrm>
              <a:off x="6357950" y="3071810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čára 18"/>
            <p:cNvCxnSpPr/>
            <p:nvPr/>
          </p:nvCxnSpPr>
          <p:spPr>
            <a:xfrm>
              <a:off x="6357950" y="3143248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Skupina 19"/>
          <p:cNvGrpSpPr/>
          <p:nvPr/>
        </p:nvGrpSpPr>
        <p:grpSpPr>
          <a:xfrm>
            <a:off x="1428728" y="4714884"/>
            <a:ext cx="214314" cy="143666"/>
            <a:chOff x="6357950" y="3000372"/>
            <a:chExt cx="214314" cy="143666"/>
          </a:xfrm>
        </p:grpSpPr>
        <p:cxnSp>
          <p:nvCxnSpPr>
            <p:cNvPr id="21" name="Přímá spojovací čára 20"/>
            <p:cNvCxnSpPr/>
            <p:nvPr/>
          </p:nvCxnSpPr>
          <p:spPr>
            <a:xfrm>
              <a:off x="6357950" y="3000372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ovací čára 21"/>
            <p:cNvCxnSpPr/>
            <p:nvPr/>
          </p:nvCxnSpPr>
          <p:spPr>
            <a:xfrm>
              <a:off x="6357950" y="3071810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ovací čára 22"/>
            <p:cNvCxnSpPr/>
            <p:nvPr/>
          </p:nvCxnSpPr>
          <p:spPr>
            <a:xfrm>
              <a:off x="6357950" y="3143248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Přímá spojovací čára 24"/>
          <p:cNvCxnSpPr/>
          <p:nvPr/>
        </p:nvCxnSpPr>
        <p:spPr>
          <a:xfrm rot="5400000">
            <a:off x="2215340" y="4999842"/>
            <a:ext cx="14287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zamyšlení: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Zkuste porovnat reaktivitu </a:t>
            </a:r>
            <a:r>
              <a:rPr lang="cs-CZ" dirty="0" err="1" smtClean="0">
                <a:solidFill>
                  <a:srgbClr val="FF0000"/>
                </a:solidFill>
              </a:rPr>
              <a:t>alkynů</a:t>
            </a:r>
            <a:r>
              <a:rPr lang="cs-CZ" dirty="0" smtClean="0">
                <a:solidFill>
                  <a:srgbClr val="FF0000"/>
                </a:solidFill>
              </a:rPr>
              <a:t> s alkany a alkeny.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 Jak to bude s teplotou tání a varu?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Záleží na poloze trojné vazby v řetězci uhlovodíku?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Fyzikálními vlastnostmi se </a:t>
            </a:r>
            <a:r>
              <a:rPr lang="cs-CZ" dirty="0" err="1" smtClean="0"/>
              <a:t>alkyny</a:t>
            </a:r>
            <a:r>
              <a:rPr lang="cs-CZ" dirty="0" smtClean="0"/>
              <a:t> podobají alkenům, mají však vyšší body varu i tání než alkany nebo alkeny se stejným počtem uhlíků.</a:t>
            </a:r>
          </a:p>
          <a:p>
            <a:endParaRPr lang="cs-CZ" dirty="0" smtClean="0"/>
          </a:p>
          <a:p>
            <a:r>
              <a:rPr lang="cs-CZ" dirty="0" smtClean="0"/>
              <a:t>Bod varu i tání ovlivňuje i poloha trojné vazby v molekule: </a:t>
            </a:r>
          </a:p>
          <a:p>
            <a:endParaRPr lang="cs-CZ" dirty="0" smtClean="0"/>
          </a:p>
          <a:p>
            <a:r>
              <a:rPr lang="cs-CZ" dirty="0" smtClean="0"/>
              <a:t>CH   C CH</a:t>
            </a:r>
            <a:r>
              <a:rPr lang="cs-CZ" baseline="-25000" dirty="0" smtClean="0"/>
              <a:t>2</a:t>
            </a:r>
            <a:r>
              <a:rPr lang="cs-CZ" dirty="0" smtClean="0"/>
              <a:t>CH</a:t>
            </a:r>
            <a:r>
              <a:rPr lang="cs-CZ" baseline="-25000" dirty="0" smtClean="0"/>
              <a:t>3</a:t>
            </a:r>
            <a:r>
              <a:rPr lang="cs-CZ" dirty="0" smtClean="0"/>
              <a:t>   teplota tání = -122,5 </a:t>
            </a:r>
            <a:r>
              <a:rPr lang="cs-CZ" baseline="50000" dirty="0" err="1" smtClean="0"/>
              <a:t>o</a:t>
            </a:r>
            <a:r>
              <a:rPr lang="cs-CZ" dirty="0" err="1" smtClean="0"/>
              <a:t>C</a:t>
            </a:r>
            <a:endParaRPr lang="cs-CZ" dirty="0" smtClean="0"/>
          </a:p>
          <a:p>
            <a:r>
              <a:rPr lang="cs-CZ" dirty="0" smtClean="0"/>
              <a:t>CH</a:t>
            </a:r>
            <a:r>
              <a:rPr lang="cs-CZ" baseline="-25000" dirty="0" smtClean="0"/>
              <a:t>3</a:t>
            </a:r>
            <a:r>
              <a:rPr lang="cs-CZ" dirty="0" smtClean="0"/>
              <a:t>C   CCH</a:t>
            </a:r>
            <a:r>
              <a:rPr lang="cs-CZ" baseline="-25000" dirty="0" smtClean="0"/>
              <a:t>3</a:t>
            </a:r>
            <a:r>
              <a:rPr lang="cs-CZ" dirty="0" smtClean="0"/>
              <a:t>      teplota tání =  -24,0 </a:t>
            </a:r>
            <a:r>
              <a:rPr lang="cs-CZ" baseline="50000" dirty="0" err="1" smtClean="0"/>
              <a:t>o</a:t>
            </a:r>
            <a:r>
              <a:rPr lang="cs-CZ" dirty="0" err="1" smtClean="0"/>
              <a:t>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4" name="Skupina 3"/>
          <p:cNvGrpSpPr/>
          <p:nvPr/>
        </p:nvGrpSpPr>
        <p:grpSpPr>
          <a:xfrm>
            <a:off x="1428728" y="4714884"/>
            <a:ext cx="214314" cy="143666"/>
            <a:chOff x="6357950" y="3000372"/>
            <a:chExt cx="214314" cy="143666"/>
          </a:xfrm>
        </p:grpSpPr>
        <p:cxnSp>
          <p:nvCxnSpPr>
            <p:cNvPr id="5" name="Přímá spojovací čára 4"/>
            <p:cNvCxnSpPr/>
            <p:nvPr/>
          </p:nvCxnSpPr>
          <p:spPr>
            <a:xfrm>
              <a:off x="6357950" y="3000372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Přímá spojovací čára 5"/>
            <p:cNvCxnSpPr/>
            <p:nvPr/>
          </p:nvCxnSpPr>
          <p:spPr>
            <a:xfrm>
              <a:off x="6357950" y="3071810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ovací čára 6"/>
            <p:cNvCxnSpPr/>
            <p:nvPr/>
          </p:nvCxnSpPr>
          <p:spPr>
            <a:xfrm>
              <a:off x="6357950" y="3143248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Skupina 7"/>
          <p:cNvGrpSpPr/>
          <p:nvPr/>
        </p:nvGrpSpPr>
        <p:grpSpPr>
          <a:xfrm>
            <a:off x="1857356" y="5143512"/>
            <a:ext cx="214314" cy="143666"/>
            <a:chOff x="6357950" y="3000372"/>
            <a:chExt cx="214314" cy="143666"/>
          </a:xfrm>
        </p:grpSpPr>
        <p:cxnSp>
          <p:nvCxnSpPr>
            <p:cNvPr id="9" name="Přímá spojovací čára 8"/>
            <p:cNvCxnSpPr/>
            <p:nvPr/>
          </p:nvCxnSpPr>
          <p:spPr>
            <a:xfrm>
              <a:off x="6357950" y="3000372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>
              <a:off x="6357950" y="3071810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>
              <a:off x="6357950" y="3143248"/>
              <a:ext cx="214314" cy="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Chemické vlastnosti </a:t>
            </a:r>
            <a:r>
              <a:rPr lang="cs-CZ" dirty="0" err="1" smtClean="0"/>
              <a:t>alkynů</a:t>
            </a:r>
            <a:r>
              <a:rPr lang="cs-CZ" dirty="0" smtClean="0"/>
              <a:t> se od vlastností alkenů poněkud liší a většinu reakcí </a:t>
            </a:r>
            <a:r>
              <a:rPr lang="cs-CZ" dirty="0" err="1" smtClean="0"/>
              <a:t>alkynů</a:t>
            </a:r>
            <a:r>
              <a:rPr lang="cs-CZ" dirty="0" smtClean="0"/>
              <a:t> je třeba katalyzovat, protože reaktivita </a:t>
            </a:r>
            <a:r>
              <a:rPr lang="cs-CZ" dirty="0" err="1" smtClean="0"/>
              <a:t>alkynů</a:t>
            </a:r>
            <a:r>
              <a:rPr lang="cs-CZ" dirty="0" smtClean="0"/>
              <a:t> vůči </a:t>
            </a:r>
            <a:r>
              <a:rPr lang="cs-CZ" dirty="0" err="1" smtClean="0"/>
              <a:t>elektrofilům</a:t>
            </a:r>
            <a:r>
              <a:rPr lang="cs-CZ" dirty="0" smtClean="0"/>
              <a:t> je nižší.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154</TotalTime>
  <Words>306</Words>
  <Application>Microsoft Office PowerPoint</Application>
  <PresentationFormat>Předvádění na obrazovce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Shluk</vt:lpstr>
      <vt:lpstr>Prezentace aplikace Microsoft Office PowerPoint</vt:lpstr>
      <vt:lpstr>Snímek 1</vt:lpstr>
      <vt:lpstr>Alkyny – charakteristika a vlastnosti.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Metodické pokyny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Voříšek Jan</dc:creator>
  <cp:lastModifiedBy>vorisekj</cp:lastModifiedBy>
  <cp:revision>38</cp:revision>
  <dcterms:created xsi:type="dcterms:W3CDTF">2012-02-20T13:27:04Z</dcterms:created>
  <dcterms:modified xsi:type="dcterms:W3CDTF">2013-06-14T10:40:51Z</dcterms:modified>
</cp:coreProperties>
</file>