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pptx" ContentType="application/vnd.openxmlformats-officedocument.presentationml.presentation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56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57" r:id="rId13"/>
    <p:sldId id="259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8A2481B-5154-415F-B752-558547769AA3}" type="datetimeFigureOut">
              <a:rPr lang="cs-CZ" smtClean="0"/>
              <a:pPr/>
              <a:t>14.6.2013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rezentace_aplikace_Microsoft_Office_PowerPoint1.ppt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0" y="0"/>
          <a:ext cx="9183688" cy="6886575"/>
        </p:xfrm>
        <a:graphic>
          <a:graphicData uri="http://schemas.openxmlformats.org/presentationml/2006/ole">
            <p:oleObj spid="_x0000_s1026" name="Prezentace" r:id="rId3" imgW="1912463" imgH="1435732" progId="PowerPoint.Show.12">
              <p:embed/>
            </p:oleObj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Některé aromatické uhlovodíky můžeme vyrobit </a:t>
            </a:r>
            <a:r>
              <a:rPr lang="cs-CZ" b="1" dirty="0" smtClean="0"/>
              <a:t>dehydrogenací nenasycených cyklických uhlovodíků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Například dehydrogenace </a:t>
            </a:r>
            <a:r>
              <a:rPr lang="cs-CZ" dirty="0" err="1" smtClean="0"/>
              <a:t>cyklohexenu</a:t>
            </a:r>
            <a:r>
              <a:rPr lang="cs-CZ" dirty="0" smtClean="0"/>
              <a:t> vede ke vzniku benzenu: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                                            + 2H</a:t>
            </a:r>
            <a:r>
              <a:rPr lang="cs-CZ" baseline="-25000" dirty="0" smtClean="0"/>
              <a:t>2</a:t>
            </a:r>
          </a:p>
          <a:p>
            <a:endParaRPr lang="cs-CZ" dirty="0" smtClean="0"/>
          </a:p>
          <a:p>
            <a:pPr>
              <a:buNone/>
            </a:pPr>
            <a:r>
              <a:rPr lang="cs-CZ" dirty="0" smtClean="0"/>
              <a:t>          </a:t>
            </a:r>
            <a:r>
              <a:rPr lang="cs-CZ" dirty="0" err="1" smtClean="0">
                <a:solidFill>
                  <a:srgbClr val="00B050"/>
                </a:solidFill>
              </a:rPr>
              <a:t>cyklohexen</a:t>
            </a:r>
            <a:endParaRPr lang="cs-CZ" dirty="0" smtClean="0">
              <a:solidFill>
                <a:srgbClr val="00B050"/>
              </a:solidFill>
            </a:endParaRPr>
          </a:p>
          <a:p>
            <a:pPr>
              <a:buNone/>
            </a:pPr>
            <a:r>
              <a:rPr lang="cs-CZ" dirty="0" smtClean="0"/>
              <a:t>          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Šestiúhelník 3"/>
          <p:cNvSpPr/>
          <p:nvPr/>
        </p:nvSpPr>
        <p:spPr>
          <a:xfrm>
            <a:off x="2143108" y="4071942"/>
            <a:ext cx="1060704" cy="914400"/>
          </a:xfrm>
          <a:prstGeom prst="hexagon">
            <a:avLst>
              <a:gd name="adj" fmla="val 25001"/>
              <a:gd name="vf" fmla="val 115470"/>
            </a:avLst>
          </a:prstGeom>
          <a:noFill/>
          <a:ln w="25400" cmpd="sng">
            <a:solidFill>
              <a:schemeClr val="tx1"/>
            </a:solidFill>
          </a:ln>
          <a:scene3d>
            <a:camera prst="orthographicFront">
              <a:rot lat="0" lon="0" rev="540000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9" name="Skupina 8"/>
          <p:cNvGrpSpPr/>
          <p:nvPr/>
        </p:nvGrpSpPr>
        <p:grpSpPr>
          <a:xfrm>
            <a:off x="4786314" y="4071942"/>
            <a:ext cx="1060704" cy="914400"/>
            <a:chOff x="5143504" y="4786322"/>
            <a:chExt cx="1060704" cy="914400"/>
          </a:xfrm>
        </p:grpSpPr>
        <p:sp>
          <p:nvSpPr>
            <p:cNvPr id="7" name="Vývojový diagram: spojka 6"/>
            <p:cNvSpPr/>
            <p:nvPr/>
          </p:nvSpPr>
          <p:spPr>
            <a:xfrm>
              <a:off x="5357818" y="4929198"/>
              <a:ext cx="571504" cy="571504"/>
            </a:xfrm>
            <a:prstGeom prst="flowChartConnector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Šestiúhelník 7"/>
            <p:cNvSpPr/>
            <p:nvPr/>
          </p:nvSpPr>
          <p:spPr>
            <a:xfrm>
              <a:off x="5143504" y="4786322"/>
              <a:ext cx="1060704" cy="914400"/>
            </a:xfrm>
            <a:prstGeom prst="hexagon">
              <a:avLst>
                <a:gd name="adj" fmla="val 25001"/>
                <a:gd name="vf" fmla="val 115470"/>
              </a:avLst>
            </a:prstGeom>
            <a:noFill/>
            <a:ln w="25400" cmpd="sng">
              <a:solidFill>
                <a:schemeClr val="tx1"/>
              </a:solidFill>
            </a:ln>
            <a:scene3d>
              <a:camera prst="orthographicFront">
                <a:rot lat="0" lon="0" rev="5400000"/>
              </a:camera>
              <a:lightRig rig="threePt" dir="t"/>
            </a:scene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10" name="Přímá spojovací šipka 9"/>
          <p:cNvCxnSpPr/>
          <p:nvPr/>
        </p:nvCxnSpPr>
        <p:spPr>
          <a:xfrm>
            <a:off x="3714744" y="4500570"/>
            <a:ext cx="64294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Přímá spojovací čára 11"/>
          <p:cNvCxnSpPr/>
          <p:nvPr/>
        </p:nvCxnSpPr>
        <p:spPr>
          <a:xfrm rot="5400000">
            <a:off x="2679687" y="4535495"/>
            <a:ext cx="642942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Pro výrobu řady aromatických uhlovodíků se používají různé typy reakcí. Některé z nich si ukážeme při probírání příslušné látky příští rok. 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10" name="Skupina 9"/>
          <p:cNvGrpSpPr/>
          <p:nvPr/>
        </p:nvGrpSpPr>
        <p:grpSpPr>
          <a:xfrm>
            <a:off x="4000496" y="3714752"/>
            <a:ext cx="914400" cy="1200152"/>
            <a:chOff x="4000496" y="4000504"/>
            <a:chExt cx="914400" cy="1200152"/>
          </a:xfrm>
        </p:grpSpPr>
        <p:cxnSp>
          <p:nvCxnSpPr>
            <p:cNvPr id="5" name="Přímá spojovací čára 4"/>
            <p:cNvCxnSpPr/>
            <p:nvPr/>
          </p:nvCxnSpPr>
          <p:spPr>
            <a:xfrm rot="5400000">
              <a:off x="4464843" y="4036223"/>
              <a:ext cx="285752" cy="214314"/>
            </a:xfrm>
            <a:prstGeom prst="line">
              <a:avLst/>
            </a:prstGeom>
            <a:ln w="25400">
              <a:solidFill>
                <a:srgbClr val="FFFF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2" name="Skupina 11"/>
            <p:cNvGrpSpPr/>
            <p:nvPr/>
          </p:nvGrpSpPr>
          <p:grpSpPr>
            <a:xfrm>
              <a:off x="4000496" y="4000504"/>
              <a:ext cx="914400" cy="1200152"/>
              <a:chOff x="4000496" y="3286124"/>
              <a:chExt cx="914400" cy="1200152"/>
            </a:xfrm>
          </p:grpSpPr>
          <p:sp>
            <p:nvSpPr>
              <p:cNvPr id="4" name="Veselý obličej 3"/>
              <p:cNvSpPr/>
              <p:nvPr/>
            </p:nvSpPr>
            <p:spPr>
              <a:xfrm>
                <a:off x="4000496" y="3571876"/>
                <a:ext cx="914400" cy="914400"/>
              </a:xfrm>
              <a:prstGeom prst="smileyFace">
                <a:avLst/>
              </a:prstGeom>
              <a:noFill/>
              <a:ln w="38100">
                <a:solidFill>
                  <a:srgbClr val="FFF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cxnSp>
            <p:nvCxnSpPr>
              <p:cNvPr id="7" name="Přímá spojovací čára 6"/>
              <p:cNvCxnSpPr/>
              <p:nvPr/>
            </p:nvCxnSpPr>
            <p:spPr>
              <a:xfrm rot="16200000" flipH="1">
                <a:off x="4250529" y="3321843"/>
                <a:ext cx="295276" cy="223838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Přímá spojovací čára 8"/>
              <p:cNvCxnSpPr/>
              <p:nvPr/>
            </p:nvCxnSpPr>
            <p:spPr>
              <a:xfrm rot="16200000" flipH="1">
                <a:off x="4393405" y="3393281"/>
                <a:ext cx="223838" cy="9524"/>
              </a:xfrm>
              <a:prstGeom prst="line">
                <a:avLst/>
              </a:prstGeom>
              <a:ln w="25400">
                <a:solidFill>
                  <a:srgbClr val="FFFF0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b="1" dirty="0" smtClean="0"/>
              <a:t>Zdroj informací: </a:t>
            </a:r>
          </a:p>
          <a:p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err="1" smtClean="0"/>
              <a:t>McMURRY</a:t>
            </a:r>
            <a:r>
              <a:rPr lang="cs-CZ" dirty="0" smtClean="0"/>
              <a:t>, John.  </a:t>
            </a:r>
            <a:r>
              <a:rPr lang="cs-CZ" i="1" dirty="0" smtClean="0"/>
              <a:t>Organická chemie. </a:t>
            </a:r>
            <a:r>
              <a:rPr lang="cs-CZ" dirty="0" smtClean="0"/>
              <a:t>Vydání první. Vydalo Vysoké učení technické v Brně – </a:t>
            </a:r>
            <a:r>
              <a:rPr lang="cs-CZ" dirty="0" err="1" smtClean="0"/>
              <a:t>nakl</a:t>
            </a:r>
            <a:r>
              <a:rPr lang="cs-CZ" dirty="0" smtClean="0"/>
              <a:t>. VUTIUM, Brno, 2007. Počet stran 1260. ISBN 978-80-214-3291-8 (VUT v Brně).</a:t>
            </a:r>
          </a:p>
          <a:p>
            <a:r>
              <a:rPr lang="cs-CZ" dirty="0" smtClean="0"/>
              <a:t>VACÍK, Jiří. </a:t>
            </a:r>
            <a:r>
              <a:rPr lang="cs-CZ" i="1" dirty="0" smtClean="0"/>
              <a:t>Přehled středoškolské chemie</a:t>
            </a:r>
            <a:r>
              <a:rPr lang="cs-CZ" dirty="0" smtClean="0"/>
              <a:t>. Třetí doplněné vydání. Vydalo SPN-pedagogické nakladatelství, a.s., Praha, 1996. Počet stran 368. ISBN 80-85937-08-5.</a:t>
            </a:r>
          </a:p>
          <a:p>
            <a:r>
              <a:rPr lang="cs-CZ" dirty="0" smtClean="0"/>
              <a:t>HONZA, Jaroslav, MAREČEK, Aleš. </a:t>
            </a:r>
            <a:r>
              <a:rPr lang="cs-CZ" i="1" dirty="0" smtClean="0"/>
              <a:t>Chemie pro čtyřletá gymnázia</a:t>
            </a:r>
            <a:r>
              <a:rPr lang="cs-CZ" dirty="0" smtClean="0"/>
              <a:t>. 2.díl. Druhé přepracované vydání. Vydalo Nakladatelství Olomouc, 1998. Počet stran 232. ISBN 80-7182-056-3.</a:t>
            </a:r>
            <a:endParaRPr lang="cs-CZ" smtClean="0"/>
          </a:p>
          <a:p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cs-CZ" dirty="0" smtClean="0"/>
              <a:t>Téma  sady: 		</a:t>
            </a:r>
            <a:r>
              <a:rPr lang="cs-CZ" sz="2800" dirty="0" smtClean="0"/>
              <a:t>Studium uhlovodíků</a:t>
            </a:r>
            <a:endParaRPr lang="cs-CZ" dirty="0" smtClean="0"/>
          </a:p>
          <a:p>
            <a:r>
              <a:rPr lang="cs-CZ" dirty="0" smtClean="0"/>
              <a:t>Vzdělávací oblast: 	Člověk a příroda</a:t>
            </a:r>
          </a:p>
          <a:p>
            <a:r>
              <a:rPr lang="cs-CZ" dirty="0" smtClean="0"/>
              <a:t>Vzdělávací obor:		Chemie</a:t>
            </a:r>
          </a:p>
          <a:p>
            <a:r>
              <a:rPr lang="cs-CZ" dirty="0" smtClean="0"/>
              <a:t>Tematický okruh:		Organická chemie</a:t>
            </a:r>
          </a:p>
          <a:p>
            <a:pPr>
              <a:buNone/>
            </a:pPr>
            <a:r>
              <a:rPr lang="cs-CZ" dirty="0" smtClean="0"/>
              <a:t> </a:t>
            </a:r>
          </a:p>
          <a:p>
            <a:r>
              <a:rPr lang="cs-CZ" dirty="0" smtClean="0"/>
              <a:t>Autor:	    		 Ing. Jan Voříšek</a:t>
            </a:r>
          </a:p>
          <a:p>
            <a:r>
              <a:rPr lang="cs-CZ" dirty="0" smtClean="0"/>
              <a:t>Rok vytvoření materiálu: 	2012</a:t>
            </a:r>
          </a:p>
          <a:p>
            <a:r>
              <a:rPr lang="cs-CZ" dirty="0" smtClean="0"/>
              <a:t>Název materiálu: 		Příprava a izolace arenů.</a:t>
            </a:r>
            <a:r>
              <a:rPr lang="cs-CZ" b="1" dirty="0" smtClean="0"/>
              <a:t>	</a:t>
            </a:r>
            <a:endParaRPr lang="cs-CZ" dirty="0" smtClean="0"/>
          </a:p>
          <a:p>
            <a:r>
              <a:rPr lang="cs-CZ" dirty="0" smtClean="0"/>
              <a:t>Jazyk:			čeština</a:t>
            </a:r>
          </a:p>
          <a:p>
            <a:r>
              <a:rPr lang="cs-CZ" dirty="0" smtClean="0"/>
              <a:t>Očekávaný výstup:	Žák vyjmenuje a popíše typy příprav a možností izolace arenů.</a:t>
            </a:r>
          </a:p>
          <a:p>
            <a:r>
              <a:rPr lang="cs-CZ" dirty="0" smtClean="0"/>
              <a:t>Klíčová slova:                         organická chemie, </a:t>
            </a:r>
            <a:r>
              <a:rPr lang="cs-CZ" dirty="0" err="1" smtClean="0"/>
              <a:t>areny</a:t>
            </a:r>
            <a:r>
              <a:rPr lang="cs-CZ" dirty="0" smtClean="0"/>
              <a:t>, extrakce, aromatizace ropy, alkylace </a:t>
            </a:r>
            <a:r>
              <a:rPr lang="cs-CZ" dirty="0" err="1" smtClean="0"/>
              <a:t>bezenu</a:t>
            </a:r>
            <a:r>
              <a:rPr lang="cs-CZ" dirty="0" smtClean="0"/>
              <a:t>, dehydrogenace uhlovodíků .       </a:t>
            </a:r>
          </a:p>
          <a:p>
            <a:r>
              <a:rPr lang="cs-CZ" dirty="0" smtClean="0"/>
              <a:t>Druh učebního materiálu:	prezentace s aktivizací žáka</a:t>
            </a:r>
          </a:p>
          <a:p>
            <a:r>
              <a:rPr lang="cs-CZ" dirty="0" smtClean="0"/>
              <a:t>Cílová skupina:		žák</a:t>
            </a:r>
          </a:p>
          <a:p>
            <a:r>
              <a:rPr lang="cs-CZ" dirty="0" smtClean="0"/>
              <a:t>Stupeň a typ vzdělávání:	gymnaziální vzdělávání</a:t>
            </a:r>
          </a:p>
          <a:p>
            <a:r>
              <a:rPr lang="cs-CZ" dirty="0" smtClean="0"/>
              <a:t>Typická věková skupina:	16 -19 let</a:t>
            </a:r>
          </a:p>
          <a:p>
            <a:r>
              <a:rPr lang="cs-CZ" dirty="0" smtClean="0"/>
              <a:t> </a:t>
            </a:r>
          </a:p>
          <a:p>
            <a:r>
              <a:rPr lang="cs-CZ" dirty="0" smtClean="0"/>
              <a:t>Pokyny pro práci s materiálem: Prezentace je využitelná jako výklad učiva na dané téma. </a:t>
            </a:r>
          </a:p>
          <a:p>
            <a:r>
              <a:rPr lang="cs-CZ" dirty="0" smtClean="0"/>
              <a:t>Prezentace může posloužit žákům, kteří se ze zdravotních nebo jiných důvodů nemohli zúčastnit vyučování, k probrání nebo zopakování učiva.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Metodické pokyny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00B050"/>
                </a:solidFill>
              </a:rPr>
              <a:t>Příprava a izolace arenů.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VY_32_INOVACE_19_2_7</a:t>
            </a:r>
            <a:endParaRPr lang="cs-CZ" b="1" dirty="0" smtClean="0"/>
          </a:p>
          <a:p>
            <a:r>
              <a:rPr lang="cs-CZ" b="1" dirty="0" smtClean="0"/>
              <a:t>Ing. Jan Voříšek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 již bylo dříve řečeno, tradičním zdrojem arenů je černouhelný dehet.</a:t>
            </a:r>
          </a:p>
          <a:p>
            <a:endParaRPr lang="cs-CZ" dirty="0" smtClean="0"/>
          </a:p>
          <a:p>
            <a:r>
              <a:rPr lang="cs-CZ" dirty="0" smtClean="0">
                <a:solidFill>
                  <a:srgbClr val="FF0000"/>
                </a:solidFill>
              </a:rPr>
              <a:t>Pro zopakování vyjmenujte jednotlivé frakce při </a:t>
            </a:r>
            <a:r>
              <a:rPr lang="cs-CZ" b="1" dirty="0" smtClean="0">
                <a:solidFill>
                  <a:srgbClr val="FF0000"/>
                </a:solidFill>
              </a:rPr>
              <a:t>frakční destilaci černouhelného dehtu.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b="1" dirty="0" smtClean="0">
                <a:solidFill>
                  <a:srgbClr val="00B050"/>
                </a:solidFill>
              </a:rPr>
              <a:t>Schéma jednotlivých frakcí </a:t>
            </a:r>
          </a:p>
          <a:p>
            <a:endParaRPr lang="cs-CZ" b="1" dirty="0" smtClean="0"/>
          </a:p>
          <a:p>
            <a:r>
              <a:rPr lang="cs-CZ" b="1" dirty="0" smtClean="0"/>
              <a:t>Černouhelný</a:t>
            </a:r>
            <a:r>
              <a:rPr lang="cs-CZ" dirty="0" smtClean="0"/>
              <a:t>                     </a:t>
            </a:r>
            <a:r>
              <a:rPr lang="cs-CZ" b="1" i="1" dirty="0" smtClean="0"/>
              <a:t>lehký olej</a:t>
            </a:r>
            <a:r>
              <a:rPr lang="cs-CZ" dirty="0" smtClean="0"/>
              <a:t> (benzen, toluen, xyleny) – do150</a:t>
            </a:r>
            <a:r>
              <a:rPr lang="cs-CZ" baseline="30000" dirty="0" smtClean="0"/>
              <a:t>o</a:t>
            </a:r>
            <a:r>
              <a:rPr lang="cs-CZ" dirty="0" smtClean="0"/>
              <a:t>C</a:t>
            </a:r>
          </a:p>
          <a:p>
            <a:pPr>
              <a:buNone/>
            </a:pPr>
            <a:r>
              <a:rPr lang="cs-CZ" dirty="0" smtClean="0"/>
              <a:t>      </a:t>
            </a:r>
            <a:r>
              <a:rPr lang="cs-CZ" b="1" dirty="0" smtClean="0"/>
              <a:t>dehet</a:t>
            </a:r>
            <a:endParaRPr lang="cs-CZ" dirty="0" smtClean="0"/>
          </a:p>
          <a:p>
            <a:pPr>
              <a:buNone/>
            </a:pPr>
            <a:r>
              <a:rPr lang="cs-CZ" dirty="0" smtClean="0"/>
              <a:t>            </a:t>
            </a:r>
            <a:r>
              <a:rPr lang="cs-CZ" b="1" dirty="0" smtClean="0"/>
              <a:t>                                </a:t>
            </a:r>
            <a:r>
              <a:rPr lang="cs-CZ" b="1" i="1" dirty="0" smtClean="0"/>
              <a:t>karbolový olej</a:t>
            </a:r>
            <a:r>
              <a:rPr lang="cs-CZ" dirty="0" smtClean="0"/>
              <a:t> (fenoly, kresoly,</a:t>
            </a:r>
          </a:p>
          <a:p>
            <a:pPr>
              <a:buNone/>
            </a:pPr>
            <a:r>
              <a:rPr lang="cs-CZ" dirty="0" smtClean="0"/>
              <a:t>                                                                             pyridin) – do 180</a:t>
            </a:r>
            <a:r>
              <a:rPr lang="cs-CZ" baseline="30000" dirty="0" smtClean="0"/>
              <a:t>o</a:t>
            </a:r>
            <a:r>
              <a:rPr lang="cs-CZ" dirty="0" smtClean="0"/>
              <a:t>C</a:t>
            </a:r>
          </a:p>
          <a:p>
            <a:pPr>
              <a:buNone/>
            </a:pPr>
            <a:r>
              <a:rPr lang="cs-CZ" dirty="0" smtClean="0"/>
              <a:t>                            	      </a:t>
            </a:r>
            <a:r>
              <a:rPr lang="cs-CZ" b="1" dirty="0" smtClean="0"/>
              <a:t>s</a:t>
            </a:r>
            <a:r>
              <a:rPr lang="cs-CZ" b="1" i="1" dirty="0" smtClean="0"/>
              <a:t>třední olej</a:t>
            </a:r>
            <a:r>
              <a:rPr lang="cs-CZ" dirty="0" smtClean="0"/>
              <a:t> ( naftalen, naftoly) – do 220</a:t>
            </a:r>
            <a:r>
              <a:rPr lang="cs-CZ" baseline="30000" dirty="0" smtClean="0"/>
              <a:t>o</a:t>
            </a:r>
            <a:r>
              <a:rPr lang="cs-CZ" dirty="0" smtClean="0"/>
              <a:t>C</a:t>
            </a:r>
          </a:p>
          <a:p>
            <a:pPr>
              <a:buNone/>
            </a:pPr>
            <a:r>
              <a:rPr lang="cs-CZ" dirty="0" smtClean="0"/>
              <a:t>                                           </a:t>
            </a:r>
          </a:p>
          <a:p>
            <a:pPr>
              <a:buNone/>
            </a:pPr>
            <a:r>
              <a:rPr lang="cs-CZ" b="1" i="1" dirty="0" smtClean="0"/>
              <a:t>                                            těžký olej</a:t>
            </a:r>
            <a:r>
              <a:rPr lang="cs-CZ" dirty="0" smtClean="0"/>
              <a:t> ( vyšší homology naftalenu,</a:t>
            </a:r>
          </a:p>
          <a:p>
            <a:pPr>
              <a:buNone/>
            </a:pPr>
            <a:r>
              <a:rPr lang="cs-CZ" dirty="0" smtClean="0"/>
              <a:t>                                                                      fenoly) – do 270</a:t>
            </a:r>
            <a:r>
              <a:rPr lang="cs-CZ" baseline="30000" dirty="0" smtClean="0"/>
              <a:t>o</a:t>
            </a:r>
            <a:r>
              <a:rPr lang="cs-CZ" dirty="0" smtClean="0"/>
              <a:t>C</a:t>
            </a:r>
          </a:p>
          <a:p>
            <a:pPr>
              <a:buNone/>
            </a:pPr>
            <a:r>
              <a:rPr lang="cs-CZ" dirty="0" smtClean="0"/>
              <a:t>                                            </a:t>
            </a:r>
            <a:r>
              <a:rPr lang="cs-CZ" b="1" i="1" dirty="0" err="1" smtClean="0"/>
              <a:t>antracenový</a:t>
            </a:r>
            <a:r>
              <a:rPr lang="cs-CZ" b="1" i="1" dirty="0" smtClean="0"/>
              <a:t> olej</a:t>
            </a:r>
            <a:r>
              <a:rPr lang="cs-CZ" dirty="0" smtClean="0"/>
              <a:t> (</a:t>
            </a:r>
            <a:r>
              <a:rPr lang="cs-CZ" dirty="0" err="1" smtClean="0"/>
              <a:t>antracen</a:t>
            </a:r>
            <a:r>
              <a:rPr lang="cs-CZ" dirty="0" smtClean="0"/>
              <a:t>) – do 360</a:t>
            </a:r>
            <a:r>
              <a:rPr lang="cs-CZ" baseline="30000" dirty="0" smtClean="0"/>
              <a:t>o</a:t>
            </a:r>
            <a:r>
              <a:rPr lang="cs-CZ" dirty="0" smtClean="0"/>
              <a:t>C                                                                                            </a:t>
            </a:r>
          </a:p>
          <a:p>
            <a:pPr>
              <a:buNone/>
            </a:pPr>
            <a:r>
              <a:rPr lang="cs-CZ" dirty="0" smtClean="0"/>
              <a:t>                                           </a:t>
            </a:r>
          </a:p>
          <a:p>
            <a:pPr>
              <a:buNone/>
            </a:pPr>
            <a:r>
              <a:rPr lang="cs-CZ" dirty="0" smtClean="0"/>
              <a:t>                                            zbytek je </a:t>
            </a:r>
            <a:r>
              <a:rPr lang="cs-CZ" b="1" i="1" dirty="0" smtClean="0"/>
              <a:t>dehtová smola a asfalt</a:t>
            </a:r>
            <a:r>
              <a:rPr lang="cs-CZ" dirty="0" smtClean="0"/>
              <a:t> – nad 370</a:t>
            </a:r>
            <a:r>
              <a:rPr lang="cs-CZ" baseline="30000" dirty="0" smtClean="0"/>
              <a:t>o</a:t>
            </a:r>
            <a:r>
              <a:rPr lang="cs-CZ" dirty="0" smtClean="0"/>
              <a:t>C</a:t>
            </a:r>
          </a:p>
          <a:p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4" name="Skupina 12"/>
          <p:cNvGrpSpPr/>
          <p:nvPr/>
        </p:nvGrpSpPr>
        <p:grpSpPr>
          <a:xfrm>
            <a:off x="2357422" y="2143116"/>
            <a:ext cx="1071570" cy="2500330"/>
            <a:chOff x="2357422" y="2143116"/>
            <a:chExt cx="1071570" cy="2500330"/>
          </a:xfrm>
        </p:grpSpPr>
        <p:sp>
          <p:nvSpPr>
            <p:cNvPr id="3075" name="Freeform 3"/>
            <p:cNvSpPr>
              <a:spLocks/>
            </p:cNvSpPr>
            <p:nvPr/>
          </p:nvSpPr>
          <p:spPr bwMode="auto">
            <a:xfrm>
              <a:off x="2358059" y="2143116"/>
              <a:ext cx="1070933" cy="457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90" y="0"/>
                </a:cxn>
              </a:cxnLst>
              <a:rect l="0" t="0" r="r" b="b"/>
              <a:pathLst>
                <a:path w="1590" h="1">
                  <a:moveTo>
                    <a:pt x="0" y="0"/>
                  </a:moveTo>
                  <a:lnTo>
                    <a:pt x="1590" y="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076" name="Freeform 4"/>
            <p:cNvSpPr>
              <a:spLocks/>
            </p:cNvSpPr>
            <p:nvPr/>
          </p:nvSpPr>
          <p:spPr bwMode="auto">
            <a:xfrm>
              <a:off x="2357422" y="2143751"/>
              <a:ext cx="1000132" cy="49943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91" y="301"/>
                </a:cxn>
              </a:cxnLst>
              <a:rect l="0" t="0" r="r" b="b"/>
              <a:pathLst>
                <a:path w="1591" h="301">
                  <a:moveTo>
                    <a:pt x="0" y="0"/>
                  </a:moveTo>
                  <a:lnTo>
                    <a:pt x="1591" y="301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077" name="Freeform 5"/>
            <p:cNvSpPr>
              <a:spLocks/>
            </p:cNvSpPr>
            <p:nvPr/>
          </p:nvSpPr>
          <p:spPr bwMode="auto">
            <a:xfrm>
              <a:off x="2358058" y="2143751"/>
              <a:ext cx="999496" cy="9994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608" y="553"/>
                </a:cxn>
              </a:cxnLst>
              <a:rect l="0" t="0" r="r" b="b"/>
              <a:pathLst>
                <a:path w="1608" h="553">
                  <a:moveTo>
                    <a:pt x="0" y="0"/>
                  </a:moveTo>
                  <a:lnTo>
                    <a:pt x="1608" y="55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078" name="Freeform 6"/>
            <p:cNvSpPr>
              <a:spLocks/>
            </p:cNvSpPr>
            <p:nvPr/>
          </p:nvSpPr>
          <p:spPr bwMode="auto">
            <a:xfrm>
              <a:off x="2358058" y="2143117"/>
              <a:ext cx="999496" cy="2000263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58" y="820"/>
                </a:cxn>
              </a:cxnLst>
              <a:rect l="0" t="0" r="r" b="b"/>
              <a:pathLst>
                <a:path w="1558" h="820">
                  <a:moveTo>
                    <a:pt x="0" y="0"/>
                  </a:moveTo>
                  <a:lnTo>
                    <a:pt x="1558" y="820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079" name="Freeform 7"/>
            <p:cNvSpPr>
              <a:spLocks/>
            </p:cNvSpPr>
            <p:nvPr/>
          </p:nvSpPr>
          <p:spPr bwMode="auto">
            <a:xfrm>
              <a:off x="2358058" y="2143117"/>
              <a:ext cx="999496" cy="1500197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74" y="1105"/>
                </a:cxn>
              </a:cxnLst>
              <a:rect l="0" t="0" r="r" b="b"/>
              <a:pathLst>
                <a:path w="1574" h="1105">
                  <a:moveTo>
                    <a:pt x="0" y="0"/>
                  </a:moveTo>
                  <a:lnTo>
                    <a:pt x="1574" y="1105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3080" name="Freeform 8"/>
            <p:cNvSpPr>
              <a:spLocks/>
            </p:cNvSpPr>
            <p:nvPr/>
          </p:nvSpPr>
          <p:spPr bwMode="auto">
            <a:xfrm>
              <a:off x="2358059" y="2143117"/>
              <a:ext cx="999495" cy="25003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74" y="1373"/>
                </a:cxn>
              </a:cxnLst>
              <a:rect l="0" t="0" r="r" b="b"/>
              <a:pathLst>
                <a:path w="1474" h="1373">
                  <a:moveTo>
                    <a:pt x="0" y="0"/>
                  </a:moveTo>
                  <a:lnTo>
                    <a:pt x="1474" y="1373"/>
                  </a:ln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Odhaduje se, že dehet obsahuje více než 10 000 různých organických sloučenin.</a:t>
            </a:r>
          </a:p>
          <a:p>
            <a:endParaRPr lang="cs-CZ" dirty="0" smtClean="0"/>
          </a:p>
          <a:p>
            <a:r>
              <a:rPr lang="cs-CZ" dirty="0" smtClean="0"/>
              <a:t>Z frakcí se jednotlivé látky oddělují vhodnými rozpouštědly tzv. </a:t>
            </a:r>
            <a:r>
              <a:rPr lang="cs-CZ" b="1" dirty="0" smtClean="0"/>
              <a:t>extrakcí</a:t>
            </a:r>
            <a:r>
              <a:rPr lang="cs-CZ" dirty="0" smtClean="0"/>
              <a:t>.</a:t>
            </a:r>
          </a:p>
          <a:p>
            <a:pPr>
              <a:buNone/>
            </a:pPr>
            <a:endParaRPr lang="cs-CZ" dirty="0" smtClean="0"/>
          </a:p>
          <a:p>
            <a:r>
              <a:rPr lang="cs-CZ" i="1" dirty="0" smtClean="0">
                <a:solidFill>
                  <a:srgbClr val="0070C0"/>
                </a:solidFill>
              </a:rPr>
              <a:t>(Při extrakci přecházejí extrahované látky do fáze rozpouštědla)</a:t>
            </a:r>
            <a:r>
              <a:rPr lang="cs-CZ" dirty="0" smtClean="0">
                <a:solidFill>
                  <a:srgbClr val="0070C0"/>
                </a:solidFill>
              </a:rPr>
              <a:t>.</a:t>
            </a:r>
            <a:endParaRPr lang="cs-CZ" b="1" dirty="0">
              <a:solidFill>
                <a:srgbClr val="0070C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Stále více se pro získávání arenů používá ropa. Ovšem jen některé druhy ropy tyto látky obsahují.</a:t>
            </a:r>
          </a:p>
          <a:p>
            <a:endParaRPr lang="cs-CZ" dirty="0" smtClean="0"/>
          </a:p>
          <a:p>
            <a:r>
              <a:rPr lang="cs-CZ" dirty="0" smtClean="0"/>
              <a:t>Většinou se používá proces nazvaný </a:t>
            </a:r>
            <a:r>
              <a:rPr lang="cs-CZ" b="1" dirty="0" smtClean="0"/>
              <a:t>aromatizace ropy</a:t>
            </a:r>
            <a:r>
              <a:rPr lang="cs-CZ" dirty="0" smtClean="0"/>
              <a:t>.</a:t>
            </a:r>
          </a:p>
          <a:p>
            <a:endParaRPr lang="cs-CZ" dirty="0" smtClean="0"/>
          </a:p>
          <a:p>
            <a:r>
              <a:rPr lang="cs-CZ" dirty="0" smtClean="0"/>
              <a:t>Jako příklad si uvedeme výrobu toluenu z heptanu: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Zde se v přítomnosti katalyzátoru (AlCl</a:t>
            </a:r>
            <a:r>
              <a:rPr lang="cs-CZ" baseline="-25000" dirty="0" smtClean="0"/>
              <a:t>3</a:t>
            </a:r>
            <a:r>
              <a:rPr lang="cs-CZ" dirty="0" smtClean="0"/>
              <a:t>) získá z heptanu cyklizací </a:t>
            </a:r>
            <a:r>
              <a:rPr lang="cs-CZ" dirty="0" err="1" smtClean="0"/>
              <a:t>methylcyklohexan</a:t>
            </a:r>
            <a:r>
              <a:rPr lang="cs-CZ" dirty="0" smtClean="0"/>
              <a:t>, z něhož se dehydrogenací pomocí katalyzátoru (</a:t>
            </a:r>
            <a:r>
              <a:rPr lang="cs-CZ" dirty="0" err="1" smtClean="0"/>
              <a:t>Pd</a:t>
            </a:r>
            <a:r>
              <a:rPr lang="cs-CZ" dirty="0" smtClean="0"/>
              <a:t>, </a:t>
            </a:r>
            <a:r>
              <a:rPr lang="cs-CZ" dirty="0" err="1" smtClean="0"/>
              <a:t>Pt</a:t>
            </a:r>
            <a:r>
              <a:rPr lang="cs-CZ" dirty="0" smtClean="0"/>
              <a:t>) vyrobí toluen.</a:t>
            </a:r>
          </a:p>
          <a:p>
            <a:endParaRPr lang="cs-CZ" dirty="0" smtClean="0"/>
          </a:p>
          <a:p>
            <a:r>
              <a:rPr lang="cs-CZ" dirty="0" smtClean="0"/>
              <a:t>CH</a:t>
            </a:r>
            <a:r>
              <a:rPr lang="cs-CZ" baseline="-25000" dirty="0" smtClean="0"/>
              <a:t>3</a:t>
            </a:r>
            <a:r>
              <a:rPr lang="cs-CZ" dirty="0" smtClean="0"/>
              <a:t>-CH</a:t>
            </a:r>
            <a:r>
              <a:rPr lang="cs-CZ" baseline="-25000" dirty="0" smtClean="0"/>
              <a:t>2</a:t>
            </a:r>
            <a:r>
              <a:rPr lang="cs-CZ" dirty="0" smtClean="0"/>
              <a:t>-CH</a:t>
            </a:r>
            <a:r>
              <a:rPr lang="cs-CZ" baseline="-25000" dirty="0" smtClean="0"/>
              <a:t>2</a:t>
            </a:r>
            <a:r>
              <a:rPr lang="cs-CZ" dirty="0" smtClean="0"/>
              <a:t>-CH</a:t>
            </a:r>
            <a:r>
              <a:rPr lang="cs-CZ" baseline="-25000" dirty="0" smtClean="0"/>
              <a:t>2</a:t>
            </a:r>
            <a:r>
              <a:rPr lang="cs-CZ" dirty="0" smtClean="0"/>
              <a:t>-CH</a:t>
            </a:r>
            <a:r>
              <a:rPr lang="cs-CZ" baseline="-25000" dirty="0" smtClean="0"/>
              <a:t>2</a:t>
            </a:r>
            <a:r>
              <a:rPr lang="cs-CZ" dirty="0" smtClean="0"/>
              <a:t>-CH</a:t>
            </a:r>
            <a:r>
              <a:rPr lang="cs-CZ" baseline="-25000" dirty="0" smtClean="0"/>
              <a:t>2</a:t>
            </a:r>
            <a:r>
              <a:rPr lang="cs-CZ" dirty="0" smtClean="0"/>
              <a:t>-CH</a:t>
            </a:r>
            <a:r>
              <a:rPr lang="cs-CZ" baseline="-25000" dirty="0" smtClean="0"/>
              <a:t>3</a:t>
            </a:r>
            <a:r>
              <a:rPr lang="cs-CZ" dirty="0" smtClean="0"/>
              <a:t>    </a:t>
            </a:r>
            <a:r>
              <a:rPr lang="cs-CZ" baseline="-25000" dirty="0" smtClean="0"/>
              <a:t>AlCl</a:t>
            </a:r>
            <a:r>
              <a:rPr lang="cs-CZ" baseline="-60000" dirty="0" smtClean="0"/>
              <a:t>3</a:t>
            </a:r>
          </a:p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r>
              <a:rPr lang="cs-CZ" dirty="0" smtClean="0"/>
              <a:t>                                          + H</a:t>
            </a:r>
            <a:r>
              <a:rPr lang="cs-CZ" baseline="-25000" dirty="0" smtClean="0"/>
              <a:t>2</a:t>
            </a:r>
            <a:endParaRPr lang="cs-CZ" baseline="-250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cxnSp>
        <p:nvCxnSpPr>
          <p:cNvPr id="4" name="Přímá spojovací šipka 3"/>
          <p:cNvCxnSpPr/>
          <p:nvPr/>
        </p:nvCxnSpPr>
        <p:spPr>
          <a:xfrm>
            <a:off x="6715140" y="3786190"/>
            <a:ext cx="100013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3" name="Skupina 22"/>
          <p:cNvGrpSpPr/>
          <p:nvPr/>
        </p:nvGrpSpPr>
        <p:grpSpPr>
          <a:xfrm>
            <a:off x="1571604" y="4572008"/>
            <a:ext cx="3398750" cy="1369464"/>
            <a:chOff x="1571604" y="4572008"/>
            <a:chExt cx="3398750" cy="1369464"/>
          </a:xfrm>
        </p:grpSpPr>
        <p:cxnSp>
          <p:nvCxnSpPr>
            <p:cNvPr id="14" name="Přímá spojovací čára 13"/>
            <p:cNvCxnSpPr/>
            <p:nvPr/>
          </p:nvCxnSpPr>
          <p:spPr>
            <a:xfrm>
              <a:off x="2071670" y="5357826"/>
              <a:ext cx="214314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Skupina 21"/>
            <p:cNvGrpSpPr/>
            <p:nvPr/>
          </p:nvGrpSpPr>
          <p:grpSpPr>
            <a:xfrm>
              <a:off x="1571604" y="4572008"/>
              <a:ext cx="3398750" cy="1369464"/>
              <a:chOff x="1571604" y="4572008"/>
              <a:chExt cx="3398750" cy="1369464"/>
            </a:xfrm>
          </p:grpSpPr>
          <p:grpSp>
            <p:nvGrpSpPr>
              <p:cNvPr id="21" name="Skupina 20"/>
              <p:cNvGrpSpPr/>
              <p:nvPr/>
            </p:nvGrpSpPr>
            <p:grpSpPr>
              <a:xfrm>
                <a:off x="1571604" y="4572008"/>
                <a:ext cx="3398750" cy="1369464"/>
                <a:chOff x="1571604" y="4572008"/>
                <a:chExt cx="3398750" cy="1369464"/>
              </a:xfrm>
            </p:grpSpPr>
            <p:sp>
              <p:nvSpPr>
                <p:cNvPr id="5" name="TextovéPole 4"/>
                <p:cNvSpPr txBox="1"/>
                <p:nvPr/>
              </p:nvSpPr>
              <p:spPr>
                <a:xfrm>
                  <a:off x="1571604" y="5000636"/>
                  <a:ext cx="612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CH</a:t>
                  </a:r>
                  <a:r>
                    <a:rPr lang="cs-CZ" baseline="-25000" dirty="0" smtClean="0"/>
                    <a:t>2</a:t>
                  </a:r>
                  <a:endParaRPr lang="cs-CZ" baseline="-25000" dirty="0"/>
                </a:p>
              </p:txBody>
            </p:sp>
            <p:sp>
              <p:nvSpPr>
                <p:cNvPr id="6" name="TextovéPole 5"/>
                <p:cNvSpPr txBox="1"/>
                <p:nvPr/>
              </p:nvSpPr>
              <p:spPr>
                <a:xfrm>
                  <a:off x="2143108" y="4572008"/>
                  <a:ext cx="612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CH</a:t>
                  </a:r>
                  <a:r>
                    <a:rPr lang="cs-CZ" baseline="-25000" dirty="0" smtClean="0"/>
                    <a:t>2</a:t>
                  </a:r>
                  <a:endParaRPr lang="cs-CZ" baseline="-25000" dirty="0"/>
                </a:p>
              </p:txBody>
            </p:sp>
            <p:sp>
              <p:nvSpPr>
                <p:cNvPr id="7" name="TextovéPole 6"/>
                <p:cNvSpPr txBox="1"/>
                <p:nvPr/>
              </p:nvSpPr>
              <p:spPr>
                <a:xfrm>
                  <a:off x="2928926" y="4572008"/>
                  <a:ext cx="612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CH</a:t>
                  </a:r>
                  <a:r>
                    <a:rPr lang="cs-CZ" baseline="-25000" dirty="0" smtClean="0"/>
                    <a:t>2</a:t>
                  </a:r>
                  <a:endParaRPr lang="cs-CZ" baseline="-25000" dirty="0"/>
                </a:p>
              </p:txBody>
            </p:sp>
            <p:sp>
              <p:nvSpPr>
                <p:cNvPr id="8" name="TextovéPole 7"/>
                <p:cNvSpPr txBox="1"/>
                <p:nvPr/>
              </p:nvSpPr>
              <p:spPr>
                <a:xfrm>
                  <a:off x="2214546" y="5572140"/>
                  <a:ext cx="612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CH</a:t>
                  </a:r>
                  <a:r>
                    <a:rPr lang="cs-CZ" baseline="-25000" dirty="0" smtClean="0"/>
                    <a:t>2</a:t>
                  </a:r>
                  <a:endParaRPr lang="cs-CZ" baseline="-25000" dirty="0"/>
                </a:p>
              </p:txBody>
            </p:sp>
            <p:sp>
              <p:nvSpPr>
                <p:cNvPr id="9" name="TextovéPole 8"/>
                <p:cNvSpPr txBox="1"/>
                <p:nvPr/>
              </p:nvSpPr>
              <p:spPr>
                <a:xfrm>
                  <a:off x="3000364" y="5572140"/>
                  <a:ext cx="612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CH</a:t>
                  </a:r>
                  <a:r>
                    <a:rPr lang="cs-CZ" baseline="-25000" dirty="0" smtClean="0"/>
                    <a:t>2</a:t>
                  </a:r>
                  <a:endParaRPr lang="cs-CZ" baseline="-25000" dirty="0"/>
                </a:p>
              </p:txBody>
            </p:sp>
            <p:sp>
              <p:nvSpPr>
                <p:cNvPr id="10" name="TextovéPole 9"/>
                <p:cNvSpPr txBox="1"/>
                <p:nvPr/>
              </p:nvSpPr>
              <p:spPr>
                <a:xfrm>
                  <a:off x="3643306" y="5072074"/>
                  <a:ext cx="5148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CH</a:t>
                  </a:r>
                  <a:endParaRPr lang="cs-CZ" baseline="-25000" dirty="0"/>
                </a:p>
              </p:txBody>
            </p:sp>
            <p:sp>
              <p:nvSpPr>
                <p:cNvPr id="11" name="TextovéPole 10"/>
                <p:cNvSpPr txBox="1"/>
                <p:nvPr/>
              </p:nvSpPr>
              <p:spPr>
                <a:xfrm>
                  <a:off x="4357686" y="5072074"/>
                  <a:ext cx="612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CH</a:t>
                  </a:r>
                  <a:r>
                    <a:rPr lang="cs-CZ" baseline="-25000" dirty="0" smtClean="0"/>
                    <a:t>3</a:t>
                  </a:r>
                  <a:endParaRPr lang="cs-CZ" baseline="-25000" dirty="0"/>
                </a:p>
              </p:txBody>
            </p:sp>
          </p:grpSp>
          <p:cxnSp>
            <p:nvCxnSpPr>
              <p:cNvPr id="12" name="Přímá spojovací čára 11"/>
              <p:cNvCxnSpPr/>
              <p:nvPr/>
            </p:nvCxnSpPr>
            <p:spPr>
              <a:xfrm flipV="1">
                <a:off x="2000232" y="4857760"/>
                <a:ext cx="214314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ovací čára 12"/>
              <p:cNvCxnSpPr/>
              <p:nvPr/>
            </p:nvCxnSpPr>
            <p:spPr>
              <a:xfrm flipV="1">
                <a:off x="3428992" y="5429264"/>
                <a:ext cx="214314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6" name="Přímá spojovací čára 15"/>
              <p:cNvCxnSpPr/>
              <p:nvPr/>
            </p:nvCxnSpPr>
            <p:spPr>
              <a:xfrm>
                <a:off x="3500430" y="4857760"/>
                <a:ext cx="214314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7" name="Přímá spojovací čára 16"/>
              <p:cNvCxnSpPr/>
              <p:nvPr/>
            </p:nvCxnSpPr>
            <p:spPr>
              <a:xfrm>
                <a:off x="2714612" y="4714884"/>
                <a:ext cx="214314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9" name="Přímá spojovací čára 18"/>
              <p:cNvCxnSpPr/>
              <p:nvPr/>
            </p:nvCxnSpPr>
            <p:spPr>
              <a:xfrm>
                <a:off x="2786050" y="5715016"/>
                <a:ext cx="214314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0" name="Přímá spojovací čára 19"/>
              <p:cNvCxnSpPr/>
              <p:nvPr/>
            </p:nvCxnSpPr>
            <p:spPr>
              <a:xfrm>
                <a:off x="4143372" y="5214950"/>
                <a:ext cx="214314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r>
              <a:rPr lang="cs-CZ" dirty="0" smtClean="0"/>
              <a:t>                                             CH</a:t>
            </a:r>
            <a:r>
              <a:rPr lang="cs-CZ" baseline="-25000" dirty="0" smtClean="0"/>
              <a:t>3</a:t>
            </a:r>
          </a:p>
          <a:p>
            <a:r>
              <a:rPr lang="cs-CZ" dirty="0" smtClean="0"/>
              <a:t>                                                     + 3H</a:t>
            </a:r>
            <a:r>
              <a:rPr lang="cs-CZ" baseline="-25000" dirty="0" smtClean="0"/>
              <a:t>2</a:t>
            </a:r>
          </a:p>
          <a:p>
            <a:r>
              <a:rPr lang="cs-CZ" dirty="0" smtClean="0"/>
              <a:t>                               </a:t>
            </a:r>
            <a:r>
              <a:rPr lang="cs-CZ" baseline="30000" dirty="0" err="1" smtClean="0"/>
              <a:t>Pd</a:t>
            </a:r>
            <a:r>
              <a:rPr lang="cs-CZ" baseline="30000" dirty="0" smtClean="0"/>
              <a:t>,</a:t>
            </a:r>
            <a:r>
              <a:rPr lang="cs-CZ" baseline="30000" dirty="0" err="1" smtClean="0"/>
              <a:t>Pt</a:t>
            </a:r>
            <a:endParaRPr lang="cs-CZ" baseline="30000" dirty="0" smtClean="0"/>
          </a:p>
          <a:p>
            <a:endParaRPr lang="cs-CZ" baseline="30000" dirty="0" smtClean="0"/>
          </a:p>
          <a:p>
            <a:r>
              <a:rPr lang="cs-CZ" dirty="0" smtClean="0">
                <a:solidFill>
                  <a:srgbClr val="00B050"/>
                </a:solidFill>
              </a:rPr>
              <a:t>                                           toluen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4" name="Skupina 3"/>
          <p:cNvGrpSpPr/>
          <p:nvPr/>
        </p:nvGrpSpPr>
        <p:grpSpPr>
          <a:xfrm>
            <a:off x="571472" y="2143116"/>
            <a:ext cx="3398750" cy="1369464"/>
            <a:chOff x="1571604" y="4572008"/>
            <a:chExt cx="3398750" cy="1369464"/>
          </a:xfrm>
        </p:grpSpPr>
        <p:cxnSp>
          <p:nvCxnSpPr>
            <p:cNvPr id="5" name="Přímá spojovací čára 4"/>
            <p:cNvCxnSpPr/>
            <p:nvPr/>
          </p:nvCxnSpPr>
          <p:spPr>
            <a:xfrm>
              <a:off x="2071670" y="5357826"/>
              <a:ext cx="214314" cy="142876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" name="Skupina 21"/>
            <p:cNvGrpSpPr/>
            <p:nvPr/>
          </p:nvGrpSpPr>
          <p:grpSpPr>
            <a:xfrm>
              <a:off x="1571604" y="4572008"/>
              <a:ext cx="3398750" cy="1369464"/>
              <a:chOff x="1571604" y="4572008"/>
              <a:chExt cx="3398750" cy="1369464"/>
            </a:xfrm>
          </p:grpSpPr>
          <p:grpSp>
            <p:nvGrpSpPr>
              <p:cNvPr id="7" name="Skupina 20"/>
              <p:cNvGrpSpPr/>
              <p:nvPr/>
            </p:nvGrpSpPr>
            <p:grpSpPr>
              <a:xfrm>
                <a:off x="1571604" y="4572008"/>
                <a:ext cx="3398750" cy="1369464"/>
                <a:chOff x="1571604" y="4572008"/>
                <a:chExt cx="3398750" cy="1369464"/>
              </a:xfrm>
            </p:grpSpPr>
            <p:sp>
              <p:nvSpPr>
                <p:cNvPr id="14" name="TextovéPole 4"/>
                <p:cNvSpPr txBox="1"/>
                <p:nvPr/>
              </p:nvSpPr>
              <p:spPr>
                <a:xfrm>
                  <a:off x="1571604" y="5000636"/>
                  <a:ext cx="612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CH</a:t>
                  </a:r>
                  <a:r>
                    <a:rPr lang="cs-CZ" baseline="-25000" dirty="0" smtClean="0"/>
                    <a:t>2</a:t>
                  </a:r>
                  <a:endParaRPr lang="cs-CZ" baseline="-25000" dirty="0"/>
                </a:p>
              </p:txBody>
            </p:sp>
            <p:sp>
              <p:nvSpPr>
                <p:cNvPr id="15" name="TextovéPole 14"/>
                <p:cNvSpPr txBox="1"/>
                <p:nvPr/>
              </p:nvSpPr>
              <p:spPr>
                <a:xfrm>
                  <a:off x="2143108" y="4572008"/>
                  <a:ext cx="612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CH</a:t>
                  </a:r>
                  <a:r>
                    <a:rPr lang="cs-CZ" baseline="-25000" dirty="0" smtClean="0"/>
                    <a:t>2</a:t>
                  </a:r>
                  <a:endParaRPr lang="cs-CZ" baseline="-25000" dirty="0"/>
                </a:p>
              </p:txBody>
            </p:sp>
            <p:sp>
              <p:nvSpPr>
                <p:cNvPr id="16" name="TextovéPole 15"/>
                <p:cNvSpPr txBox="1"/>
                <p:nvPr/>
              </p:nvSpPr>
              <p:spPr>
                <a:xfrm>
                  <a:off x="2928926" y="4572008"/>
                  <a:ext cx="612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CH</a:t>
                  </a:r>
                  <a:r>
                    <a:rPr lang="cs-CZ" baseline="-25000" dirty="0" smtClean="0"/>
                    <a:t>2</a:t>
                  </a:r>
                  <a:endParaRPr lang="cs-CZ" baseline="-25000" dirty="0"/>
                </a:p>
              </p:txBody>
            </p:sp>
            <p:sp>
              <p:nvSpPr>
                <p:cNvPr id="17" name="TextovéPole 16"/>
                <p:cNvSpPr txBox="1"/>
                <p:nvPr/>
              </p:nvSpPr>
              <p:spPr>
                <a:xfrm>
                  <a:off x="2214546" y="5572140"/>
                  <a:ext cx="612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CH</a:t>
                  </a:r>
                  <a:r>
                    <a:rPr lang="cs-CZ" baseline="-25000" dirty="0" smtClean="0"/>
                    <a:t>2</a:t>
                  </a:r>
                  <a:endParaRPr lang="cs-CZ" baseline="-25000" dirty="0"/>
                </a:p>
              </p:txBody>
            </p:sp>
            <p:sp>
              <p:nvSpPr>
                <p:cNvPr id="18" name="TextovéPole 17"/>
                <p:cNvSpPr txBox="1"/>
                <p:nvPr/>
              </p:nvSpPr>
              <p:spPr>
                <a:xfrm>
                  <a:off x="3000364" y="5572140"/>
                  <a:ext cx="612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CH</a:t>
                  </a:r>
                  <a:r>
                    <a:rPr lang="cs-CZ" baseline="-25000" dirty="0" smtClean="0"/>
                    <a:t>2</a:t>
                  </a:r>
                  <a:endParaRPr lang="cs-CZ" baseline="-25000" dirty="0"/>
                </a:p>
              </p:txBody>
            </p:sp>
            <p:sp>
              <p:nvSpPr>
                <p:cNvPr id="19" name="TextovéPole 18"/>
                <p:cNvSpPr txBox="1"/>
                <p:nvPr/>
              </p:nvSpPr>
              <p:spPr>
                <a:xfrm>
                  <a:off x="3643306" y="5072074"/>
                  <a:ext cx="514885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CH</a:t>
                  </a:r>
                  <a:endParaRPr lang="cs-CZ" baseline="-25000" dirty="0"/>
                </a:p>
              </p:txBody>
            </p:sp>
            <p:sp>
              <p:nvSpPr>
                <p:cNvPr id="20" name="TextovéPole 19"/>
                <p:cNvSpPr txBox="1"/>
                <p:nvPr/>
              </p:nvSpPr>
              <p:spPr>
                <a:xfrm>
                  <a:off x="4357686" y="5072074"/>
                  <a:ext cx="612668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cs-CZ" dirty="0" smtClean="0"/>
                    <a:t>CH</a:t>
                  </a:r>
                  <a:r>
                    <a:rPr lang="cs-CZ" baseline="-25000" dirty="0" smtClean="0"/>
                    <a:t>3</a:t>
                  </a:r>
                  <a:endParaRPr lang="cs-CZ" baseline="-25000" dirty="0"/>
                </a:p>
              </p:txBody>
            </p:sp>
          </p:grpSp>
          <p:cxnSp>
            <p:nvCxnSpPr>
              <p:cNvPr id="8" name="Přímá spojovací čára 7"/>
              <p:cNvCxnSpPr/>
              <p:nvPr/>
            </p:nvCxnSpPr>
            <p:spPr>
              <a:xfrm flipV="1">
                <a:off x="2000232" y="4857760"/>
                <a:ext cx="214314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Přímá spojovací čára 8"/>
              <p:cNvCxnSpPr/>
              <p:nvPr/>
            </p:nvCxnSpPr>
            <p:spPr>
              <a:xfrm flipV="1">
                <a:off x="3428992" y="5429264"/>
                <a:ext cx="214314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" name="Přímá spojovací čára 9"/>
              <p:cNvCxnSpPr/>
              <p:nvPr/>
            </p:nvCxnSpPr>
            <p:spPr>
              <a:xfrm>
                <a:off x="3500430" y="4857760"/>
                <a:ext cx="214314" cy="142876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Přímá spojovací čára 10"/>
              <p:cNvCxnSpPr/>
              <p:nvPr/>
            </p:nvCxnSpPr>
            <p:spPr>
              <a:xfrm>
                <a:off x="2714612" y="4714884"/>
                <a:ext cx="214314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2" name="Přímá spojovací čára 11"/>
              <p:cNvCxnSpPr/>
              <p:nvPr/>
            </p:nvCxnSpPr>
            <p:spPr>
              <a:xfrm>
                <a:off x="2786050" y="5715016"/>
                <a:ext cx="214314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Přímá spojovací čára 12"/>
              <p:cNvCxnSpPr/>
              <p:nvPr/>
            </p:nvCxnSpPr>
            <p:spPr>
              <a:xfrm>
                <a:off x="4143372" y="5214950"/>
                <a:ext cx="214314" cy="1588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21" name="Přímá spojovací šipka 20"/>
          <p:cNvCxnSpPr/>
          <p:nvPr/>
        </p:nvCxnSpPr>
        <p:spPr>
          <a:xfrm>
            <a:off x="4143372" y="2786058"/>
            <a:ext cx="100013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2" name="Skupina 21"/>
          <p:cNvGrpSpPr/>
          <p:nvPr/>
        </p:nvGrpSpPr>
        <p:grpSpPr>
          <a:xfrm>
            <a:off x="5500694" y="2285992"/>
            <a:ext cx="857256" cy="928694"/>
            <a:chOff x="1214414" y="2714620"/>
            <a:chExt cx="1060704" cy="1128714"/>
          </a:xfrm>
        </p:grpSpPr>
        <p:grpSp>
          <p:nvGrpSpPr>
            <p:cNvPr id="23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25" name="Šestiúhelník 24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26" name="Vývojový diagram: spojka 25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24" name="Přímá spojovací čára 23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 výrobě aromatických uhlovodíků můžeme použít </a:t>
            </a:r>
            <a:r>
              <a:rPr lang="cs-CZ" b="1" dirty="0" smtClean="0"/>
              <a:t>alkylaci benzenu </a:t>
            </a:r>
            <a:r>
              <a:rPr lang="cs-CZ" dirty="0" smtClean="0"/>
              <a:t>různými uhlovodíky.</a:t>
            </a:r>
          </a:p>
          <a:p>
            <a:endParaRPr lang="cs-CZ" dirty="0" smtClean="0"/>
          </a:p>
          <a:p>
            <a:r>
              <a:rPr lang="cs-CZ" dirty="0" smtClean="0"/>
              <a:t>Například reakcí benzenu s ethenem vzniká ethylbenzen, který je základní surovinou pro výrobu styrenu a následně např. polystyrenu.</a:t>
            </a:r>
          </a:p>
          <a:p>
            <a:pPr>
              <a:buNone/>
            </a:pPr>
            <a:r>
              <a:rPr lang="cs-CZ" dirty="0" smtClean="0"/>
              <a:t>                                             CH</a:t>
            </a:r>
            <a:r>
              <a:rPr lang="cs-CZ" baseline="-25000" dirty="0" smtClean="0"/>
              <a:t>2</a:t>
            </a:r>
            <a:r>
              <a:rPr lang="cs-CZ" dirty="0" smtClean="0"/>
              <a:t>-CH</a:t>
            </a:r>
            <a:r>
              <a:rPr lang="cs-CZ" baseline="-25000" dirty="0" smtClean="0"/>
              <a:t>3</a:t>
            </a:r>
            <a:r>
              <a:rPr lang="cs-CZ" dirty="0" smtClean="0"/>
              <a:t>  </a:t>
            </a:r>
          </a:p>
          <a:p>
            <a:pPr algn="ctr"/>
            <a:endParaRPr lang="cs-CZ" b="1" dirty="0" smtClean="0"/>
          </a:p>
          <a:p>
            <a:pPr>
              <a:buNone/>
            </a:pPr>
            <a:r>
              <a:rPr lang="cs-CZ" dirty="0" smtClean="0"/>
              <a:t>              + H</a:t>
            </a:r>
            <a:r>
              <a:rPr lang="cs-CZ" baseline="-25000" dirty="0" smtClean="0"/>
              <a:t>2</a:t>
            </a:r>
            <a:r>
              <a:rPr lang="cs-CZ" dirty="0" smtClean="0"/>
              <a:t>C=CH</a:t>
            </a:r>
            <a:r>
              <a:rPr lang="cs-CZ" baseline="-25000" dirty="0" smtClean="0"/>
              <a:t>2</a:t>
            </a:r>
            <a:r>
              <a:rPr lang="cs-CZ" dirty="0" smtClean="0"/>
              <a:t> </a:t>
            </a:r>
          </a:p>
          <a:p>
            <a:pPr>
              <a:buNone/>
            </a:pPr>
            <a:r>
              <a:rPr lang="cs-CZ" dirty="0" smtClean="0"/>
              <a:t>                                          </a:t>
            </a:r>
            <a:r>
              <a:rPr lang="cs-CZ" dirty="0" smtClean="0">
                <a:solidFill>
                  <a:srgbClr val="00B050"/>
                </a:solidFill>
              </a:rPr>
              <a:t>ethylbenzen 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grpSp>
        <p:nvGrpSpPr>
          <p:cNvPr id="5" name="Skupina 5"/>
          <p:cNvGrpSpPr/>
          <p:nvPr/>
        </p:nvGrpSpPr>
        <p:grpSpPr>
          <a:xfrm>
            <a:off x="1071538" y="4714884"/>
            <a:ext cx="857256" cy="752359"/>
            <a:chOff x="2214546" y="3143248"/>
            <a:chExt cx="1060704" cy="914400"/>
          </a:xfrm>
        </p:grpSpPr>
        <p:sp>
          <p:nvSpPr>
            <p:cNvPr id="7" name="Šestiúhelník 6"/>
            <p:cNvSpPr/>
            <p:nvPr/>
          </p:nvSpPr>
          <p:spPr>
            <a:xfrm rot="1800000">
              <a:off x="2214546" y="3143248"/>
              <a:ext cx="1060704" cy="914400"/>
            </a:xfrm>
            <a:prstGeom prst="hexagon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Vývojový diagram: spojka 7"/>
            <p:cNvSpPr/>
            <p:nvPr/>
          </p:nvSpPr>
          <p:spPr>
            <a:xfrm>
              <a:off x="2500298" y="3357562"/>
              <a:ext cx="540000" cy="540000"/>
            </a:xfrm>
            <a:prstGeom prst="flowChartConnector">
              <a:avLst/>
            </a:prstGeom>
            <a:noFill/>
            <a:ln w="25400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cxnSp>
        <p:nvCxnSpPr>
          <p:cNvPr id="9" name="Přímá spojovací šipka 8"/>
          <p:cNvCxnSpPr/>
          <p:nvPr/>
        </p:nvCxnSpPr>
        <p:spPr>
          <a:xfrm>
            <a:off x="4357686" y="5214950"/>
            <a:ext cx="642942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Skupina 10"/>
          <p:cNvGrpSpPr/>
          <p:nvPr/>
        </p:nvGrpSpPr>
        <p:grpSpPr>
          <a:xfrm>
            <a:off x="5286380" y="4572008"/>
            <a:ext cx="857256" cy="928694"/>
            <a:chOff x="1214414" y="2714620"/>
            <a:chExt cx="1060704" cy="1128714"/>
          </a:xfrm>
        </p:grpSpPr>
        <p:grpSp>
          <p:nvGrpSpPr>
            <p:cNvPr id="12" name="Skupina 5"/>
            <p:cNvGrpSpPr/>
            <p:nvPr/>
          </p:nvGrpSpPr>
          <p:grpSpPr>
            <a:xfrm>
              <a:off x="1214414" y="2928934"/>
              <a:ext cx="1060704" cy="914400"/>
              <a:chOff x="2214546" y="3143248"/>
              <a:chExt cx="1060704" cy="914400"/>
            </a:xfrm>
          </p:grpSpPr>
          <p:sp>
            <p:nvSpPr>
              <p:cNvPr id="14" name="Šestiúhelník 13"/>
              <p:cNvSpPr/>
              <p:nvPr/>
            </p:nvSpPr>
            <p:spPr>
              <a:xfrm rot="1800000">
                <a:off x="2214546" y="3143248"/>
                <a:ext cx="1060704" cy="914400"/>
              </a:xfrm>
              <a:prstGeom prst="hexagon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  <p:sp>
            <p:nvSpPr>
              <p:cNvPr id="15" name="Vývojový diagram: spojka 14"/>
              <p:cNvSpPr/>
              <p:nvPr/>
            </p:nvSpPr>
            <p:spPr>
              <a:xfrm>
                <a:off x="2500298" y="3357562"/>
                <a:ext cx="540000" cy="540000"/>
              </a:xfrm>
              <a:prstGeom prst="flowChartConnector">
                <a:avLst/>
              </a:prstGeom>
              <a:noFill/>
              <a:ln w="25400" cmpd="sng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cxnSp>
          <p:nvCxnSpPr>
            <p:cNvPr id="13" name="Přímá spojovací čára 12"/>
            <p:cNvCxnSpPr/>
            <p:nvPr/>
          </p:nvCxnSpPr>
          <p:spPr>
            <a:xfrm rot="5400000" flipH="1" flipV="1">
              <a:off x="1643836" y="2785264"/>
              <a:ext cx="142876" cy="1588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Shluk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158</TotalTime>
  <Words>303</Words>
  <Application>Microsoft Office PowerPoint</Application>
  <PresentationFormat>Předvádění na obrazovce (4:3)</PresentationFormat>
  <Paragraphs>95</Paragraphs>
  <Slides>13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5" baseType="lpstr">
      <vt:lpstr>Shluk</vt:lpstr>
      <vt:lpstr>Prezentace aplikace Microsoft Office PowerPoint</vt:lpstr>
      <vt:lpstr>Snímek 1</vt:lpstr>
      <vt:lpstr>Příprava a izolace arenů.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  <vt:lpstr>Metodické pokyny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Voříšek Jan</dc:creator>
  <cp:lastModifiedBy>vorisekj</cp:lastModifiedBy>
  <cp:revision>40</cp:revision>
  <dcterms:created xsi:type="dcterms:W3CDTF">2012-02-20T13:28:31Z</dcterms:created>
  <dcterms:modified xsi:type="dcterms:W3CDTF">2013-06-14T11:03:05Z</dcterms:modified>
</cp:coreProperties>
</file>