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0" r:id="rId2"/>
    <p:sldId id="279" r:id="rId3"/>
    <p:sldId id="259" r:id="rId4"/>
    <p:sldId id="308" r:id="rId5"/>
    <p:sldId id="291" r:id="rId6"/>
    <p:sldId id="306" r:id="rId7"/>
    <p:sldId id="309" r:id="rId8"/>
    <p:sldId id="304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3333FF"/>
    <a:srgbClr val="CC00CC"/>
    <a:srgbClr val="86D921"/>
    <a:srgbClr val="008000"/>
    <a:srgbClr val="FFFFFF"/>
    <a:srgbClr val="99CCFF"/>
    <a:srgbClr val="5F5F5F"/>
    <a:srgbClr val="87865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>
        <p:scale>
          <a:sx n="100" d="100"/>
          <a:sy n="100" d="100"/>
        </p:scale>
        <p:origin x="-486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813DBF-5B53-4251-8F08-0103629A4E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46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8500CD-13EF-4833-8CED-C27CADB34C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15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14"/>
          <p:cNvSpPr>
            <a:spLocks noChangeArrowheads="1"/>
          </p:cNvSpPr>
          <p:nvPr/>
        </p:nvSpPr>
        <p:spPr bwMode="gray">
          <a:xfrm>
            <a:off x="7172325" y="1028700"/>
            <a:ext cx="1971675" cy="5829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5676900"/>
            <a:ext cx="7142163" cy="1182688"/>
          </a:xfrm>
          <a:prstGeom prst="rect">
            <a:avLst/>
          </a:prstGeom>
          <a:solidFill>
            <a:srgbClr val="D3D3D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7172325" y="0"/>
            <a:ext cx="1971675" cy="9906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1571625" y="5286388"/>
            <a:ext cx="7572375" cy="10382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1714480" y="5357826"/>
            <a:ext cx="721523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sz="5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	</a:t>
            </a:r>
            <a:r>
              <a:rPr lang="cs-CZ" sz="4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Teorie barev</a:t>
            </a:r>
            <a:endParaRPr lang="cs-CZ" sz="48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17" name="Skupina 16"/>
          <p:cNvGrpSpPr/>
          <p:nvPr userDrawn="1"/>
        </p:nvGrpSpPr>
        <p:grpSpPr>
          <a:xfrm>
            <a:off x="0" y="1357298"/>
            <a:ext cx="9144000" cy="4000528"/>
            <a:chOff x="0" y="1357298"/>
            <a:chExt cx="9144000" cy="4000528"/>
          </a:xfrm>
        </p:grpSpPr>
        <p:pic>
          <p:nvPicPr>
            <p:cNvPr id="13" name="Obrázek 12" descr="barvy.jpg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0" y="1357298"/>
              <a:ext cx="9144000" cy="3970421"/>
            </a:xfrm>
            <a:prstGeom prst="rect">
              <a:avLst/>
            </a:prstGeom>
          </p:spPr>
        </p:pic>
        <p:sp>
          <p:nvSpPr>
            <p:cNvPr id="14" name="Elipsa 13"/>
            <p:cNvSpPr/>
            <p:nvPr userDrawn="1"/>
          </p:nvSpPr>
          <p:spPr>
            <a:xfrm>
              <a:off x="3071802" y="4929198"/>
              <a:ext cx="428628" cy="42862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Elipsa 15"/>
            <p:cNvSpPr/>
            <p:nvPr userDrawn="1"/>
          </p:nvSpPr>
          <p:spPr>
            <a:xfrm>
              <a:off x="8286776" y="4786322"/>
              <a:ext cx="428628" cy="42862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089" grpId="0" animBg="1"/>
      <p:bldP spid="3090" grpId="0" animBg="1"/>
      <p:bldP spid="3092" grpId="0" animBg="1"/>
      <p:bldP spid="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FCB69-D4E4-432A-8532-1363ABEDA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7963"/>
            <a:ext cx="2057400" cy="5765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7963"/>
            <a:ext cx="6019800" cy="5765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7C2AA-5E88-4B2C-8211-BC6394593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79216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cs-CZ" smtClean="0"/>
              <a:t>Klepnutím na ikonu přidáte tabulku.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EC966C6-FF85-4B89-87FF-BC3789B1E7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79216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cs-CZ" smtClean="0"/>
              <a:t>Klepnutím na ikonu přidáte graf.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06171D8-A3BE-4A1B-811D-93FF0A8B2F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79216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cs-CZ" smtClean="0"/>
              <a:t>Klepnutím na ikonu přidáte obrázek SmartArt.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0932B7F-9715-4631-9DB6-2ACEE61F6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CE769-966B-485A-8B96-1476960451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49AB1-A0DB-4BC2-A904-CACA95A7B9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DBE88-F96E-4AE1-93A3-D63806BF3B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ED02B-7E60-4FF2-9E51-138100A0C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9D32A-EF65-42E1-AAFF-AFBD0BFA3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BDCB4-D5D4-4DC5-AF59-5304076EFC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93EB7-427A-4DC2-B36A-CCABD09483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279C0-773D-4425-BCB2-187EFD30C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8893175" y="1035050"/>
            <a:ext cx="250825" cy="1776413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gray">
          <a:xfrm>
            <a:off x="8893175" y="2855913"/>
            <a:ext cx="250825" cy="400208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gray">
          <a:xfrm>
            <a:off x="0" y="115888"/>
            <a:ext cx="8893175" cy="874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0796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47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BFD2C1-4090-4095-9E86-6E4EA74F79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 animBg="1"/>
      <p:bldP spid="1032" grpId="1" animBg="1"/>
      <p:bldP spid="1032" grpId="2" animBg="1"/>
      <p:bldP spid="1032" grpId="3" animBg="1"/>
      <p:bldP spid="1032" grpId="4" animBg="1"/>
      <p:bldP spid="1033" grpId="0" animBg="1"/>
      <p:bldP spid="1033" grpId="1" animBg="1"/>
      <p:bldP spid="1033" grpId="2" animBg="1"/>
      <p:bldP spid="1033" grpId="3" animBg="1"/>
      <p:bldP spid="1033" grpId="4" animBg="1"/>
      <p:bldP spid="1034" grpId="0" animBg="1"/>
      <p:bldP spid="1034" grpId="1" animBg="1"/>
      <p:bldP spid="1034" grpId="2" animBg="1"/>
      <p:bldP spid="1034" grpId="3" animBg="1"/>
      <p:bldP spid="1034" grpId="4" animBg="1"/>
      <p:bldP spid="1035" grpId="0" animBg="1"/>
      <p:bldP spid="1035" grpId="1" animBg="1"/>
      <p:bldP spid="1035" grpId="2" animBg="1"/>
      <p:bldP spid="1035" grpId="3" animBg="1"/>
      <p:bldP spid="1035" grpId="4" animBg="1"/>
      <p:bldP spid="1026" grpId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bre-svetlo.cz/barvy.php" TargetMode="External"/><Relationship Id="rId2" Type="http://schemas.openxmlformats.org/officeDocument/2006/relationships/hyperlink" Target="http://fyzweb.cz/clanky/index.php?id=107&amp;id_casti=4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krylem.blogspot.cz/2011/11/teorie-barev-ii-pigmentove-barv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14282" y="1928802"/>
            <a:ext cx="8672514" cy="4608512"/>
          </a:xfrm>
        </p:spPr>
        <p:txBody>
          <a:bodyPr>
            <a:normAutofit fontScale="90000"/>
          </a:bodyPr>
          <a:lstStyle/>
          <a:p>
            <a:pPr algn="l"/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NÁZEV:	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VY_32_INOVACE_02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ČÍSLO PROJEKTU: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CZ.1.07/1.5.00/34.0772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Kvalitní a efektivní vzdělávání pro žáky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ŠKOLA:	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Střední škola polygrafická, Olomouc, Střední novosadská 87/53, Olomouc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VYUČUJÍCÍ:	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Ing.  Eva  Přikrylová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TÉMATICKÁ OBLAST:</a:t>
            </a:r>
            <a:r>
              <a:rPr lang="cs-CZ" sz="160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>
                <a:latin typeface="Times New Roman" pitchFamily="18" charset="0"/>
                <a:cs typeface="Times New Roman" pitchFamily="18" charset="0"/>
              </a:rPr>
              <a:t>Polygrafické materiály	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		 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 PŘEDMĚT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: 		Polygrafické materiály		ROČNÍK: 1.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NÁZEV 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MATERIÁLU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Teorie barev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TYP DOKUMENTU:		Prezentace</a:t>
            </a:r>
            <a:b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ANOTACE:		Materiál </a:t>
            </a:r>
            <a: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  <a:t>je určen pro práci na interaktivní tabuli. </a:t>
            </a:r>
            <a:br>
              <a:rPr lang="cs-CZ" sz="1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1600" dirty="0" smtClean="0">
                <a:effectLst/>
                <a:latin typeface="Times New Roman" pitchFamily="18" charset="0"/>
                <a:cs typeface="Times New Roman" pitchFamily="18" charset="0"/>
              </a:rPr>
              <a:t>			Prezentace  vysvětluje pojmy světlo, světelné spektrum,  aditivní a 				subtraktivní mísení barev, barvy primární, sekundární a </a:t>
            </a:r>
            <a:r>
              <a:rPr lang="cs-CZ" sz="1600" dirty="0" err="1" smtClean="0">
                <a:effectLst/>
                <a:latin typeface="Times New Roman" pitchFamily="18" charset="0"/>
                <a:cs typeface="Times New Roman" pitchFamily="18" charset="0"/>
              </a:rPr>
              <a:t>terciální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obrázek 1" descr="Popis: OPVK_hor_zakladni_logolink_RGB_c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04" y="285728"/>
            <a:ext cx="6152423" cy="1238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772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Vnímání barev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501122" cy="5357850"/>
          </a:xfrm>
        </p:spPr>
        <p:txBody>
          <a:bodyPr anchor="t"/>
          <a:lstStyle/>
          <a:p>
            <a:pPr>
              <a:buNone/>
            </a:pPr>
            <a:r>
              <a:rPr lang="cs-CZ" sz="2400" dirty="0" smtClean="0"/>
              <a:t>	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b="1" dirty="0" smtClean="0"/>
              <a:t>Barva</a:t>
            </a:r>
            <a:r>
              <a:rPr lang="cs-CZ" sz="2400" dirty="0" smtClean="0"/>
              <a:t> je subjektivní vjem, který vzniká při dopadu světla na sítnici oka. Abychom mohli barvu vnímat, potřebujeme: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CC00CC"/>
                </a:solidFill>
              </a:rPr>
              <a:t>barevný předmět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3333FF"/>
                </a:solidFill>
              </a:rPr>
              <a:t>naše oči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>
                <a:solidFill>
                  <a:srgbClr val="00B050"/>
                </a:solidFill>
              </a:rPr>
              <a:t>světlo, které na předmět dopadá a je odráženo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dirty="0" smtClean="0">
                <a:solidFill>
                  <a:srgbClr val="CC00CC"/>
                </a:solidFill>
              </a:rPr>
              <a:t>Barevný předmět</a:t>
            </a:r>
            <a:r>
              <a:rPr lang="cs-CZ" sz="2400" dirty="0" smtClean="0"/>
              <a:t> způsobí, že dopadající světlo je od něj odráženo do našich očí.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dirty="0" smtClean="0">
                <a:solidFill>
                  <a:srgbClr val="3333FF"/>
                </a:solidFill>
              </a:rPr>
              <a:t>Oči</a:t>
            </a:r>
            <a:r>
              <a:rPr lang="cs-CZ" sz="2400" dirty="0" smtClean="0"/>
              <a:t> obsahují </a:t>
            </a:r>
            <a:r>
              <a:rPr lang="cs-CZ" sz="2400" dirty="0" err="1" smtClean="0"/>
              <a:t>světlocitlivé</a:t>
            </a:r>
            <a:r>
              <a:rPr lang="cs-CZ" sz="2400" dirty="0" smtClean="0"/>
              <a:t> buňky, které se skládají z tyčinek a čípků. Pomocí tyčinek rozlišujeme světlo a tmu, umožňují nám vidět za soumraku a při slabém světle a  rozlišovat šedé tóny. Čípky umožňují rozpoznávání barev.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Vnímání barev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501122" cy="5357850"/>
          </a:xfrm>
        </p:spPr>
        <p:txBody>
          <a:bodyPr anchor="t"/>
          <a:lstStyle/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dirty="0" smtClean="0">
                <a:solidFill>
                  <a:srgbClr val="00B050"/>
                </a:solidFill>
              </a:rPr>
              <a:t>Světlo</a:t>
            </a:r>
            <a:r>
              <a:rPr lang="cs-CZ" sz="2400" dirty="0" smtClean="0"/>
              <a:t> je elektromagnetické vlnění – záření, které lidské oko vnímá v rozsahu viditelného spektra od </a:t>
            </a:r>
            <a:r>
              <a:rPr lang="cs-CZ" sz="2400" b="1" dirty="0" smtClean="0"/>
              <a:t>380 - 780 </a:t>
            </a:r>
            <a:r>
              <a:rPr lang="cs-CZ" sz="2400" b="1" dirty="0" err="1" smtClean="0"/>
              <a:t>nm</a:t>
            </a:r>
            <a:r>
              <a:rPr lang="cs-CZ" sz="2400" b="1" dirty="0" smtClean="0"/>
              <a:t>. </a:t>
            </a:r>
            <a:r>
              <a:rPr lang="cs-CZ" sz="2400" dirty="0" smtClean="0"/>
              <a:t>(1 </a:t>
            </a:r>
            <a:r>
              <a:rPr lang="cs-CZ" sz="2400" dirty="0" err="1" smtClean="0"/>
              <a:t>nm</a:t>
            </a:r>
            <a:r>
              <a:rPr lang="cs-CZ" sz="2400" dirty="0" smtClean="0"/>
              <a:t> = 1.10</a:t>
            </a:r>
            <a:r>
              <a:rPr lang="cs-CZ" sz="2000" dirty="0" smtClean="0"/>
              <a:t>-9</a:t>
            </a:r>
            <a:r>
              <a:rPr lang="cs-CZ" sz="2400" dirty="0" smtClean="0"/>
              <a:t> m). Je to pouze malá část širokého spektra elektromagnetického vlnění, od nejkratších vlnových délek - kosmického záření, až k nejdelším vlnovým délkám typickým pro přenos televizních a radiových signálů. </a:t>
            </a:r>
            <a:endParaRPr lang="en-US" sz="2400" dirty="0" smtClean="0"/>
          </a:p>
        </p:txBody>
      </p:sp>
      <p:pic>
        <p:nvPicPr>
          <p:cNvPr id="4" name="Obrázek 3" descr="spectru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500438"/>
            <a:ext cx="8892383" cy="3357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Vnímání barev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71546"/>
            <a:ext cx="8572560" cy="5286412"/>
          </a:xfrm>
        </p:spPr>
        <p:txBody>
          <a:bodyPr/>
          <a:lstStyle/>
          <a:p>
            <a:pPr marL="457200" indent="-457200">
              <a:buNone/>
            </a:pPr>
            <a:r>
              <a:rPr lang="cs-CZ" sz="2400" b="1" dirty="0" smtClean="0"/>
              <a:t>	</a:t>
            </a:r>
          </a:p>
          <a:p>
            <a:pPr marL="457200" indent="-457200">
              <a:buNone/>
            </a:pPr>
            <a:r>
              <a:rPr lang="cs-CZ" sz="2400" b="1" dirty="0" smtClean="0"/>
              <a:t>	</a:t>
            </a:r>
            <a:r>
              <a:rPr lang="cs-CZ" sz="2400" dirty="0" smtClean="0"/>
              <a:t>Každá barva má svou vlnovou délku: fialová 380-430 </a:t>
            </a:r>
            <a:r>
              <a:rPr lang="cs-CZ" sz="2400" dirty="0" err="1" smtClean="0"/>
              <a:t>nm</a:t>
            </a:r>
            <a:r>
              <a:rPr lang="cs-CZ" sz="2400" dirty="0" smtClean="0"/>
              <a:t>, modrá 430-520 </a:t>
            </a:r>
            <a:r>
              <a:rPr lang="cs-CZ" sz="2400" dirty="0" err="1" smtClean="0"/>
              <a:t>nm</a:t>
            </a:r>
            <a:r>
              <a:rPr lang="cs-CZ" sz="2400" dirty="0" smtClean="0"/>
              <a:t>, zelená 520-580 </a:t>
            </a:r>
            <a:r>
              <a:rPr lang="cs-CZ" sz="2400" dirty="0" err="1" smtClean="0"/>
              <a:t>nm</a:t>
            </a:r>
            <a:r>
              <a:rPr lang="cs-CZ" sz="2400" dirty="0" smtClean="0"/>
              <a:t>, žlutá 580-620 </a:t>
            </a:r>
            <a:r>
              <a:rPr lang="cs-CZ" sz="2400" dirty="0" err="1" smtClean="0"/>
              <a:t>nm</a:t>
            </a:r>
            <a:r>
              <a:rPr lang="cs-CZ" sz="2400" dirty="0" smtClean="0"/>
              <a:t>, červená 620-780 </a:t>
            </a:r>
            <a:r>
              <a:rPr lang="cs-CZ" sz="2400" dirty="0" err="1" smtClean="0"/>
              <a:t>nm</a:t>
            </a:r>
            <a:r>
              <a:rPr lang="cs-CZ" sz="2400" dirty="0" smtClean="0"/>
              <a:t>. </a:t>
            </a:r>
          </a:p>
          <a:p>
            <a:pPr marL="457200" indent="-457200">
              <a:buNone/>
            </a:pPr>
            <a:r>
              <a:rPr lang="cs-CZ" sz="2400" dirty="0" smtClean="0"/>
              <a:t>	Barevné spektrum se skládá ze 3 základních barev: </a:t>
            </a:r>
            <a:r>
              <a:rPr lang="cs-CZ" sz="2400" dirty="0" smtClean="0">
                <a:solidFill>
                  <a:srgbClr val="FF0000"/>
                </a:solidFill>
              </a:rPr>
              <a:t>červené</a:t>
            </a:r>
            <a:r>
              <a:rPr lang="cs-CZ" sz="2400" dirty="0" smtClean="0"/>
              <a:t>, </a:t>
            </a:r>
            <a:r>
              <a:rPr lang="cs-CZ" sz="2400" dirty="0" smtClean="0">
                <a:solidFill>
                  <a:srgbClr val="00B050"/>
                </a:solidFill>
              </a:rPr>
              <a:t>zelené</a:t>
            </a:r>
            <a:r>
              <a:rPr lang="cs-CZ" sz="2400" dirty="0" smtClean="0"/>
              <a:t> a </a:t>
            </a:r>
            <a:r>
              <a:rPr lang="cs-CZ" sz="2400" dirty="0" smtClean="0">
                <a:solidFill>
                  <a:srgbClr val="0070C0"/>
                </a:solidFill>
              </a:rPr>
              <a:t>modré</a:t>
            </a:r>
            <a:r>
              <a:rPr lang="cs-CZ" sz="2400" dirty="0" smtClean="0"/>
              <a:t> (RGB). Tyto barvy označujeme jako </a:t>
            </a:r>
            <a:r>
              <a:rPr lang="cs-CZ" sz="2400" b="1" dirty="0" smtClean="0"/>
              <a:t>primární</a:t>
            </a:r>
            <a:r>
              <a:rPr lang="cs-CZ" sz="2400" dirty="0" smtClean="0"/>
              <a:t>.  Všechny ostatní barvy lze namíchat z těchto barev. Pokud mícháme barvy primární ve stejném poměru, vzniknou </a:t>
            </a:r>
            <a:r>
              <a:rPr lang="cs-CZ" sz="2400" b="1" dirty="0" smtClean="0"/>
              <a:t>barvy sekundární </a:t>
            </a:r>
            <a:r>
              <a:rPr lang="cs-CZ" sz="2400" dirty="0" smtClean="0"/>
              <a:t>(CMY): červená + zelená = </a:t>
            </a:r>
            <a:r>
              <a:rPr lang="cs-CZ" sz="2400" dirty="0" smtClean="0">
                <a:solidFill>
                  <a:srgbClr val="FFC000"/>
                </a:solidFill>
              </a:rPr>
              <a:t>žlutá</a:t>
            </a:r>
            <a:r>
              <a:rPr lang="cs-CZ" sz="2400" dirty="0" smtClean="0"/>
              <a:t>(Y), modrá + zelená = </a:t>
            </a:r>
            <a:r>
              <a:rPr lang="cs-CZ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azurová</a:t>
            </a:r>
            <a:r>
              <a:rPr lang="cs-CZ" sz="2400" dirty="0" smtClean="0"/>
              <a:t>(C), modrá a červená = </a:t>
            </a:r>
            <a:r>
              <a:rPr lang="cs-CZ" sz="2400" dirty="0" smtClean="0">
                <a:solidFill>
                  <a:srgbClr val="FF33CC"/>
                </a:solidFill>
              </a:rPr>
              <a:t>purpurová</a:t>
            </a:r>
            <a:r>
              <a:rPr lang="cs-CZ" sz="2400" dirty="0" smtClean="0"/>
              <a:t>(M). Mícháním primárních a sekundárních vzniknou </a:t>
            </a:r>
            <a:r>
              <a:rPr lang="cs-CZ" sz="2400" b="1" dirty="0" smtClean="0"/>
              <a:t>barvy </a:t>
            </a:r>
            <a:r>
              <a:rPr lang="cs-CZ" sz="2400" b="1" dirty="0" err="1" smtClean="0"/>
              <a:t>terciální</a:t>
            </a:r>
            <a:r>
              <a:rPr lang="cs-CZ" sz="2400" dirty="0" smtClean="0"/>
              <a:t>.</a:t>
            </a:r>
          </a:p>
          <a:p>
            <a:pPr marL="457200" indent="-457200">
              <a:buNone/>
            </a:pPr>
            <a:endParaRPr lang="cs-CZ" sz="2400" dirty="0" smtClean="0"/>
          </a:p>
          <a:p>
            <a:pPr marL="857250" lvl="1" indent="-457200">
              <a:buFont typeface="Arial" pitchFamily="34" charset="0"/>
              <a:buChar char="•"/>
            </a:pP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Míchání barev</a:t>
            </a:r>
            <a:endParaRPr lang="en-US" sz="2800" dirty="0"/>
          </a:p>
        </p:txBody>
      </p:sp>
      <p:sp>
        <p:nvSpPr>
          <p:cNvPr id="6" name="Obdélník 5"/>
          <p:cNvSpPr/>
          <p:nvPr/>
        </p:nvSpPr>
        <p:spPr>
          <a:xfrm>
            <a:off x="285720" y="1071546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Aditivní míchání barev </a:t>
            </a:r>
            <a:r>
              <a:rPr lang="cs-CZ" sz="2400" dirty="0" smtClean="0"/>
              <a:t>je takový způsob, kdy se jednotlivé složky barev sčítají a vytváří světlo větší intenzity. Tento způsob se používá u televizních obrazovek nebo monitorů.</a:t>
            </a:r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Subtraktivní míchání barev </a:t>
            </a:r>
            <a:r>
              <a:rPr lang="cs-CZ" sz="2400" dirty="0" smtClean="0"/>
              <a:t>je způsob míchání barev, kdy se s každou další přidanou barvou ubírá část původního světla, světelná spektra se odečítají. Tento způsob je vhodný na tiskařské účely.</a:t>
            </a:r>
            <a:endParaRPr lang="cs-CZ" sz="2400" dirty="0"/>
          </a:p>
        </p:txBody>
      </p:sp>
      <p:pic>
        <p:nvPicPr>
          <p:cNvPr id="7" name="Obrázek 6" descr="barvy_ad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357430"/>
            <a:ext cx="2643206" cy="2643206"/>
          </a:xfrm>
          <a:prstGeom prst="rect">
            <a:avLst/>
          </a:prstGeom>
        </p:spPr>
      </p:pic>
      <p:pic>
        <p:nvPicPr>
          <p:cNvPr id="8" name="Obrázek 7" descr="barvy_su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2357430"/>
            <a:ext cx="2611438" cy="2611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Míchání barev</a:t>
            </a:r>
            <a:endParaRPr lang="en-US" sz="2800" dirty="0"/>
          </a:p>
        </p:txBody>
      </p:sp>
      <p:pic>
        <p:nvPicPr>
          <p:cNvPr id="5" name="Obrázek 4" descr="Synt_zy_srovn_n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450" y="1000108"/>
            <a:ext cx="5369734" cy="5857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Charakteristiky barev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71546"/>
            <a:ext cx="8572560" cy="5286412"/>
          </a:xfrm>
        </p:spPr>
        <p:txBody>
          <a:bodyPr/>
          <a:lstStyle/>
          <a:p>
            <a:pPr marL="457200" indent="-457200">
              <a:buNone/>
            </a:pPr>
            <a:r>
              <a:rPr lang="cs-CZ" sz="2400" b="1" dirty="0" smtClean="0"/>
              <a:t>	</a:t>
            </a:r>
          </a:p>
          <a:p>
            <a:pPr marL="457200" indent="-457200">
              <a:buNone/>
            </a:pPr>
            <a:r>
              <a:rPr lang="cs-CZ" sz="2400" dirty="0" smtClean="0">
                <a:solidFill>
                  <a:srgbClr val="CC00CC"/>
                </a:solidFill>
              </a:rPr>
              <a:t>	</a:t>
            </a:r>
            <a:r>
              <a:rPr lang="cs-CZ" sz="2400" dirty="0" smtClean="0"/>
              <a:t>Barvu lze popsat pomocí 3 základních charakteristik:</a:t>
            </a:r>
            <a:endParaRPr lang="cs-CZ" sz="2400" dirty="0" smtClean="0">
              <a:solidFill>
                <a:srgbClr val="CC00CC"/>
              </a:solidFill>
            </a:endParaRPr>
          </a:p>
          <a:p>
            <a:pPr marL="457200" indent="-457200">
              <a:buNone/>
            </a:pPr>
            <a:r>
              <a:rPr lang="cs-CZ" sz="2400" b="1" dirty="0" smtClean="0">
                <a:solidFill>
                  <a:srgbClr val="CC00CC"/>
                </a:solidFill>
              </a:rPr>
              <a:t>	</a:t>
            </a:r>
            <a:r>
              <a:rPr lang="cs-CZ" sz="2400" b="1" u="sng" dirty="0" smtClean="0"/>
              <a:t>Sytost</a:t>
            </a:r>
            <a:r>
              <a:rPr lang="cs-CZ" sz="2400" b="1" dirty="0" smtClean="0"/>
              <a:t> </a:t>
            </a:r>
            <a:r>
              <a:rPr lang="cs-CZ" sz="2400" dirty="0" smtClean="0"/>
              <a:t>znamená intenzivnost barvy. Čím je více barva sytá, tím je vnímána jako živější. Méně syté barvy se naproti tomu zdají tlumené či zašedlé. 100% sytost znamená, že jde o čistou barvu bez příměsi černé a bílé.</a:t>
            </a:r>
          </a:p>
          <a:p>
            <a:pPr marL="457200" indent="-457200">
              <a:buNone/>
            </a:pPr>
            <a:r>
              <a:rPr lang="cs-CZ" sz="2400" dirty="0" smtClean="0"/>
              <a:t>	</a:t>
            </a:r>
            <a:r>
              <a:rPr lang="cs-CZ" sz="2400" b="1" u="sng" dirty="0" smtClean="0"/>
              <a:t>Odstín</a:t>
            </a:r>
            <a:r>
              <a:rPr lang="cs-CZ" sz="2400" dirty="0" smtClean="0"/>
              <a:t> neboli barevný tón je dán vlnovou délkou, obecně se odstín označuje názvem barvy.</a:t>
            </a:r>
          </a:p>
          <a:p>
            <a:pPr marL="457200" indent="-457200">
              <a:buNone/>
            </a:pPr>
            <a:r>
              <a:rPr lang="cs-CZ" sz="2400" dirty="0" smtClean="0"/>
              <a:t>	</a:t>
            </a:r>
            <a:r>
              <a:rPr lang="cs-CZ" sz="2400" b="1" u="sng" dirty="0" smtClean="0"/>
              <a:t>Jas</a:t>
            </a:r>
            <a:r>
              <a:rPr lang="cs-CZ" sz="2400" dirty="0" smtClean="0"/>
              <a:t> vyjadřuje kolik světla barva odráží, relativní světlost nebo tmavost barvy. </a:t>
            </a:r>
          </a:p>
          <a:p>
            <a:pPr marL="457200" indent="-457200">
              <a:buNone/>
            </a:pPr>
            <a:r>
              <a:rPr lang="cs-CZ" sz="2400" dirty="0" smtClean="0"/>
              <a:t>	Pomocí těchto 3 faktorů dokáže lidský mozek rozeznat asi </a:t>
            </a:r>
            <a:r>
              <a:rPr lang="cs-CZ" sz="2400" b="1" dirty="0" smtClean="0"/>
              <a:t>13 000 barevných vjemů</a:t>
            </a:r>
            <a:r>
              <a:rPr lang="cs-CZ" sz="2400" dirty="0" smtClean="0"/>
              <a:t>.</a:t>
            </a:r>
          </a:p>
          <a:p>
            <a:pPr marL="457200" indent="-457200">
              <a:buNone/>
            </a:pPr>
            <a:r>
              <a:rPr lang="cs-CZ" sz="24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142984"/>
            <a:ext cx="8501122" cy="5572164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Literatura:</a:t>
            </a:r>
          </a:p>
          <a:p>
            <a:pPr lvl="0">
              <a:buFont typeface="Wingdings" pitchFamily="2" charset="2"/>
              <a:buChar char="Ø"/>
            </a:pPr>
            <a:endParaRPr lang="cs-CZ" sz="1200" dirty="0" smtClean="0"/>
          </a:p>
          <a:p>
            <a:pPr>
              <a:buFont typeface="Wingdings" pitchFamily="2" charset="2"/>
              <a:buChar char="Ø"/>
            </a:pPr>
            <a:r>
              <a:rPr lang="cs-CZ" sz="1200" dirty="0" smtClean="0"/>
              <a:t>KAPLANOVÁ, M. a kol. </a:t>
            </a:r>
            <a:r>
              <a:rPr lang="cs-CZ" sz="1200" i="1" dirty="0" smtClean="0"/>
              <a:t>Moderní polygrafie. </a:t>
            </a:r>
            <a:r>
              <a:rPr lang="cs-CZ" sz="1200" dirty="0" smtClean="0"/>
              <a:t>Praha: Svaz polygrafických podnikatelů, 2009. ISBN 978-80-254-4230-2. </a:t>
            </a:r>
          </a:p>
          <a:p>
            <a:pPr>
              <a:buFont typeface="Wingdings" pitchFamily="2" charset="2"/>
              <a:buChar char="Ø"/>
            </a:pPr>
            <a:r>
              <a:rPr lang="cs-CZ" sz="1200" dirty="0" smtClean="0"/>
              <a:t>BARTOŇ, J. </a:t>
            </a:r>
            <a:r>
              <a:rPr lang="cs-CZ" sz="1200" i="1" dirty="0" smtClean="0"/>
              <a:t>Úvod do technologie ofsetu. </a:t>
            </a:r>
            <a:r>
              <a:rPr lang="cs-CZ" sz="1200" dirty="0" smtClean="0"/>
              <a:t>Praha: Nakladatelství grafické školy v Praze, 2003. ISBN 80-902978-6-2.</a:t>
            </a:r>
          </a:p>
          <a:p>
            <a:pPr lvl="0">
              <a:buNone/>
            </a:pPr>
            <a:endParaRPr lang="cs-CZ" sz="1200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Obrázky: </a:t>
            </a:r>
          </a:p>
          <a:p>
            <a:pPr>
              <a:buFont typeface="Wingdings" pitchFamily="2" charset="2"/>
              <a:buChar char="Ø"/>
            </a:pPr>
            <a:r>
              <a:rPr lang="cs-CZ" sz="1200" dirty="0" smtClean="0"/>
              <a:t>barvy.</a:t>
            </a:r>
            <a:r>
              <a:rPr lang="cs-CZ" sz="1200" dirty="0" err="1" smtClean="0"/>
              <a:t>jpg</a:t>
            </a:r>
            <a:r>
              <a:rPr lang="cs-CZ" sz="1200" dirty="0" smtClean="0"/>
              <a:t> [cit. 2013–03–28]. Volně dostupné na </a:t>
            </a:r>
            <a:r>
              <a:rPr lang="en-US" sz="1200" dirty="0" smtClean="0"/>
              <a:t>&lt;</a:t>
            </a:r>
            <a:r>
              <a:rPr lang="cs-CZ" sz="1200" dirty="0" smtClean="0"/>
              <a:t> </a:t>
            </a:r>
            <a:r>
              <a:rPr lang="da-DK" sz="1200" dirty="0" smtClean="0">
                <a:hlinkClick r:id="rId2"/>
              </a:rPr>
              <a:t>http://fyzweb.cz/clanky/index.php?id=107&amp;id_casti=43</a:t>
            </a:r>
            <a:r>
              <a:rPr lang="cs-CZ" sz="1200" dirty="0" smtClean="0"/>
              <a:t> </a:t>
            </a:r>
            <a:r>
              <a:rPr lang="da-DK" sz="1200" dirty="0" smtClean="0"/>
              <a:t>&gt;.</a:t>
            </a:r>
            <a:r>
              <a:rPr lang="cs-CZ" sz="12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1200" dirty="0" err="1" smtClean="0"/>
              <a:t>spectrum.jpg</a:t>
            </a:r>
            <a:r>
              <a:rPr lang="cs-CZ" sz="1200" dirty="0" smtClean="0"/>
              <a:t> [cit. 2013–03–28]. Volně dostupné na </a:t>
            </a:r>
            <a:r>
              <a:rPr lang="en-US" sz="1200" dirty="0" smtClean="0"/>
              <a:t>&lt;</a:t>
            </a:r>
            <a:r>
              <a:rPr lang="cs-CZ" sz="1200" dirty="0" smtClean="0"/>
              <a:t> </a:t>
            </a:r>
            <a:r>
              <a:rPr lang="da-DK" sz="1200" dirty="0" smtClean="0">
                <a:hlinkClick r:id="rId3"/>
              </a:rPr>
              <a:t>http://www.dobre-svetlo.cz/barvy.php</a:t>
            </a:r>
            <a:r>
              <a:rPr lang="cs-CZ" sz="1200" dirty="0" smtClean="0"/>
              <a:t> </a:t>
            </a:r>
            <a:r>
              <a:rPr lang="da-DK" sz="1200" dirty="0" smtClean="0"/>
              <a:t>&gt;.</a:t>
            </a:r>
            <a:r>
              <a:rPr lang="cs-CZ" sz="12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1200" dirty="0" err="1" smtClean="0"/>
              <a:t>Synt</a:t>
            </a:r>
            <a:r>
              <a:rPr lang="cs-CZ" sz="1200" dirty="0" smtClean="0"/>
              <a:t>_</a:t>
            </a:r>
            <a:r>
              <a:rPr lang="cs-CZ" sz="1200" dirty="0" err="1" smtClean="0"/>
              <a:t>zy</a:t>
            </a:r>
            <a:r>
              <a:rPr lang="cs-CZ" sz="1200" dirty="0" smtClean="0"/>
              <a:t>_</a:t>
            </a:r>
            <a:r>
              <a:rPr lang="cs-CZ" sz="1200" dirty="0" err="1" smtClean="0"/>
              <a:t>srovn</a:t>
            </a:r>
            <a:r>
              <a:rPr lang="cs-CZ" sz="1200" dirty="0" smtClean="0"/>
              <a:t>_n_.</a:t>
            </a:r>
            <a:r>
              <a:rPr lang="cs-CZ" sz="1200" dirty="0" err="1" smtClean="0"/>
              <a:t>jpg</a:t>
            </a:r>
            <a:r>
              <a:rPr lang="cs-CZ" sz="1200" dirty="0" smtClean="0"/>
              <a:t> [cit. 2013–03–28]. Volně dostupné na </a:t>
            </a:r>
            <a:r>
              <a:rPr lang="en-US" sz="1200" dirty="0" smtClean="0"/>
              <a:t>&lt;</a:t>
            </a:r>
            <a:r>
              <a:rPr lang="cs-CZ" sz="1200" dirty="0" smtClean="0"/>
              <a:t> </a:t>
            </a:r>
            <a:r>
              <a:rPr lang="da-DK" sz="1200" dirty="0" smtClean="0">
                <a:hlinkClick r:id="rId4"/>
              </a:rPr>
              <a:t>http://akrylem.blogspot.cz/2011/11/teorie-barev-ii-pigmentove-barvy.html</a:t>
            </a:r>
            <a:r>
              <a:rPr lang="cs-CZ" sz="1200" dirty="0" smtClean="0"/>
              <a:t> </a:t>
            </a:r>
            <a:r>
              <a:rPr lang="da-DK" sz="1200" dirty="0" smtClean="0"/>
              <a:t>&gt;.</a:t>
            </a:r>
            <a:r>
              <a:rPr lang="cs-CZ" sz="1200" dirty="0" smtClean="0"/>
              <a:t> </a:t>
            </a:r>
          </a:p>
          <a:p>
            <a:pPr>
              <a:buFont typeface="Wingdings" pitchFamily="2" charset="2"/>
              <a:buChar char="Ø"/>
            </a:pPr>
            <a:endParaRPr lang="cs-CZ" sz="1200" dirty="0" smtClean="0"/>
          </a:p>
          <a:p>
            <a:pPr>
              <a:buNone/>
            </a:pPr>
            <a:endParaRPr lang="cs-CZ" sz="1200" dirty="0" smtClean="0"/>
          </a:p>
          <a:p>
            <a:pPr>
              <a:buNone/>
            </a:pPr>
            <a:endParaRPr lang="cs-CZ" sz="12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400" dirty="0" smtClean="0"/>
              <a:t>Zdroje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5" grpId="0"/>
      <p:bldP spid="5" grpId="1"/>
    </p:bldLst>
  </p:timing>
</p:sld>
</file>

<file path=ppt/theme/theme1.xml><?xml version="1.0" encoding="utf-8"?>
<a:theme xmlns:a="http://schemas.openxmlformats.org/drawingml/2006/main" name="583TGp_business_light_ani">
  <a:themeElements>
    <a:clrScheme name="Default Design 1">
      <a:dk1>
        <a:srgbClr val="000000"/>
      </a:dk1>
      <a:lt1>
        <a:srgbClr val="C8D4E2"/>
      </a:lt1>
      <a:dk2>
        <a:srgbClr val="015465"/>
      </a:dk2>
      <a:lt2>
        <a:srgbClr val="808080"/>
      </a:lt2>
      <a:accent1>
        <a:srgbClr val="B96F81"/>
      </a:accent1>
      <a:accent2>
        <a:srgbClr val="84B75D"/>
      </a:accent2>
      <a:accent3>
        <a:srgbClr val="E0E6EE"/>
      </a:accent3>
      <a:accent4>
        <a:srgbClr val="000000"/>
      </a:accent4>
      <a:accent5>
        <a:srgbClr val="D9BBC1"/>
      </a:accent5>
      <a:accent6>
        <a:srgbClr val="77A653"/>
      </a:accent6>
      <a:hlink>
        <a:srgbClr val="B88A68"/>
      </a:hlink>
      <a:folHlink>
        <a:srgbClr val="91A7C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C8D4E2"/>
        </a:lt1>
        <a:dk2>
          <a:srgbClr val="015465"/>
        </a:dk2>
        <a:lt2>
          <a:srgbClr val="808080"/>
        </a:lt2>
        <a:accent1>
          <a:srgbClr val="B96F81"/>
        </a:accent1>
        <a:accent2>
          <a:srgbClr val="84B75D"/>
        </a:accent2>
        <a:accent3>
          <a:srgbClr val="E0E6EE"/>
        </a:accent3>
        <a:accent4>
          <a:srgbClr val="000000"/>
        </a:accent4>
        <a:accent5>
          <a:srgbClr val="D9BBC1"/>
        </a:accent5>
        <a:accent6>
          <a:srgbClr val="77A653"/>
        </a:accent6>
        <a:hlink>
          <a:srgbClr val="B88A68"/>
        </a:hlink>
        <a:folHlink>
          <a:srgbClr val="91A7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CCE1C9"/>
        </a:lt1>
        <a:dk2>
          <a:srgbClr val="660066"/>
        </a:dk2>
        <a:lt2>
          <a:srgbClr val="808080"/>
        </a:lt2>
        <a:accent1>
          <a:srgbClr val="8F7AC4"/>
        </a:accent1>
        <a:accent2>
          <a:srgbClr val="D79E5F"/>
        </a:accent2>
        <a:accent3>
          <a:srgbClr val="E2EEE1"/>
        </a:accent3>
        <a:accent4>
          <a:srgbClr val="000000"/>
        </a:accent4>
        <a:accent5>
          <a:srgbClr val="C6BEDE"/>
        </a:accent5>
        <a:accent6>
          <a:srgbClr val="C38F55"/>
        </a:accent6>
        <a:hlink>
          <a:srgbClr val="6494BC"/>
        </a:hlink>
        <a:folHlink>
          <a:srgbClr val="A6BD9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E3D9D3"/>
        </a:lt1>
        <a:dk2>
          <a:srgbClr val="A50021"/>
        </a:dk2>
        <a:lt2>
          <a:srgbClr val="808080"/>
        </a:lt2>
        <a:accent1>
          <a:srgbClr val="5E87CA"/>
        </a:accent1>
        <a:accent2>
          <a:srgbClr val="B75D86"/>
        </a:accent2>
        <a:accent3>
          <a:srgbClr val="EFE9E6"/>
        </a:accent3>
        <a:accent4>
          <a:srgbClr val="000000"/>
        </a:accent4>
        <a:accent5>
          <a:srgbClr val="B6C3E1"/>
        </a:accent5>
        <a:accent6>
          <a:srgbClr val="A65379"/>
        </a:accent6>
        <a:hlink>
          <a:srgbClr val="5DB648"/>
        </a:hlink>
        <a:folHlink>
          <a:srgbClr val="C2A29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583TGp_business_light_ani</Template>
  <TotalTime>2354</TotalTime>
  <Words>168</Words>
  <Application>Microsoft Office PowerPoint</Application>
  <PresentationFormat>Předvádění na obrazovce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583TGp_business_light_ani</vt:lpstr>
      <vt:lpstr>NÁZEV:   VY_32_INOVACE_02 ČÍSLO PROJEKTU:  CZ.1.07/1.5.00/34.0772  NÁZEV PROJEKTU:  Kvalitní a efektivní vzdělávání pro žáky ŠKOLA:   Střední škola polygrafická, Olomouc, Střední novosadská 87/53, Olomouc VYUČUJÍCÍ:  Ing.  Eva  Přikrylová  TÉMATICKÁ OBLAST: Polygrafické materiály         PŘEDMĚT:   Polygrafické materiály  ROČNÍK: 1.    NÁZEV MATERIÁLU: Teorie barev  TYP DOKUMENTU:  Prezentace  ANOTACE:  Materiál je určen pro práci na interaktivní tabuli.     Prezentace  vysvětluje pojmy světlo, světelné spektrum,  aditivní a     subtraktivní mísení barev, barvy primární, sekundární a terciální. </vt:lpstr>
      <vt:lpstr>Prezentace aplikace PowerPoint</vt:lpstr>
      <vt:lpstr>Vnímání barev</vt:lpstr>
      <vt:lpstr>Vnímání barev</vt:lpstr>
      <vt:lpstr>Vnímání barev</vt:lpstr>
      <vt:lpstr>Míchání barev</vt:lpstr>
      <vt:lpstr>Míchání barev</vt:lpstr>
      <vt:lpstr>Charakteristiky barev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KP</dc:creator>
  <cp:lastModifiedBy>Přikrylová Eva</cp:lastModifiedBy>
  <cp:revision>257</cp:revision>
  <dcterms:created xsi:type="dcterms:W3CDTF">2012-10-16T14:13:06Z</dcterms:created>
  <dcterms:modified xsi:type="dcterms:W3CDTF">2014-02-25T11:10:15Z</dcterms:modified>
</cp:coreProperties>
</file>