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1" r:id="rId2"/>
    <p:sldId id="279" r:id="rId3"/>
    <p:sldId id="259" r:id="rId4"/>
    <p:sldId id="308" r:id="rId5"/>
    <p:sldId id="318" r:id="rId6"/>
    <p:sldId id="317" r:id="rId7"/>
    <p:sldId id="319" r:id="rId8"/>
    <p:sldId id="320" r:id="rId9"/>
    <p:sldId id="316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33FF"/>
    <a:srgbClr val="CC00CC"/>
    <a:srgbClr val="FF33CC"/>
    <a:srgbClr val="86D921"/>
    <a:srgbClr val="FFFFFF"/>
    <a:srgbClr val="99CCFF"/>
    <a:srgbClr val="5F5F5F"/>
    <a:srgbClr val="8786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100" d="100"/>
          <a:sy n="100" d="100"/>
        </p:scale>
        <p:origin x="-486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813DBF-5B53-4251-8F08-0103629A4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82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8500CD-13EF-4833-8CED-C27CADB34C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80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14"/>
          <p:cNvSpPr>
            <a:spLocks noChangeArrowheads="1"/>
          </p:cNvSpPr>
          <p:nvPr/>
        </p:nvSpPr>
        <p:spPr bwMode="gray">
          <a:xfrm>
            <a:off x="7172325" y="1028700"/>
            <a:ext cx="1971675" cy="5829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5676900"/>
            <a:ext cx="7142163" cy="1182688"/>
          </a:xfrm>
          <a:prstGeom prst="rect">
            <a:avLst/>
          </a:prstGeom>
          <a:solidFill>
            <a:srgbClr val="D3D3D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7172325" y="0"/>
            <a:ext cx="1971675" cy="990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1571625" y="5286388"/>
            <a:ext cx="7572375" cy="10382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1357290" y="5357826"/>
            <a:ext cx="77867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4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Tiskové barvy - rozdělení</a:t>
            </a:r>
            <a:endParaRPr lang="cs-CZ" sz="48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Obrázek 10" descr="366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5720" y="142852"/>
            <a:ext cx="6643734" cy="52864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089" grpId="0" animBg="1"/>
      <p:bldP spid="3090" grpId="0" animBg="1"/>
      <p:bldP spid="3092" grpId="0" animBg="1"/>
      <p:bldP spid="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CB69-D4E4-432A-8532-1363ABEDA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7963"/>
            <a:ext cx="2057400" cy="5765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7963"/>
            <a:ext cx="6019800" cy="5765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7C2AA-5E88-4B2C-8211-BC6394593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smtClean="0"/>
              <a:t>Klepnutím na ikonu přidáte tabulku.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C966C6-FF85-4B89-87FF-BC3789B1E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smtClean="0"/>
              <a:t>Klepnutím na ikonu přidáte graf.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6171D8-A3BE-4A1B-811D-93FF0A8B2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smtClean="0"/>
              <a:t>Klepnutím na ikonu přidáte obrázek SmartArt.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932B7F-9715-4631-9DB6-2ACEE61F6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CE769-966B-485A-8B96-147696045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49AB1-A0DB-4BC2-A904-CACA95A7B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DBE88-F96E-4AE1-93A3-D63806BF3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ED02B-7E60-4FF2-9E51-138100A0C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9D32A-EF65-42E1-AAFF-AFBD0BFA3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BDCB4-D5D4-4DC5-AF59-5304076EFC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93EB7-427A-4DC2-B36A-CCABD0948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279C0-773D-4425-BCB2-187EFD30C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8893175" y="1035050"/>
            <a:ext cx="250825" cy="1776413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gray">
          <a:xfrm>
            <a:off x="8893175" y="2855913"/>
            <a:ext cx="250825" cy="400208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gray">
          <a:xfrm>
            <a:off x="0" y="115888"/>
            <a:ext cx="8893175" cy="874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0796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47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BFD2C1-4090-4095-9E86-6E4EA74F79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 animBg="1"/>
      <p:bldP spid="1032" grpId="1" animBg="1"/>
      <p:bldP spid="1032" grpId="2" animBg="1"/>
      <p:bldP spid="1032" grpId="3" animBg="1"/>
      <p:bldP spid="1032" grpId="4" animBg="1"/>
      <p:bldP spid="1032" grpId="6" animBg="1"/>
      <p:bldP spid="1032" grpId="7" animBg="1"/>
      <p:bldP spid="1033" grpId="0" animBg="1"/>
      <p:bldP spid="1033" grpId="1" animBg="1"/>
      <p:bldP spid="1033" grpId="2" animBg="1"/>
      <p:bldP spid="1033" grpId="3" animBg="1"/>
      <p:bldP spid="1033" grpId="4" animBg="1"/>
      <p:bldP spid="1033" grpId="6" animBg="1"/>
      <p:bldP spid="1033" grpId="7" animBg="1"/>
      <p:bldP spid="1034" grpId="0" animBg="1"/>
      <p:bldP spid="1034" grpId="1" animBg="1"/>
      <p:bldP spid="1034" grpId="2" animBg="1"/>
      <p:bldP spid="1034" grpId="3" animBg="1"/>
      <p:bldP spid="1034" grpId="4" animBg="1"/>
      <p:bldP spid="1034" grpId="6" animBg="1"/>
      <p:bldP spid="1034" grpId="7" animBg="1"/>
      <p:bldP spid="1035" grpId="0" animBg="1"/>
      <p:bldP spid="1035" grpId="1" animBg="1"/>
      <p:bldP spid="1035" grpId="2" animBg="1"/>
      <p:bldP spid="1035" grpId="3" animBg="1"/>
      <p:bldP spid="1035" grpId="4" animBg="1"/>
      <p:bldP spid="1035" grpId="6" animBg="1"/>
      <p:bldP spid="1035" grpId="7" animBg="1"/>
      <p:bldP spid="1026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nyprozeny.cz/art/2866-barvy-nemluvi-a-prece-jsou-slyset/" TargetMode="External"/><Relationship Id="rId2" Type="http://schemas.openxmlformats.org/officeDocument/2006/relationships/hyperlink" Target="http://www.kiss98.cz/aktuality/vyhrajte-barvy-dulux-366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14282" y="1928802"/>
            <a:ext cx="8672514" cy="4608512"/>
          </a:xfrm>
        </p:spPr>
        <p:txBody>
          <a:bodyPr>
            <a:normAutofit fontScale="90000"/>
          </a:bodyPr>
          <a:lstStyle/>
          <a:p>
            <a:pPr algn="l"/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NÁZEV:	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VY_32_INOVACE_02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ČÍSLO PROJEKTU: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CZ.1.07/1.5.00/34.0772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Kvalitní a efektivní vzdělávání pro žáky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ŠKOLA:	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Střední škola polygrafická, Olomouc, Střední novosadská 87/53, Olomouc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VYUČUJÍCÍ: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Ing.  Eva  Přikrylová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TÉMATICKÁ OBLAST:</a:t>
            </a:r>
            <a:r>
              <a:rPr lang="cs-CZ" sz="160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Polygrafické materiály	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		 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 PŘEDMĚT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: 		Polygrafické materiály		ROČNÍK: 1.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NÁZEV 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MATERIÁLU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Rozdělení tiskových barev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TYP DOKUMENTU:		Prezentace</a:t>
            </a:r>
            <a:b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ANOTACE:		Materiál 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je určen pro práci na interaktivní tabuli. 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			Prezentace uvádí základní dělení tiskových barev podle tiskové techniky a 			uvádí charakteristiky jednotlivých tiskových barev. Dále uvádí 				procentuální složení jednotlivých typů barev.</a:t>
            </a:r>
            <a:r>
              <a:rPr lang="cs-CZ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obrázek 1" descr="Popis: OPVK_hor_zakladni_logolink_RGB_c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4" y="285728"/>
            <a:ext cx="6152423" cy="123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72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142984"/>
            <a:ext cx="8501122" cy="5572164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Literatura:</a:t>
            </a:r>
          </a:p>
          <a:p>
            <a:pPr lvl="0">
              <a:buFont typeface="Wingdings" pitchFamily="2" charset="2"/>
              <a:buChar char="Ø"/>
            </a:pPr>
            <a:endParaRPr lang="cs-CZ" sz="1200" dirty="0" smtClean="0"/>
          </a:p>
          <a:p>
            <a:pPr>
              <a:buFont typeface="Wingdings" pitchFamily="2" charset="2"/>
              <a:buChar char="Ø"/>
            </a:pPr>
            <a:r>
              <a:rPr lang="cs-CZ" sz="1200" dirty="0" smtClean="0"/>
              <a:t>KAPLANOVÁ, M. a kol. </a:t>
            </a:r>
            <a:r>
              <a:rPr lang="cs-CZ" sz="1200" i="1" dirty="0" smtClean="0"/>
              <a:t>Moderní polygrafie. </a:t>
            </a:r>
            <a:r>
              <a:rPr lang="cs-CZ" sz="1200" dirty="0" smtClean="0"/>
              <a:t>Praha: Svaz polygrafických podnikatelů, 2009. ISBN 978-80-254-4230-2.</a:t>
            </a:r>
          </a:p>
          <a:p>
            <a:pPr lvl="0">
              <a:buNone/>
            </a:pPr>
            <a:endParaRPr lang="cs-CZ" sz="1200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Obrázky: </a:t>
            </a:r>
          </a:p>
          <a:p>
            <a:pPr>
              <a:buFont typeface="Wingdings" pitchFamily="2" charset="2"/>
              <a:buChar char="Ø"/>
            </a:pPr>
            <a:r>
              <a:rPr lang="cs-CZ" sz="1200" dirty="0" smtClean="0"/>
              <a:t>366.jpg [cit. 2013–04–05]. Volně dostupné na </a:t>
            </a:r>
            <a:r>
              <a:rPr lang="en-US" sz="1200" dirty="0" smtClean="0"/>
              <a:t>&lt;</a:t>
            </a:r>
            <a:r>
              <a:rPr lang="cs-CZ" sz="1200" dirty="0" smtClean="0"/>
              <a:t> </a:t>
            </a:r>
            <a:r>
              <a:rPr lang="da-DK" sz="1200" dirty="0" smtClean="0">
                <a:hlinkClick r:id="rId2"/>
              </a:rPr>
              <a:t>http://www.kiss98.cz/aktuality/vyhrajte-barvy-dulux-366.html</a:t>
            </a:r>
            <a:r>
              <a:rPr lang="cs-CZ" sz="1200" dirty="0" smtClean="0"/>
              <a:t> </a:t>
            </a:r>
            <a:r>
              <a:rPr lang="da-DK" sz="1200" dirty="0" smtClean="0"/>
              <a:t>&gt;.</a:t>
            </a:r>
            <a:r>
              <a:rPr lang="cs-CZ" sz="1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1200" dirty="0" smtClean="0"/>
              <a:t>barvy1.jpg [cit. 2013–04–05]. Volně dostupné na </a:t>
            </a:r>
            <a:r>
              <a:rPr lang="en-US" sz="1200" dirty="0" smtClean="0"/>
              <a:t>&lt;</a:t>
            </a:r>
            <a:r>
              <a:rPr lang="cs-CZ" sz="1200" dirty="0" smtClean="0"/>
              <a:t> </a:t>
            </a:r>
            <a:r>
              <a:rPr lang="da-DK" sz="1200" dirty="0" smtClean="0">
                <a:hlinkClick r:id="rId3"/>
              </a:rPr>
              <a:t>http://www.zenyprozeny.cz/art/2866-barvy-nemluvi-a-prece-jsou-slyset/</a:t>
            </a:r>
            <a:r>
              <a:rPr lang="cs-CZ" sz="1200" dirty="0" smtClean="0"/>
              <a:t> </a:t>
            </a:r>
            <a:r>
              <a:rPr lang="da-DK" sz="1200" dirty="0" smtClean="0"/>
              <a:t>&gt;.</a:t>
            </a:r>
            <a:r>
              <a:rPr lang="cs-CZ" sz="1200" dirty="0" smtClean="0"/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400" dirty="0" smtClean="0"/>
              <a:t>Zdroje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5" grpId="0"/>
      <p:bldP spid="5" grpId="1"/>
      <p:bldP spid="5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Rozdělení tiskových barev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 anchor="t"/>
          <a:lstStyle/>
          <a:p>
            <a:pPr>
              <a:buNone/>
            </a:pPr>
            <a:r>
              <a:rPr lang="cs-CZ" sz="2400" dirty="0" smtClean="0"/>
              <a:t>	</a:t>
            </a:r>
          </a:p>
          <a:p>
            <a:pPr>
              <a:buNone/>
            </a:pPr>
            <a:r>
              <a:rPr lang="cs-CZ" sz="2400" smtClean="0"/>
              <a:t>	Barvy </a:t>
            </a:r>
            <a:r>
              <a:rPr lang="cs-CZ" sz="2400" dirty="0" smtClean="0"/>
              <a:t>lze členit podle různých hledisek, nejčastější je členění podle použité tiskové techniky na </a:t>
            </a:r>
            <a:r>
              <a:rPr lang="cs-CZ" sz="2400" smtClean="0"/>
              <a:t>barvy:</a:t>
            </a:r>
            <a:endParaRPr lang="cs-CZ" sz="2400" dirty="0" smtClean="0"/>
          </a:p>
          <a:p>
            <a:pPr lvl="1">
              <a:buNone/>
            </a:pPr>
            <a:endParaRPr lang="cs-CZ" sz="2000" dirty="0" smtClean="0"/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  knihtiskové, 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	ofsetové, 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	</a:t>
            </a:r>
            <a:r>
              <a:rPr lang="cs-CZ" sz="2400" dirty="0" err="1" smtClean="0"/>
              <a:t>flexotiskové</a:t>
            </a:r>
            <a:r>
              <a:rPr lang="cs-CZ" sz="2400" dirty="0" smtClean="0"/>
              <a:t> 	 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	hlubotiskové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	sítotiskové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214686"/>
            <a:ext cx="43815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Charakteristika barev podle tiskových technik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 anchor="t"/>
          <a:lstStyle/>
          <a:p>
            <a:pPr>
              <a:buNone/>
            </a:pPr>
            <a:r>
              <a:rPr lang="cs-CZ" sz="2400" dirty="0" smtClean="0"/>
              <a:t>		</a:t>
            </a:r>
          </a:p>
          <a:p>
            <a:pPr>
              <a:buNone/>
            </a:pPr>
            <a:r>
              <a:rPr lang="cs-CZ" sz="2400" b="1" dirty="0" smtClean="0"/>
              <a:t>		</a:t>
            </a:r>
            <a:r>
              <a:rPr lang="cs-CZ" sz="2400" b="1" dirty="0" smtClean="0">
                <a:solidFill>
                  <a:srgbClr val="CC00CC"/>
                </a:solidFill>
              </a:rPr>
              <a:t>Ofsetové barvy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zvýšený obsah pigmentu (10 – 20%) z důvodu dvojnásobného štěpení barvy – nepřímý tisk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err="1" smtClean="0"/>
              <a:t>hydrofóbnost</a:t>
            </a:r>
            <a:r>
              <a:rPr lang="cs-CZ" sz="2000" dirty="0" smtClean="0"/>
              <a:t> – jsou mastné, odpuzují vodu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vyšší viskozita - jsou pastózní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tixotropie – schopnost přecházet za nezměněné teploty z pevného stavu do kapalného a zpět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zasychají penetrací při potisku papíru, také </a:t>
            </a:r>
            <a:r>
              <a:rPr lang="cs-CZ" sz="2000" dirty="0" err="1" smtClean="0"/>
              <a:t>oxypolymerací</a:t>
            </a:r>
            <a:r>
              <a:rPr lang="cs-CZ" sz="2000" dirty="0" smtClean="0"/>
              <a:t> při potisku nesavých materiálů</a:t>
            </a:r>
          </a:p>
          <a:p>
            <a:pPr lvl="1">
              <a:buNone/>
            </a:pPr>
            <a:r>
              <a:rPr lang="cs-CZ" sz="2000" dirty="0" smtClean="0"/>
              <a:t>		</a:t>
            </a:r>
            <a:r>
              <a:rPr lang="cs-CZ" sz="2000" b="1" dirty="0" smtClean="0"/>
              <a:t>Druhy ofsetových barev:</a:t>
            </a:r>
          </a:p>
          <a:p>
            <a:pPr lvl="2">
              <a:buFont typeface="Arial" pitchFamily="34" charset="0"/>
              <a:buChar char="•"/>
            </a:pPr>
            <a:r>
              <a:rPr lang="cs-CZ" sz="2000" dirty="0" smtClean="0"/>
              <a:t>barvy pro kotoučové stroje – </a:t>
            </a:r>
            <a:r>
              <a:rPr lang="cs-CZ" sz="2000" dirty="0" err="1" smtClean="0"/>
              <a:t>coldsetové</a:t>
            </a:r>
            <a:r>
              <a:rPr lang="cs-CZ" sz="2000" dirty="0" smtClean="0"/>
              <a:t>, </a:t>
            </a:r>
            <a:r>
              <a:rPr lang="cs-CZ" sz="2000" dirty="0" err="1" smtClean="0"/>
              <a:t>heatsetové</a:t>
            </a:r>
            <a:endParaRPr lang="cs-CZ" sz="2000" dirty="0" smtClean="0"/>
          </a:p>
          <a:p>
            <a:pPr lvl="2">
              <a:buFont typeface="Arial" pitchFamily="34" charset="0"/>
              <a:buChar char="•"/>
            </a:pPr>
            <a:r>
              <a:rPr lang="cs-CZ" sz="2000" dirty="0" smtClean="0"/>
              <a:t>barvy pro archové stroje</a:t>
            </a:r>
            <a:endParaRPr lang="cs-CZ" dirty="0" smtClean="0"/>
          </a:p>
          <a:p>
            <a:pPr lvl="1">
              <a:buFont typeface="Wingdings" pitchFamily="2" charset="2"/>
              <a:buChar char="§"/>
            </a:pPr>
            <a:endParaRPr lang="cs-CZ" sz="2000" dirty="0" smtClean="0"/>
          </a:p>
          <a:p>
            <a:pPr lvl="1"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 </a:t>
            </a:r>
            <a:r>
              <a:rPr lang="cs-CZ" sz="2400" b="1" dirty="0" smtClean="0"/>
              <a:t>	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Charakteristika barev podle tiskových technik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 anchor="t"/>
          <a:lstStyle/>
          <a:p>
            <a:pPr>
              <a:buNone/>
            </a:pPr>
            <a:r>
              <a:rPr lang="cs-CZ" sz="2400" dirty="0" smtClean="0"/>
              <a:t>		</a:t>
            </a:r>
          </a:p>
          <a:p>
            <a:pPr>
              <a:buNone/>
            </a:pPr>
            <a:r>
              <a:rPr lang="cs-CZ" sz="2400" b="1" dirty="0" smtClean="0"/>
              <a:t>		</a:t>
            </a:r>
            <a:r>
              <a:rPr lang="cs-CZ" sz="2400" b="1" dirty="0" err="1" smtClean="0">
                <a:solidFill>
                  <a:srgbClr val="3333FF"/>
                </a:solidFill>
              </a:rPr>
              <a:t>Flexotiskové</a:t>
            </a:r>
            <a:r>
              <a:rPr lang="cs-CZ" sz="2400" b="1" dirty="0" smtClean="0">
                <a:solidFill>
                  <a:srgbClr val="3333FF"/>
                </a:solidFill>
              </a:rPr>
              <a:t> barvy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barva nízké viskozity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mají vysoký obsah rozpouštědel (65–68 %)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obsahují velmi těkavá rozpouštědla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dodávají se jako koncentráty, které se doplňují rozpouštědly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zasychají odpařováním rozpouštědel</a:t>
            </a:r>
          </a:p>
          <a:p>
            <a:pPr lvl="1">
              <a:buFont typeface="Wingdings" pitchFamily="2" charset="2"/>
              <a:buChar char="§"/>
            </a:pPr>
            <a:endParaRPr lang="cs-CZ" sz="2000" dirty="0" smtClean="0"/>
          </a:p>
          <a:p>
            <a:pPr lvl="1"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druhy </a:t>
            </a:r>
            <a:r>
              <a:rPr lang="cs-CZ" sz="2000" b="1" dirty="0" err="1" smtClean="0"/>
              <a:t>flexotiskových</a:t>
            </a:r>
            <a:r>
              <a:rPr lang="cs-CZ" sz="2000" b="1" dirty="0" smtClean="0"/>
              <a:t> barev: </a:t>
            </a:r>
          </a:p>
          <a:p>
            <a:pPr lvl="2">
              <a:buFont typeface="Arial" pitchFamily="34" charset="0"/>
              <a:buChar char="•"/>
            </a:pPr>
            <a:r>
              <a:rPr lang="cs-CZ" sz="2000" dirty="0" err="1" smtClean="0"/>
              <a:t>rozpouštědlové</a:t>
            </a:r>
            <a:r>
              <a:rPr lang="cs-CZ" sz="2000" dirty="0" smtClean="0"/>
              <a:t> </a:t>
            </a:r>
            <a:r>
              <a:rPr lang="cs-CZ" sz="2000" dirty="0" err="1" smtClean="0"/>
              <a:t>flexotiskové</a:t>
            </a:r>
            <a:r>
              <a:rPr lang="cs-CZ" sz="2000" dirty="0" smtClean="0"/>
              <a:t> barvy</a:t>
            </a:r>
          </a:p>
          <a:p>
            <a:pPr lvl="2">
              <a:buFont typeface="Arial" pitchFamily="34" charset="0"/>
              <a:buChar char="•"/>
            </a:pPr>
            <a:r>
              <a:rPr lang="cs-CZ" sz="2000" dirty="0" smtClean="0"/>
              <a:t>vodou ředitelné </a:t>
            </a:r>
            <a:r>
              <a:rPr lang="cs-CZ" sz="2000" dirty="0" err="1" smtClean="0"/>
              <a:t>flexotiskové</a:t>
            </a:r>
            <a:r>
              <a:rPr lang="cs-CZ" sz="2000" dirty="0" smtClean="0"/>
              <a:t> barvy</a:t>
            </a:r>
          </a:p>
          <a:p>
            <a:pPr lvl="2">
              <a:buFont typeface="Arial" pitchFamily="34" charset="0"/>
              <a:buChar char="•"/>
            </a:pPr>
            <a:r>
              <a:rPr lang="cs-CZ" sz="2000" dirty="0" smtClean="0"/>
              <a:t>UV </a:t>
            </a:r>
            <a:r>
              <a:rPr lang="cs-CZ" sz="2000" dirty="0" err="1" smtClean="0"/>
              <a:t>flexotiskové</a:t>
            </a:r>
            <a:r>
              <a:rPr lang="cs-CZ" sz="2000" dirty="0" smtClean="0"/>
              <a:t> barvy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Charakteristika barev podle tiskových technik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 anchor="t"/>
          <a:lstStyle/>
          <a:p>
            <a:pPr>
              <a:buNone/>
            </a:pPr>
            <a:r>
              <a:rPr lang="cs-CZ" sz="2400" dirty="0" smtClean="0"/>
              <a:t>	</a:t>
            </a:r>
          </a:p>
          <a:p>
            <a:pPr>
              <a:buNone/>
            </a:pPr>
            <a:r>
              <a:rPr lang="cs-CZ" sz="2400" dirty="0" smtClean="0"/>
              <a:t>		</a:t>
            </a:r>
            <a:r>
              <a:rPr lang="cs-CZ" sz="2400" b="1" dirty="0" smtClean="0">
                <a:solidFill>
                  <a:srgbClr val="008000"/>
                </a:solidFill>
              </a:rPr>
              <a:t>Hlubotiskové barvy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barvy nízké viskozity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mají vysoký obsah rozpouštědel (60 %)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obsahují velmi těkavá rozpouštědla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dodávají se jako koncentráty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zasychají odpařováním rozpouštědel</a:t>
            </a:r>
          </a:p>
          <a:p>
            <a:pPr>
              <a:buNone/>
            </a:pPr>
            <a:r>
              <a:rPr lang="cs-CZ" sz="2400" b="1" dirty="0" smtClean="0"/>
              <a:t>		</a:t>
            </a:r>
          </a:p>
          <a:p>
            <a:pPr>
              <a:buNone/>
            </a:pPr>
            <a:r>
              <a:rPr lang="cs-CZ" sz="2400" b="1" dirty="0" smtClean="0"/>
              <a:t>		</a:t>
            </a:r>
            <a:r>
              <a:rPr lang="cs-CZ" sz="2400" b="1" dirty="0" smtClean="0">
                <a:solidFill>
                  <a:srgbClr val="FFC000"/>
                </a:solidFill>
              </a:rPr>
              <a:t>Sítotiskové barvy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charakteristické vysokou viskozitou (až 10x větší než u ostatních tiskových technik)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tixotropní charakter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zasychají oxidací a polymerací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Složení tiskových barev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 anchor="t"/>
          <a:lstStyle/>
          <a:p>
            <a:pPr>
              <a:buNone/>
            </a:pPr>
            <a:r>
              <a:rPr lang="cs-CZ" sz="2400" dirty="0" smtClean="0"/>
              <a:t>	</a:t>
            </a:r>
          </a:p>
          <a:p>
            <a:pPr>
              <a:buNone/>
            </a:pPr>
            <a:r>
              <a:rPr lang="cs-CZ" sz="2400" dirty="0" smtClean="0"/>
              <a:t>		</a:t>
            </a:r>
            <a:r>
              <a:rPr lang="cs-CZ" sz="2400" b="1" dirty="0" smtClean="0"/>
              <a:t>Příklad složení </a:t>
            </a:r>
            <a:r>
              <a:rPr lang="cs-CZ" sz="2400" b="1" dirty="0" smtClean="0">
                <a:solidFill>
                  <a:srgbClr val="CC00CC"/>
                </a:solidFill>
              </a:rPr>
              <a:t>ofsetové</a:t>
            </a:r>
            <a:r>
              <a:rPr lang="cs-CZ" sz="2400" b="1" dirty="0" smtClean="0"/>
              <a:t> barvy: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12-20% pigmentu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14-20% vysychavých olejů, 6-14% alkydů, 22-28% tvrdých pryskyřic, 18-25% minerální oleje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1-3% vosku, 2-5% sušidla</a:t>
            </a:r>
          </a:p>
          <a:p>
            <a:pPr>
              <a:buNone/>
            </a:pPr>
            <a:r>
              <a:rPr lang="cs-CZ" sz="2400" b="1" dirty="0" smtClean="0"/>
              <a:t>		</a:t>
            </a:r>
          </a:p>
          <a:p>
            <a:pPr>
              <a:buNone/>
            </a:pPr>
            <a:r>
              <a:rPr lang="cs-CZ" sz="2400" b="1" dirty="0" smtClean="0"/>
              <a:t>		Příklad složení </a:t>
            </a:r>
            <a:r>
              <a:rPr lang="cs-CZ" sz="2400" b="1" dirty="0" err="1" smtClean="0">
                <a:solidFill>
                  <a:srgbClr val="3333FF"/>
                </a:solidFill>
              </a:rPr>
              <a:t>flexotiskové</a:t>
            </a:r>
            <a:r>
              <a:rPr lang="cs-CZ" sz="2400" b="1" dirty="0" smtClean="0"/>
              <a:t> barvy: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12% </a:t>
            </a:r>
            <a:r>
              <a:rPr lang="cs-CZ" sz="2000" dirty="0" err="1" smtClean="0"/>
              <a:t>kolorantů</a:t>
            </a:r>
            <a:endParaRPr lang="cs-CZ" sz="2000" dirty="0" smtClean="0"/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13% pojiv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65% rozpouštědel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10% aditiv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Složení tiskových barev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 anchor="t"/>
          <a:lstStyle/>
          <a:p>
            <a:pPr>
              <a:buNone/>
            </a:pPr>
            <a:r>
              <a:rPr lang="cs-CZ" sz="2400" dirty="0" smtClean="0"/>
              <a:t>	</a:t>
            </a:r>
          </a:p>
          <a:p>
            <a:pPr>
              <a:buNone/>
            </a:pPr>
            <a:r>
              <a:rPr lang="cs-CZ" sz="2400" dirty="0" smtClean="0"/>
              <a:t>		</a:t>
            </a:r>
            <a:r>
              <a:rPr lang="cs-CZ" sz="2400" b="1" dirty="0" smtClean="0"/>
              <a:t>Příklad složení </a:t>
            </a:r>
            <a:r>
              <a:rPr lang="cs-CZ" sz="2400" b="1" dirty="0" smtClean="0">
                <a:solidFill>
                  <a:srgbClr val="008000"/>
                </a:solidFill>
              </a:rPr>
              <a:t>hlubotiskové</a:t>
            </a:r>
            <a:r>
              <a:rPr lang="cs-CZ" sz="2400" b="1" dirty="0" smtClean="0"/>
              <a:t> barvy: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4-12% </a:t>
            </a:r>
            <a:r>
              <a:rPr lang="cs-CZ" sz="2000" dirty="0" err="1" smtClean="0"/>
              <a:t>kolorantů</a:t>
            </a:r>
            <a:endParaRPr lang="cs-CZ" sz="2000" dirty="0" smtClean="0"/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0-8% plniv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10-30% pryskyřic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40-60% rozpouštědel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2-10% vosků a dalších přísad</a:t>
            </a:r>
          </a:p>
          <a:p>
            <a:pPr>
              <a:buNone/>
            </a:pPr>
            <a:r>
              <a:rPr lang="cs-CZ" sz="2400" b="1" dirty="0" smtClean="0"/>
              <a:t>		</a:t>
            </a:r>
          </a:p>
          <a:p>
            <a:pPr>
              <a:buNone/>
            </a:pPr>
            <a:r>
              <a:rPr lang="cs-CZ" sz="2400" b="1" dirty="0" smtClean="0"/>
              <a:t>		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Otázky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71546"/>
            <a:ext cx="8572560" cy="5572164"/>
          </a:xfrm>
        </p:spPr>
        <p:txBody>
          <a:bodyPr/>
          <a:lstStyle/>
          <a:p>
            <a:pPr marL="457200" indent="-457200">
              <a:buNone/>
            </a:pPr>
            <a:r>
              <a:rPr lang="cs-CZ" sz="2400" b="1" dirty="0" smtClean="0"/>
              <a:t> 	</a:t>
            </a:r>
          </a:p>
          <a:p>
            <a:pPr marL="457200" indent="-457200">
              <a:buNone/>
            </a:pPr>
            <a:r>
              <a:rPr lang="cs-CZ" sz="2400" b="1" dirty="0" smtClean="0"/>
              <a:t>	Otázky:</a:t>
            </a:r>
          </a:p>
          <a:p>
            <a:pPr>
              <a:buNone/>
            </a:pPr>
            <a:r>
              <a:rPr lang="cs-CZ" sz="2400" dirty="0" smtClean="0"/>
              <a:t>	1) Jaké znáš druhy tiskových barev podle tiskové techniky.</a:t>
            </a:r>
          </a:p>
          <a:p>
            <a:pPr>
              <a:buNone/>
            </a:pPr>
            <a:r>
              <a:rPr lang="cs-CZ" sz="2400" dirty="0" smtClean="0"/>
              <a:t>	2) Charakterizuj jednotlivé druhy.</a:t>
            </a:r>
          </a:p>
          <a:p>
            <a:pPr>
              <a:buNone/>
            </a:pPr>
            <a:r>
              <a:rPr lang="cs-CZ" sz="2400" dirty="0" smtClean="0"/>
              <a:t>	3) Jaký je rozdíl ve složení ofsetových a </a:t>
            </a:r>
            <a:r>
              <a:rPr lang="cs-CZ" sz="2400" dirty="0" err="1" smtClean="0"/>
              <a:t>flexotiskových</a:t>
            </a:r>
            <a:r>
              <a:rPr lang="cs-CZ" sz="2400" dirty="0" smtClean="0"/>
              <a:t>         	barev?</a:t>
            </a:r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786190"/>
            <a:ext cx="43815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  <p:bldLst>
      <p:bldP spid="7170" grpId="0"/>
    </p:bldLst>
  </p:timing>
</p:sld>
</file>

<file path=ppt/theme/theme1.xml><?xml version="1.0" encoding="utf-8"?>
<a:theme xmlns:a="http://schemas.openxmlformats.org/drawingml/2006/main" name="583TGp_business_light_ani">
  <a:themeElements>
    <a:clrScheme name="Default Design 1">
      <a:dk1>
        <a:srgbClr val="000000"/>
      </a:dk1>
      <a:lt1>
        <a:srgbClr val="C8D4E2"/>
      </a:lt1>
      <a:dk2>
        <a:srgbClr val="015465"/>
      </a:dk2>
      <a:lt2>
        <a:srgbClr val="808080"/>
      </a:lt2>
      <a:accent1>
        <a:srgbClr val="B96F81"/>
      </a:accent1>
      <a:accent2>
        <a:srgbClr val="84B75D"/>
      </a:accent2>
      <a:accent3>
        <a:srgbClr val="E0E6EE"/>
      </a:accent3>
      <a:accent4>
        <a:srgbClr val="000000"/>
      </a:accent4>
      <a:accent5>
        <a:srgbClr val="D9BBC1"/>
      </a:accent5>
      <a:accent6>
        <a:srgbClr val="77A653"/>
      </a:accent6>
      <a:hlink>
        <a:srgbClr val="B88A68"/>
      </a:hlink>
      <a:folHlink>
        <a:srgbClr val="91A7C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8D4E2"/>
        </a:lt1>
        <a:dk2>
          <a:srgbClr val="015465"/>
        </a:dk2>
        <a:lt2>
          <a:srgbClr val="808080"/>
        </a:lt2>
        <a:accent1>
          <a:srgbClr val="B96F81"/>
        </a:accent1>
        <a:accent2>
          <a:srgbClr val="84B75D"/>
        </a:accent2>
        <a:accent3>
          <a:srgbClr val="E0E6EE"/>
        </a:accent3>
        <a:accent4>
          <a:srgbClr val="000000"/>
        </a:accent4>
        <a:accent5>
          <a:srgbClr val="D9BBC1"/>
        </a:accent5>
        <a:accent6>
          <a:srgbClr val="77A653"/>
        </a:accent6>
        <a:hlink>
          <a:srgbClr val="B88A68"/>
        </a:hlink>
        <a:folHlink>
          <a:srgbClr val="91A7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E1C9"/>
        </a:lt1>
        <a:dk2>
          <a:srgbClr val="660066"/>
        </a:dk2>
        <a:lt2>
          <a:srgbClr val="808080"/>
        </a:lt2>
        <a:accent1>
          <a:srgbClr val="8F7AC4"/>
        </a:accent1>
        <a:accent2>
          <a:srgbClr val="D79E5F"/>
        </a:accent2>
        <a:accent3>
          <a:srgbClr val="E2EEE1"/>
        </a:accent3>
        <a:accent4>
          <a:srgbClr val="000000"/>
        </a:accent4>
        <a:accent5>
          <a:srgbClr val="C6BEDE"/>
        </a:accent5>
        <a:accent6>
          <a:srgbClr val="C38F55"/>
        </a:accent6>
        <a:hlink>
          <a:srgbClr val="6494BC"/>
        </a:hlink>
        <a:folHlink>
          <a:srgbClr val="A6BD9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E3D9D3"/>
        </a:lt1>
        <a:dk2>
          <a:srgbClr val="A50021"/>
        </a:dk2>
        <a:lt2>
          <a:srgbClr val="808080"/>
        </a:lt2>
        <a:accent1>
          <a:srgbClr val="5E87CA"/>
        </a:accent1>
        <a:accent2>
          <a:srgbClr val="B75D86"/>
        </a:accent2>
        <a:accent3>
          <a:srgbClr val="EFE9E6"/>
        </a:accent3>
        <a:accent4>
          <a:srgbClr val="000000"/>
        </a:accent4>
        <a:accent5>
          <a:srgbClr val="B6C3E1"/>
        </a:accent5>
        <a:accent6>
          <a:srgbClr val="A65379"/>
        </a:accent6>
        <a:hlink>
          <a:srgbClr val="5DB648"/>
        </a:hlink>
        <a:folHlink>
          <a:srgbClr val="C2A2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583TGp_business_light_ani</Template>
  <TotalTime>2750</TotalTime>
  <Words>83</Words>
  <Application>Microsoft Office PowerPoint</Application>
  <PresentationFormat>Předvádění na obrazovce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583TGp_business_light_ani</vt:lpstr>
      <vt:lpstr>NÁZEV:   VY_32_INOVACE_02 ČÍSLO PROJEKTU:  CZ.1.07/1.5.00/34.0772  NÁZEV PROJEKTU:  Kvalitní a efektivní vzdělávání pro žáky ŠKOLA:   Střední škola polygrafická, Olomouc, Střední novosadská 87/53, Olomouc VYUČUJÍCÍ:  Ing.  Eva  Přikrylová  TÉMATICKÁ OBLAST: Polygrafické materiály         PŘEDMĚT:   Polygrafické materiály  ROČNÍK: 1.    NÁZEV MATERIÁLU: Rozdělení tiskových barev  TYP DOKUMENTU:  Prezentace  ANOTACE:  Materiál je určen pro práci na interaktivní tabuli.     Prezentace uvádí základní dělení tiskových barev podle tiskové techniky a    uvádí charakteristiky jednotlivých tiskových barev. Dále uvádí     procentuální složení jednotlivých typů barev. </vt:lpstr>
      <vt:lpstr>Prezentace aplikace PowerPoint</vt:lpstr>
      <vt:lpstr>Rozdělení tiskových barev</vt:lpstr>
      <vt:lpstr>Charakteristika barev podle tiskových technik</vt:lpstr>
      <vt:lpstr>Charakteristika barev podle tiskových technik</vt:lpstr>
      <vt:lpstr>Charakteristika barev podle tiskových technik</vt:lpstr>
      <vt:lpstr>Složení tiskových barev</vt:lpstr>
      <vt:lpstr>Složení tiskových barev</vt:lpstr>
      <vt:lpstr>Otázky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KP</dc:creator>
  <cp:lastModifiedBy>Přikrylová Eva</cp:lastModifiedBy>
  <cp:revision>297</cp:revision>
  <dcterms:created xsi:type="dcterms:W3CDTF">2012-10-16T14:13:06Z</dcterms:created>
  <dcterms:modified xsi:type="dcterms:W3CDTF">2014-02-25T11:10:37Z</dcterms:modified>
</cp:coreProperties>
</file>