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60" r:id="rId2"/>
    <p:sldId id="269" r:id="rId3"/>
    <p:sldId id="267" r:id="rId4"/>
    <p:sldId id="270" r:id="rId5"/>
    <p:sldId id="272" r:id="rId6"/>
    <p:sldId id="264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A10F"/>
    <a:srgbClr val="A6F890"/>
    <a:srgbClr val="66FF66"/>
    <a:srgbClr val="25F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2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69FC-C2A3-45D3-8488-4B476B21F13D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F058-7D7E-4D72-99CA-A15BE9E71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5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EBED5-D5D3-4335-9C96-FCDAFADA38FC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02FD-6AD4-48C8-B1E5-C9DE7E5BF75A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2C46-9790-47FF-8317-137BA8326BD0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F4A07-C2FA-4CBA-B5A0-314F4C347622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97FDA-20DB-44E8-9E96-5079581005CE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68FE-226B-45C6-9109-9177E79C6AE1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F9CF-C69F-472D-8B17-27ADF0D773E5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EB77B-014B-4208-98ED-6933D87AE5F6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2E5-506A-40A2-BFB5-D235E30893F0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5AB40-97E6-465B-97DE-25A1D73341CD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9F26-58AB-4AD9-A527-A74A4301634F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F5C49-366F-4E3C-8347-F09612DA912C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70269"/>
              </p:ext>
            </p:extLst>
          </p:nvPr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VY_32_INOVACE_05_ A_13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mtClean="0">
                          <a:latin typeface="Arial" pitchFamily="34" charset="0"/>
                          <a:cs typeface="Times New Roman" pitchFamily="18" charset="0"/>
                        </a:rPr>
                        <a:t>Základní pojmy vytápění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itchFamily="34" charset="0"/>
                          <a:cs typeface="Times New Roman" pitchFamily="18" charset="0"/>
                        </a:rPr>
                        <a:t>Sdílení tepla 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smtClean="0">
                          <a:latin typeface="Arial" pitchFamily="34" charset="0"/>
                          <a:cs typeface="Times New Roman" pitchFamily="18" charset="0"/>
                        </a:rPr>
                        <a:t>Září 2012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2" descr="sosasou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204864"/>
            <a:ext cx="57943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2051720" y="1916831"/>
            <a:ext cx="6840760" cy="444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Anotace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Materiál je </a:t>
            </a:r>
            <a:r>
              <a:rPr lang="cs-CZ" smtClean="0">
                <a:latin typeface="Arial" pitchFamily="34" charset="0"/>
                <a:cs typeface="Arial" pitchFamily="34" charset="0"/>
              </a:rPr>
              <a:t>určen pro studijní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obor MIEZ, předmět VYTÁPĚNÍ, inovuje výuku použitím multimediálních pomůcek – prezentace s názornými obrázky a schématy doplněných textem podporujícím výklad učitele.</a:t>
            </a:r>
          </a:p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Metodický pokyn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Materiál používá učitel při výkladu – pro větší názornost a atraktivnost výuky a zároveň jej mohou využívat žáci pro domácí přípravu na výuku.</a:t>
            </a:r>
          </a:p>
        </p:txBody>
      </p:sp>
    </p:spTree>
    <p:extLst>
      <p:ext uri="{BB962C8B-B14F-4D97-AF65-F5344CB8AC3E}">
        <p14:creationId xmlns:p14="http://schemas.microsoft.com/office/powerpoint/2010/main" val="34551942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424936" cy="5256584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Znalosti v předávání a přenosu tepla jsou základem pro stanovení tepelných ztrát a následně i vytápění objektů.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Tepelný tok vždy postupuje od místa s vyšší teplotou k místu s nižší teplotou.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Tepelný tok může probíhat třemi způsoby. 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vedením - u pevných látek. Každá z látek má jiný součinitel tepelné vodivosti. 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prouděním – u kapalných a plynných látek. Ke sdílení tepla dochází při jejich styku s pevnou látkou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Sdílení tepla 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424936" cy="5256584"/>
          </a:xfrm>
        </p:spPr>
        <p:txBody>
          <a:bodyPr>
            <a:noAutofit/>
          </a:bodyPr>
          <a:lstStyle/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Sálání /záření, radiace/ - dochází k němu mezi dvěma povrchy těles s rozdílnými teplotami. Šíří se prostřednictvím elektromagnetického vlnění v oblasti vln infračerveného záření. Závisí na barvě, povrchu a druhu materiálu.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 běžném prostředí se uvedené způsoby kombinují  a probíhají současně. 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Podle jednotlivých případů může převládat některý z jednotlivých druhů přenosu tepla. 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Sdílení tepla 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Sdílení tepla I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5398492" cy="442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5724128" y="1052736"/>
            <a:ext cx="3240360" cy="4680520"/>
          </a:xfrm>
        </p:spPr>
        <p:txBody>
          <a:bodyPr/>
          <a:lstStyle/>
          <a:p>
            <a:r>
              <a:rPr lang="el-GR" b="1" dirty="0" smtClean="0"/>
              <a:t>λ</a:t>
            </a:r>
            <a:r>
              <a:rPr lang="cs-CZ" dirty="0" smtClean="0"/>
              <a:t> - součinitel tepelné vodivosti materiálu stěny. (W/</a:t>
            </a:r>
            <a:r>
              <a:rPr lang="cs-CZ" dirty="0" err="1" smtClean="0"/>
              <a:t>mK</a:t>
            </a:r>
            <a:r>
              <a:rPr lang="cs-CZ" dirty="0" smtClean="0"/>
              <a:t>)</a:t>
            </a:r>
          </a:p>
          <a:p>
            <a:r>
              <a:rPr lang="el-GR" b="1" dirty="0" smtClean="0"/>
              <a:t>α</a:t>
            </a:r>
            <a:r>
              <a:rPr lang="cs-CZ" b="1" baseline="-25000" dirty="0" smtClean="0"/>
              <a:t>i </a:t>
            </a:r>
            <a:r>
              <a:rPr lang="cs-CZ" baseline="-25000" dirty="0" smtClean="0"/>
              <a:t>– </a:t>
            </a:r>
            <a:r>
              <a:rPr lang="cs-CZ" dirty="0" smtClean="0"/>
              <a:t>součinitel přestupu tepla na vnitřním povrchu. (W/m</a:t>
            </a:r>
            <a:r>
              <a:rPr lang="cs-CZ" baseline="30000" dirty="0" smtClean="0"/>
              <a:t>2</a:t>
            </a:r>
            <a:r>
              <a:rPr lang="cs-CZ" dirty="0" smtClean="0"/>
              <a:t>K)</a:t>
            </a:r>
          </a:p>
          <a:p>
            <a:r>
              <a:rPr lang="el-GR" b="1" dirty="0" smtClean="0"/>
              <a:t>α</a:t>
            </a:r>
            <a:r>
              <a:rPr lang="cs-CZ" b="1" baseline="-25000" dirty="0" smtClean="0"/>
              <a:t>e </a:t>
            </a:r>
            <a:r>
              <a:rPr lang="cs-CZ" baseline="-25000" dirty="0" smtClean="0"/>
              <a:t>– </a:t>
            </a:r>
            <a:r>
              <a:rPr lang="cs-CZ" dirty="0" smtClean="0"/>
              <a:t>součinitel přestupu tepla na vnitřním povrchu. (W/m</a:t>
            </a:r>
            <a:r>
              <a:rPr lang="cs-CZ" baseline="30000" dirty="0" smtClean="0"/>
              <a:t>2</a:t>
            </a:r>
            <a:r>
              <a:rPr lang="cs-CZ" dirty="0" smtClean="0"/>
              <a:t>K)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24936" cy="33123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Kontrolní otázky 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Jaké druhy sdílení tepla znáte?</a:t>
            </a:r>
          </a:p>
          <a:p>
            <a:pPr lvl="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Jak postupuje tepelný tok?</a:t>
            </a:r>
          </a:p>
          <a:p>
            <a:pPr marL="449263" indent="-449263">
              <a:spcBef>
                <a:spcPts val="1800"/>
              </a:spcBef>
              <a:tabLst>
                <a:tab pos="261938" algn="l"/>
              </a:tabLst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Jakým způsobem se projevuje sálání?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Co je a kde se využívá </a:t>
            </a:r>
            <a:r>
              <a:rPr lang="el-GR" sz="2800" b="1" dirty="0" smtClean="0"/>
              <a:t>λ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Sdílení tepla 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Stanislav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Tajbr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04664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5913</TotalTime>
  <Words>342</Words>
  <Application>Microsoft Office PowerPoint</Application>
  <PresentationFormat>Předvádění na obrazovce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Marcela Maixnerová</cp:lastModifiedBy>
  <cp:revision>555</cp:revision>
  <dcterms:created xsi:type="dcterms:W3CDTF">2012-04-09T07:10:25Z</dcterms:created>
  <dcterms:modified xsi:type="dcterms:W3CDTF">2014-11-17T18:24:29Z</dcterms:modified>
</cp:coreProperties>
</file>