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62" r:id="rId3"/>
    <p:sldId id="265" r:id="rId4"/>
    <p:sldId id="276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77" y="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2B5BBE42-3E84-4B96-9227-E18268FDCDAE}" type="datetimeFigureOut">
              <a:rPr lang="cs-CZ"/>
              <a:pPr>
                <a:defRPr/>
              </a:pPr>
              <a:t>14.11.2014</a:t>
            </a:fld>
            <a:endParaRPr lang="cs-CZ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11B7A28-56A9-4B64-B2EE-B5DE935178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56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1430F-A99C-4F1F-BFBB-26CBEF994EC9}" type="datetimeFigureOut">
              <a:rPr lang="cs-CZ"/>
              <a:pPr>
                <a:defRPr/>
              </a:pPr>
              <a:t>14.11.2014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1F754-FCE3-41D9-98E2-823F5CF8F8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78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DEC43-BACA-48ED-928C-BAFA1583CA92}" type="datetimeFigureOut">
              <a:rPr lang="cs-CZ"/>
              <a:pPr>
                <a:defRPr/>
              </a:pPr>
              <a:t>14.11.2014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C01CC-0949-4F08-93DF-1B0F40112E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00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CA996-4F63-4579-8238-635D0D8C164C}" type="datetimeFigureOut">
              <a:rPr lang="cs-CZ"/>
              <a:pPr>
                <a:defRPr/>
              </a:pPr>
              <a:t>14.11.2014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59A88-28B6-4AC3-903A-B42665079B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28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1E65D-2B97-447C-8AEC-6FD1F15ACBF1}" type="datetimeFigureOut">
              <a:rPr lang="cs-CZ"/>
              <a:pPr>
                <a:defRPr/>
              </a:pPr>
              <a:t>14.11.2014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D518E-4A70-477A-B1F2-FBB162A669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30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2C1DC-0663-426D-A0EC-32E2120100B7}" type="datetimeFigureOut">
              <a:rPr lang="cs-CZ"/>
              <a:pPr>
                <a:defRPr/>
              </a:pPr>
              <a:t>14.11.2014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58874-6A82-4C33-8DB7-D06F1A425A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88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7706D-649F-4F47-AC60-7164E136B7E1}" type="datetimeFigureOut">
              <a:rPr lang="cs-CZ"/>
              <a:pPr>
                <a:defRPr/>
              </a:pPr>
              <a:t>14.11.2014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EB2A4-B353-45A5-9BD4-F7ADBA56FC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3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6740-B25C-4B69-AA4A-E01E5F905B86}" type="datetimeFigureOut">
              <a:rPr lang="cs-CZ"/>
              <a:pPr>
                <a:defRPr/>
              </a:pPr>
              <a:t>14.11.2014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FEE58-4C3D-4EA9-996B-7CB0315115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79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84082-A07A-4CF1-896F-14F4BC5E5E19}" type="datetimeFigureOut">
              <a:rPr lang="cs-CZ"/>
              <a:pPr>
                <a:defRPr/>
              </a:pPr>
              <a:t>14.11.2014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2390-FDCD-4DD2-9DE4-1F178C1CB1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62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465D-9689-4961-AD1F-9A808E3FD616}" type="datetimeFigureOut">
              <a:rPr lang="cs-CZ"/>
              <a:pPr>
                <a:defRPr/>
              </a:pPr>
              <a:t>14.11.2014</a:t>
            </a:fld>
            <a:endParaRPr lang="cs-CZ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A372-F71F-4F76-8C01-17D142574B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784D1-B4CF-4A17-8667-3CE7FCCFB2AB}" type="datetimeFigureOut">
              <a:rPr lang="cs-CZ"/>
              <a:pPr>
                <a:defRPr/>
              </a:pPr>
              <a:t>14.11.2014</a:t>
            </a:fld>
            <a:endParaRPr lang="cs-CZ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417A4-2343-465D-B67E-B101AA98FE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82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B6BBB3C0-188D-4305-BCC4-43B91990FF28}" type="datetimeFigureOut">
              <a:rPr lang="cs-CZ"/>
              <a:pPr>
                <a:defRPr/>
              </a:pPr>
              <a:t>14.11.2014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19CA7580-FD89-4EB6-8A77-FE3E544542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3" r:id="rId8"/>
    <p:sldLayoutId id="2147483894" r:id="rId9"/>
    <p:sldLayoutId id="2147483890" r:id="rId10"/>
    <p:sldLayoutId id="21474838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dnadpis 2"/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sz="2400" smtClean="0">
                <a:solidFill>
                  <a:srgbClr val="443329"/>
                </a:solidFill>
                <a:latin typeface="Arial" charset="0"/>
                <a:cs typeface="Arial" charset="0"/>
              </a:rPr>
              <a:t>Vytápění</a:t>
            </a:r>
          </a:p>
          <a:p>
            <a:pPr eaLnBrk="1" hangingPunct="1">
              <a:defRPr/>
            </a:pPr>
            <a:r>
              <a:rPr lang="cs-CZ" sz="2400" smtClean="0">
                <a:solidFill>
                  <a:srgbClr val="443329"/>
                </a:solidFill>
                <a:latin typeface="Arial" charset="0"/>
                <a:cs typeface="Arial" charset="0"/>
              </a:rPr>
              <a:t>Základní části teplovodního vytápění</a:t>
            </a:r>
          </a:p>
        </p:txBody>
      </p:sp>
      <p:pic>
        <p:nvPicPr>
          <p:cNvPr id="5123" name="Picture 2" descr="http://7zs.wz.cz/opvk%20velke%20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0713"/>
            <a:ext cx="5867400" cy="145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900113" y="765175"/>
            <a:ext cx="7024687" cy="828675"/>
          </a:xfrm>
        </p:spPr>
        <p:txBody>
          <a:bodyPr/>
          <a:lstStyle/>
          <a:p>
            <a:pPr algn="ctr"/>
            <a:r>
              <a:rPr lang="cs-CZ" altLang="cs-CZ" sz="3200" smtClean="0">
                <a:solidFill>
                  <a:schemeClr val="tx1"/>
                </a:solidFill>
                <a:latin typeface="Arial" charset="0"/>
              </a:rPr>
              <a:t>Základní části teplovodního vytápění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1116013" y="2420938"/>
            <a:ext cx="6777037" cy="2016125"/>
          </a:xfrm>
        </p:spPr>
        <p:txBody>
          <a:bodyPr/>
          <a:lstStyle/>
          <a:p>
            <a:pPr marL="638175" indent="-457200">
              <a:buClr>
                <a:schemeClr val="tx1"/>
              </a:buClr>
              <a:buSzTx/>
              <a:buFont typeface="Wingdings 2" pitchFamily="18" charset="2"/>
              <a:buAutoNum type="arabicPeriod" startAt="4"/>
              <a:tabLst>
                <a:tab pos="1790700" algn="l"/>
              </a:tabLst>
            </a:pPr>
            <a:r>
              <a:rPr lang="cs-CZ" altLang="cs-CZ" sz="2000" u="sng" smtClean="0"/>
              <a:t>zabezpečovací zařízení:</a:t>
            </a:r>
            <a:r>
              <a:rPr lang="cs-CZ" altLang="cs-CZ" sz="2000" smtClean="0"/>
              <a:t>  </a:t>
            </a:r>
          </a:p>
          <a:p>
            <a:pPr marL="638175" indent="-457200">
              <a:buClr>
                <a:schemeClr val="tx1"/>
              </a:buClr>
              <a:buSzPct val="75000"/>
              <a:buFont typeface="Wingdings 2" pitchFamily="18" charset="2"/>
              <a:buChar char=""/>
              <a:tabLst>
                <a:tab pos="1790700" algn="l"/>
              </a:tabLst>
            </a:pPr>
            <a:r>
              <a:rPr lang="cs-CZ" altLang="cs-CZ" sz="2000" smtClean="0"/>
              <a:t>pojistné zařízení - chrání otopnou soustavu před nadměrným tlakem, </a:t>
            </a:r>
          </a:p>
          <a:p>
            <a:pPr marL="638175" indent="-457200">
              <a:buClr>
                <a:schemeClr val="tx1"/>
              </a:buClr>
              <a:buSzPct val="75000"/>
              <a:buFont typeface="Wingdings 2" pitchFamily="18" charset="2"/>
              <a:buChar char=""/>
              <a:tabLst>
                <a:tab pos="1790700" algn="l"/>
              </a:tabLst>
            </a:pPr>
            <a:r>
              <a:rPr lang="cs-CZ" altLang="cs-CZ" sz="2000" smtClean="0"/>
              <a:t>expanzní zařízení - vyrovnává teplotní objemové změny vody a chrání otopnou soustavu proti nedostatku vody.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900113" y="765175"/>
            <a:ext cx="7024687" cy="828675"/>
          </a:xfrm>
        </p:spPr>
        <p:txBody>
          <a:bodyPr/>
          <a:lstStyle/>
          <a:p>
            <a:pPr algn="ctr"/>
            <a:r>
              <a:rPr lang="cs-CZ" altLang="cs-CZ" sz="3200" smtClean="0">
                <a:solidFill>
                  <a:schemeClr val="tx1"/>
                </a:solidFill>
                <a:latin typeface="Arial" charset="0"/>
              </a:rPr>
              <a:t>Základní části teplovodního vytápění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971550" y="2060575"/>
            <a:ext cx="6777038" cy="2016125"/>
          </a:xfrm>
        </p:spPr>
        <p:txBody>
          <a:bodyPr/>
          <a:lstStyle/>
          <a:p>
            <a:pPr marL="638175" indent="-457200">
              <a:buClr>
                <a:schemeClr val="tx1"/>
              </a:buClr>
              <a:buSzTx/>
              <a:buFont typeface="Wingdings 2" pitchFamily="18" charset="2"/>
              <a:buAutoNum type="arabicPeriod" startAt="5"/>
              <a:tabLst>
                <a:tab pos="1790700" algn="l"/>
              </a:tabLst>
            </a:pPr>
            <a:r>
              <a:rPr lang="cs-CZ" altLang="cs-CZ" sz="2000" smtClean="0"/>
              <a:t>U otopných soustav s nuceným oběhem je další součástí otopné soustavy čerpadlo.</a:t>
            </a:r>
          </a:p>
        </p:txBody>
      </p:sp>
      <p:pic>
        <p:nvPicPr>
          <p:cNvPr id="15364" name="Picture 4" descr="scn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5" t="31827" r="5623" b="44423"/>
          <a:stretch>
            <a:fillRect/>
          </a:stretch>
        </p:blipFill>
        <p:spPr bwMode="auto">
          <a:xfrm>
            <a:off x="2627313" y="3141663"/>
            <a:ext cx="356235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647700"/>
          </a:xfrm>
        </p:spPr>
        <p:txBody>
          <a:bodyPr/>
          <a:lstStyle/>
          <a:p>
            <a:r>
              <a:rPr lang="cs-CZ" altLang="cs-CZ" sz="2400" b="1" smtClean="0">
                <a:solidFill>
                  <a:schemeClr val="tx1"/>
                </a:solidFill>
              </a:rPr>
              <a:t/>
            </a:r>
            <a:br>
              <a:rPr lang="cs-CZ" altLang="cs-CZ" sz="2400" b="1" smtClean="0">
                <a:solidFill>
                  <a:schemeClr val="tx1"/>
                </a:solidFill>
              </a:rPr>
            </a:br>
            <a:r>
              <a:rPr lang="cs-CZ" altLang="cs-CZ" sz="2400" b="1" smtClean="0">
                <a:solidFill>
                  <a:schemeClr val="tx1"/>
                </a:solidFill>
              </a:rPr>
              <a:t>Použité informační zdroje: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" indent="-15875">
              <a:buFont typeface="Wingdings 2" pitchFamily="18" charset="2"/>
              <a:buNone/>
            </a:pPr>
            <a:r>
              <a:rPr lang="cs-CZ" altLang="cs-CZ" sz="2000" smtClean="0"/>
              <a:t>Tajbr, V.: </a:t>
            </a:r>
            <a:r>
              <a:rPr lang="cs-CZ" altLang="cs-CZ" sz="2000" i="1" smtClean="0"/>
              <a:t>Vytápění pro 1. a 2.ročník učebního oboru instalatér. </a:t>
            </a:r>
            <a:r>
              <a:rPr lang="cs-CZ" altLang="cs-CZ" sz="2000" smtClean="0"/>
              <a:t>Praha: Sobotáles, 2003. ISBN 80-85920-96-4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1800" y="333375"/>
            <a:ext cx="8280400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Výukový materiál</a:t>
            </a:r>
            <a:endParaRPr lang="cs-CZ" sz="4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31800" y="1628775"/>
            <a:ext cx="8280400" cy="487362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cs-CZ" sz="22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Číslo projektu: </a:t>
            </a:r>
            <a:r>
              <a:rPr lang="cs-CZ" sz="2200" smtClean="0">
                <a:solidFill>
                  <a:srgbClr val="000000"/>
                </a:solidFill>
                <a:latin typeface="Arial" charset="0"/>
                <a:cs typeface="Arial" charset="0"/>
              </a:rPr>
              <a:t>CZ.1.07/1.5.00/34.0608</a:t>
            </a:r>
          </a:p>
          <a:p>
            <a:pPr marL="0" indent="0"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cs-CZ" sz="22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Šablona: </a:t>
            </a:r>
            <a:r>
              <a:rPr lang="cs-CZ" sz="2200" smtClean="0">
                <a:solidFill>
                  <a:srgbClr val="000000"/>
                </a:solidFill>
                <a:latin typeface="Arial" charset="0"/>
                <a:cs typeface="Arial" charset="0"/>
              </a:rPr>
              <a:t>III/2 Inovace a zkvalitnění výuky prostřednictvím ICT</a:t>
            </a:r>
          </a:p>
          <a:p>
            <a:pPr marL="0" indent="0"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cs-CZ" sz="22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Číslo materiálu:</a:t>
            </a:r>
            <a:r>
              <a:rPr lang="cs-CZ" sz="2200" smtClean="0">
                <a:solidFill>
                  <a:srgbClr val="000000"/>
                </a:solidFill>
                <a:latin typeface="Arial" charset="0"/>
                <a:cs typeface="Arial" charset="0"/>
              </a:rPr>
              <a:t> 09_02_32_INOVACE_01</a:t>
            </a:r>
            <a:r>
              <a:rPr lang="cs-CZ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cs-CZ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6148" name="Picture 2" descr="http://7zs.wz.cz/opvk%20velke%20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299075"/>
            <a:ext cx="3168650" cy="785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ovéPole 2"/>
          <p:cNvSpPr txBox="1">
            <a:spLocks noChangeArrowheads="1"/>
          </p:cNvSpPr>
          <p:nvPr/>
        </p:nvSpPr>
        <p:spPr bwMode="auto">
          <a:xfrm>
            <a:off x="684213" y="369888"/>
            <a:ext cx="8210550" cy="9445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3200"/>
              <a:t>Základní části teplovodního vytápění</a:t>
            </a:r>
          </a:p>
          <a:p>
            <a:pPr algn="ctr" eaLnBrk="1" hangingPunct="1"/>
            <a:endParaRPr lang="cs-CZ" altLang="cs-CZ" sz="240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288" y="1327150"/>
            <a:ext cx="8280400" cy="1981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cs-CZ" sz="22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Předmět: </a:t>
            </a:r>
            <a:r>
              <a:rPr lang="cs-CZ" sz="2200" smtClean="0">
                <a:solidFill>
                  <a:srgbClr val="000000"/>
                </a:solidFill>
                <a:latin typeface="Arial" charset="0"/>
                <a:cs typeface="Arial" charset="0"/>
              </a:rPr>
              <a:t>Vytápění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cs-CZ" sz="22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Ročník:</a:t>
            </a:r>
            <a:r>
              <a:rPr lang="cs-CZ" sz="2200" smtClean="0">
                <a:solidFill>
                  <a:srgbClr val="000000"/>
                </a:solidFill>
                <a:latin typeface="Arial" charset="0"/>
                <a:cs typeface="Arial" charset="0"/>
              </a:rPr>
              <a:t> II.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cs-CZ" sz="22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Jméno autora: </a:t>
            </a:r>
            <a:r>
              <a:rPr lang="cs-CZ" sz="2200" smtClean="0">
                <a:solidFill>
                  <a:srgbClr val="000000"/>
                </a:solidFill>
                <a:latin typeface="Arial" charset="0"/>
                <a:cs typeface="Arial" charset="0"/>
              </a:rPr>
              <a:t>Ing.Dagmar Poledňáková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cs-CZ" sz="22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Škola:</a:t>
            </a:r>
            <a:r>
              <a:rPr lang="cs-CZ" sz="2200" smtClean="0">
                <a:solidFill>
                  <a:srgbClr val="000000"/>
                </a:solidFill>
                <a:latin typeface="Arial" charset="0"/>
                <a:cs typeface="Arial" charset="0"/>
              </a:rPr>
              <a:t> SPŠ Hranice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cs-CZ" sz="2200" b="1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cs-CZ" sz="2200" b="1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GB" sz="22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cs-CZ" sz="22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288" y="6143625"/>
            <a:ext cx="8280400" cy="576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i="1">
                <a:solidFill>
                  <a:schemeClr val="tx1"/>
                </a:solidFill>
                <a:latin typeface="Arial" charset="0"/>
                <a:cs typeface="Arial" charset="0"/>
              </a:rPr>
              <a:t>Autorem materiálu a všech jeho částí, není-li uvedeno jinak, je Ing.Dagmar Poledňáková. </a:t>
            </a:r>
          </a:p>
          <a:p>
            <a:pPr algn="ctr">
              <a:defRPr/>
            </a:pPr>
            <a:r>
              <a:rPr lang="cs-CZ" sz="1400" i="1">
                <a:solidFill>
                  <a:schemeClr val="tx1"/>
                </a:solidFill>
                <a:latin typeface="Arial" charset="0"/>
                <a:cs typeface="Arial" charset="0"/>
              </a:rPr>
              <a:t>Financováno z ESF a státního rozpočtu ČR. </a:t>
            </a:r>
            <a:endParaRPr lang="cs-CZ" sz="2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173" name="TextovéPole 4"/>
          <p:cNvSpPr txBox="1">
            <a:spLocks noChangeArrowheads="1"/>
          </p:cNvSpPr>
          <p:nvPr/>
        </p:nvSpPr>
        <p:spPr bwMode="auto">
          <a:xfrm>
            <a:off x="395288" y="3308350"/>
            <a:ext cx="83502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 sz="2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cs-CZ" altLang="cs-CZ" sz="2200" b="1">
                <a:solidFill>
                  <a:srgbClr val="000000"/>
                </a:solidFill>
                <a:cs typeface="Arial" charset="0"/>
              </a:rPr>
              <a:t>Anotace : </a:t>
            </a:r>
            <a:r>
              <a:rPr lang="cs-CZ" altLang="cs-CZ" sz="2200">
                <a:solidFill>
                  <a:srgbClr val="000000"/>
                </a:solidFill>
                <a:cs typeface="Arial" charset="0"/>
              </a:rPr>
              <a:t>Prezentace seznamuje se základními částmi teplovodní soustavy. Slouží jako výukový materiál.</a:t>
            </a:r>
          </a:p>
          <a:p>
            <a:pPr algn="just" eaLnBrk="1" hangingPunct="1"/>
            <a:endParaRPr lang="cs-CZ" altLang="cs-CZ" sz="2200">
              <a:solidFill>
                <a:srgbClr val="000000"/>
              </a:solidFill>
              <a:cs typeface="Arial" charset="0"/>
            </a:endParaRPr>
          </a:p>
          <a:p>
            <a:pPr algn="just" eaLnBrk="1" hangingPunct="1"/>
            <a:endParaRPr lang="cs-CZ" altLang="cs-CZ" sz="2200">
              <a:solidFill>
                <a:srgbClr val="000000"/>
              </a:solidFill>
              <a:cs typeface="Arial" charset="0"/>
            </a:endParaRPr>
          </a:p>
          <a:p>
            <a:pPr eaLnBrk="1" hangingPunct="1"/>
            <a:r>
              <a:rPr lang="cs-CZ" altLang="cs-CZ" sz="2200" b="1">
                <a:solidFill>
                  <a:srgbClr val="000000"/>
                </a:solidFill>
                <a:cs typeface="Arial" charset="0"/>
              </a:rPr>
              <a:t>Klíčová slova: </a:t>
            </a:r>
            <a:r>
              <a:rPr lang="cs-CZ" altLang="cs-CZ" sz="2200">
                <a:solidFill>
                  <a:srgbClr val="000000"/>
                </a:solidFill>
                <a:cs typeface="Arial" charset="0"/>
              </a:rPr>
              <a:t>kotel, rozvody, otopná tělesa, expanzní nádoba, pojistný ventil</a:t>
            </a:r>
          </a:p>
          <a:p>
            <a:pPr eaLnBrk="1" hangingPunct="1"/>
            <a:endParaRPr lang="cs-CZ" altLang="cs-CZ" sz="22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17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333375"/>
            <a:ext cx="10779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900113" y="765175"/>
            <a:ext cx="7024687" cy="828675"/>
          </a:xfrm>
        </p:spPr>
        <p:txBody>
          <a:bodyPr/>
          <a:lstStyle/>
          <a:p>
            <a:pPr algn="ctr"/>
            <a:r>
              <a:rPr lang="cs-CZ" altLang="cs-CZ" sz="3200" smtClean="0">
                <a:solidFill>
                  <a:schemeClr val="tx1"/>
                </a:solidFill>
                <a:latin typeface="Arial" charset="0"/>
              </a:rPr>
              <a:t>Základní části teplovodního vytápění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1835150" y="2636838"/>
            <a:ext cx="4464050" cy="2305050"/>
          </a:xfrm>
        </p:spPr>
        <p:txBody>
          <a:bodyPr/>
          <a:lstStyle/>
          <a:p>
            <a:pPr marL="0" indent="180975"/>
            <a:r>
              <a:rPr lang="cs-CZ" altLang="cs-CZ" smtClean="0"/>
              <a:t> zdroje tepla</a:t>
            </a:r>
          </a:p>
          <a:p>
            <a:pPr marL="0" indent="180975"/>
            <a:r>
              <a:rPr lang="cs-CZ" altLang="cs-CZ" smtClean="0"/>
              <a:t> rozvodné potrubí</a:t>
            </a:r>
          </a:p>
          <a:p>
            <a:pPr marL="0" indent="180975"/>
            <a:r>
              <a:rPr lang="cs-CZ" altLang="cs-CZ" smtClean="0"/>
              <a:t> otopná tělesa</a:t>
            </a:r>
          </a:p>
          <a:p>
            <a:pPr marL="0" indent="180975"/>
            <a:r>
              <a:rPr lang="cs-CZ" altLang="cs-CZ" smtClean="0"/>
              <a:t> zabezpečovací zařízení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900113" y="765175"/>
            <a:ext cx="7024687" cy="828675"/>
          </a:xfrm>
        </p:spPr>
        <p:txBody>
          <a:bodyPr/>
          <a:lstStyle/>
          <a:p>
            <a:pPr algn="ctr"/>
            <a:r>
              <a:rPr lang="cs-CZ" altLang="cs-CZ" sz="3200" smtClean="0">
                <a:solidFill>
                  <a:schemeClr val="tx1"/>
                </a:solidFill>
                <a:latin typeface="Arial" charset="0"/>
              </a:rPr>
              <a:t>Základní části teplovodního vytápění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844675"/>
            <a:ext cx="3549650" cy="3238500"/>
          </a:xfrm>
          <a:noFill/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5508625" y="2276475"/>
            <a:ext cx="3386138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K - kotel UT, </a:t>
            </a:r>
          </a:p>
          <a:p>
            <a:pPr eaLnBrk="1" hangingPunct="1"/>
            <a:r>
              <a:rPr lang="cs-CZ" altLang="cs-CZ"/>
              <a:t>TV - potrubí topné vody, </a:t>
            </a:r>
          </a:p>
          <a:p>
            <a:pPr eaLnBrk="1" hangingPunct="1"/>
            <a:r>
              <a:rPr lang="cs-CZ" altLang="cs-CZ"/>
              <a:t>VV - potrubí vratné vody, </a:t>
            </a:r>
          </a:p>
          <a:p>
            <a:pPr eaLnBrk="1" hangingPunct="1"/>
            <a:r>
              <a:rPr lang="cs-CZ" altLang="cs-CZ"/>
              <a:t>OT - otopné těleso, </a:t>
            </a:r>
          </a:p>
          <a:p>
            <a:pPr eaLnBrk="1" hangingPunct="1"/>
            <a:r>
              <a:rPr lang="cs-CZ" altLang="cs-CZ"/>
              <a:t>EN - otevřená expanzní nádoba, </a:t>
            </a:r>
          </a:p>
          <a:p>
            <a:pPr eaLnBrk="1" hangingPunct="1"/>
            <a:r>
              <a:rPr lang="cs-CZ" altLang="cs-CZ"/>
              <a:t>PP - pojistné potrubí, </a:t>
            </a:r>
          </a:p>
          <a:p>
            <a:pPr eaLnBrk="1" hangingPunct="1"/>
            <a:r>
              <a:rPr lang="cs-CZ" altLang="cs-CZ"/>
              <a:t>T - tlakoměr, TE - teploměr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900113" y="765175"/>
            <a:ext cx="7024687" cy="828675"/>
          </a:xfrm>
        </p:spPr>
        <p:txBody>
          <a:bodyPr/>
          <a:lstStyle/>
          <a:p>
            <a:pPr algn="ctr"/>
            <a:r>
              <a:rPr lang="cs-CZ" altLang="cs-CZ" sz="3200" smtClean="0">
                <a:solidFill>
                  <a:schemeClr val="tx1"/>
                </a:solidFill>
                <a:latin typeface="Arial" charset="0"/>
              </a:rPr>
              <a:t>Základní části teplovodního vytápění</a:t>
            </a:r>
          </a:p>
        </p:txBody>
      </p:sp>
      <p:sp>
        <p:nvSpPr>
          <p:cNvPr id="10243" name="Rectangle 5"/>
          <p:cNvSpPr>
            <a:spLocks noGrp="1"/>
          </p:cNvSpPr>
          <p:nvPr>
            <p:ph type="body" idx="1"/>
          </p:nvPr>
        </p:nvSpPr>
        <p:spPr>
          <a:xfrm>
            <a:off x="1042988" y="2060575"/>
            <a:ext cx="6777037" cy="3771900"/>
          </a:xfrm>
        </p:spPr>
        <p:txBody>
          <a:bodyPr/>
          <a:lstStyle/>
          <a:p>
            <a:pPr marL="561975" indent="-381000">
              <a:lnSpc>
                <a:spcPct val="90000"/>
              </a:lnSpc>
              <a:buClr>
                <a:schemeClr val="tx1"/>
              </a:buClr>
              <a:buSzTx/>
              <a:buFont typeface="Wingdings 2" pitchFamily="18" charset="2"/>
              <a:buAutoNum type="arabicPeriod"/>
              <a:tabLst>
                <a:tab pos="1790700" algn="l"/>
              </a:tabLst>
            </a:pPr>
            <a:r>
              <a:rPr lang="cs-CZ" altLang="cs-CZ" sz="2000" u="sng" smtClean="0">
                <a:solidFill>
                  <a:schemeClr val="tx1"/>
                </a:solidFill>
              </a:rPr>
              <a:t>zdroj tepla</a:t>
            </a:r>
            <a:r>
              <a:rPr lang="cs-CZ" altLang="cs-CZ" sz="2000" smtClean="0">
                <a:solidFill>
                  <a:schemeClr val="tx1"/>
                </a:solidFill>
              </a:rPr>
              <a:t> – kotel ústředního nebo etážového vytápění, ohřívá vodu na provozní teplotu ( běžně do 70 max. do 90 °C), běžně do výkonu 50 kW, u etážového vytápění 10 kW, mezi další prvky, které mohou být částmi zdroje tepla jsou :</a:t>
            </a:r>
          </a:p>
          <a:p>
            <a:pPr marL="561975" indent="-381000">
              <a:lnSpc>
                <a:spcPct val="90000"/>
              </a:lnSpc>
              <a:buFont typeface="Wingdings 2" pitchFamily="18" charset="2"/>
              <a:buNone/>
              <a:tabLst>
                <a:tab pos="1790700" algn="l"/>
              </a:tabLst>
            </a:pPr>
            <a:endParaRPr lang="cs-CZ" altLang="cs-CZ" sz="2000" smtClean="0">
              <a:solidFill>
                <a:schemeClr val="tx1"/>
              </a:solidFill>
            </a:endParaRPr>
          </a:p>
          <a:p>
            <a:pPr marL="1998663" lvl="1" indent="-381000">
              <a:lnSpc>
                <a:spcPct val="90000"/>
              </a:lnSpc>
              <a:tabLst>
                <a:tab pos="1790700" algn="l"/>
              </a:tabLst>
            </a:pPr>
            <a:r>
              <a:rPr lang="cs-CZ" altLang="cs-CZ" sz="2000" smtClean="0"/>
              <a:t>centrální rozvaděč</a:t>
            </a:r>
          </a:p>
          <a:p>
            <a:pPr marL="1998663" lvl="1" indent="-381000">
              <a:lnSpc>
                <a:spcPct val="90000"/>
              </a:lnSpc>
              <a:tabLst>
                <a:tab pos="1790700" algn="l"/>
              </a:tabLst>
            </a:pPr>
            <a:r>
              <a:rPr lang="cs-CZ" altLang="cs-CZ" sz="2000" smtClean="0"/>
              <a:t>směšovač</a:t>
            </a:r>
          </a:p>
          <a:p>
            <a:pPr marL="1998663" lvl="1" indent="-381000">
              <a:lnSpc>
                <a:spcPct val="90000"/>
              </a:lnSpc>
              <a:tabLst>
                <a:tab pos="1790700" algn="l"/>
              </a:tabLst>
            </a:pPr>
            <a:r>
              <a:rPr lang="cs-CZ" altLang="cs-CZ" sz="2000" smtClean="0"/>
              <a:t>měřící přístroje</a:t>
            </a:r>
          </a:p>
          <a:p>
            <a:pPr marL="1998663" lvl="1" indent="-381000">
              <a:lnSpc>
                <a:spcPct val="90000"/>
              </a:lnSpc>
              <a:tabLst>
                <a:tab pos="1790700" algn="l"/>
              </a:tabLst>
            </a:pPr>
            <a:r>
              <a:rPr lang="cs-CZ" altLang="cs-CZ" sz="2000" smtClean="0"/>
              <a:t>expanzní nádoba tlaková</a:t>
            </a:r>
          </a:p>
          <a:p>
            <a:pPr marL="1998663" lvl="1" indent="-381000">
              <a:lnSpc>
                <a:spcPct val="90000"/>
              </a:lnSpc>
              <a:tabLst>
                <a:tab pos="1790700" algn="l"/>
              </a:tabLst>
            </a:pPr>
            <a:r>
              <a:rPr lang="cs-CZ" altLang="cs-CZ" sz="2000" smtClean="0"/>
              <a:t>čerpadlo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900113" y="765175"/>
            <a:ext cx="7024687" cy="828675"/>
          </a:xfrm>
        </p:spPr>
        <p:txBody>
          <a:bodyPr/>
          <a:lstStyle/>
          <a:p>
            <a:pPr algn="ctr"/>
            <a:r>
              <a:rPr lang="cs-CZ" altLang="cs-CZ" sz="3200" smtClean="0">
                <a:solidFill>
                  <a:schemeClr val="tx1"/>
                </a:solidFill>
                <a:latin typeface="Arial" charset="0"/>
              </a:rPr>
              <a:t>Základní části teplovodního vytápění</a:t>
            </a:r>
          </a:p>
        </p:txBody>
      </p:sp>
      <p:pic>
        <p:nvPicPr>
          <p:cNvPr id="11267" name="Picture 5" descr="scn000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9" t="7014" r="9973" b="52649"/>
          <a:stretch>
            <a:fillRect/>
          </a:stretch>
        </p:blipFill>
        <p:spPr>
          <a:xfrm rot="16070170">
            <a:off x="3771900" y="268288"/>
            <a:ext cx="2424113" cy="6008687"/>
          </a:xfrm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1476375" y="4868863"/>
            <a:ext cx="61928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K - kotel UT, VK – vypouštěcí kohout, PV – pojistný ventil, T - tlakoměr, TE – teploměr, 1. směšovač, 2. rozdělovač, </a:t>
            </a:r>
          </a:p>
          <a:p>
            <a:pPr eaLnBrk="1" hangingPunct="1"/>
            <a:r>
              <a:rPr lang="cs-CZ" altLang="cs-CZ"/>
              <a:t>3. sběrač, 4. odvzdušňovací ventil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900113" y="765175"/>
            <a:ext cx="7024687" cy="828675"/>
          </a:xfrm>
        </p:spPr>
        <p:txBody>
          <a:bodyPr/>
          <a:lstStyle/>
          <a:p>
            <a:pPr algn="ctr"/>
            <a:r>
              <a:rPr lang="cs-CZ" altLang="cs-CZ" sz="3200" smtClean="0">
                <a:solidFill>
                  <a:schemeClr val="tx1"/>
                </a:solidFill>
                <a:latin typeface="Arial" charset="0"/>
              </a:rPr>
              <a:t>Základní části teplovodního vytápění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1116013" y="2420938"/>
            <a:ext cx="6777037" cy="2016125"/>
          </a:xfrm>
        </p:spPr>
        <p:txBody>
          <a:bodyPr/>
          <a:lstStyle/>
          <a:p>
            <a:pPr marL="638175" indent="-457200">
              <a:buClr>
                <a:schemeClr val="tx1"/>
              </a:buClr>
              <a:buSzTx/>
              <a:buFont typeface="Wingdings 2" pitchFamily="18" charset="2"/>
              <a:buAutoNum type="arabicPeriod" startAt="2"/>
              <a:tabLst>
                <a:tab pos="1790700" algn="l"/>
              </a:tabLst>
            </a:pPr>
            <a:r>
              <a:rPr lang="cs-CZ" altLang="cs-CZ" sz="2000" u="sng" smtClean="0"/>
              <a:t>rozvodné potrubí </a:t>
            </a:r>
            <a:r>
              <a:rPr lang="cs-CZ" altLang="cs-CZ" sz="2000" smtClean="0"/>
              <a:t>– propojuje kotel s otopnými tělesy, základním prvkem je potrubí topné a vratné vody, trubní armatury (uzavírací, odvzdušňovací, vypouštěcí, regulační), rozvaděče, upevňovací prvky a izolace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900113" y="765175"/>
            <a:ext cx="7024687" cy="828675"/>
          </a:xfrm>
        </p:spPr>
        <p:txBody>
          <a:bodyPr/>
          <a:lstStyle/>
          <a:p>
            <a:pPr algn="ctr"/>
            <a:r>
              <a:rPr lang="cs-CZ" altLang="cs-CZ" sz="3200" smtClean="0">
                <a:solidFill>
                  <a:schemeClr val="tx1"/>
                </a:solidFill>
                <a:latin typeface="Arial" charset="0"/>
              </a:rPr>
              <a:t>Základní části teplovodního vytápění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xfrm>
            <a:off x="1116013" y="2420938"/>
            <a:ext cx="6777037" cy="2016125"/>
          </a:xfrm>
        </p:spPr>
        <p:txBody>
          <a:bodyPr/>
          <a:lstStyle/>
          <a:p>
            <a:pPr marL="638175" indent="-457200">
              <a:buClr>
                <a:schemeClr val="tx1"/>
              </a:buClr>
              <a:buSzTx/>
              <a:buFont typeface="Wingdings 2" pitchFamily="18" charset="2"/>
              <a:buAutoNum type="arabicPeriod" startAt="3"/>
              <a:tabLst>
                <a:tab pos="1790700" algn="l"/>
              </a:tabLst>
            </a:pPr>
            <a:r>
              <a:rPr lang="cs-CZ" altLang="cs-CZ" sz="2000" u="sng" smtClean="0"/>
              <a:t>otopná tělesa </a:t>
            </a:r>
            <a:r>
              <a:rPr lang="cs-CZ" altLang="cs-CZ" sz="2000" smtClean="0"/>
              <a:t>– předávají teplo pro vytápěnou místnost, přivedená topná voda se ochlazuje, jejich součástí jsou armatury regulační, odvzdušňovací, vypouštěcí a napouštěcí, upevňovací prvky, napojení na rozvod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378</TotalTime>
  <Words>372</Words>
  <Application>Microsoft Office PowerPoint</Application>
  <PresentationFormat>Předvádění na obrazovce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Wingdings 2</vt:lpstr>
      <vt:lpstr>Calibri</vt:lpstr>
      <vt:lpstr>Times New Roman</vt:lpstr>
      <vt:lpstr>Austin</vt:lpstr>
      <vt:lpstr>Prezentace aplikace PowerPoint</vt:lpstr>
      <vt:lpstr>Výukový materiál</vt:lpstr>
      <vt:lpstr>Prezentace aplikace PowerPoint</vt:lpstr>
      <vt:lpstr>Základní části teplovodního vytápění</vt:lpstr>
      <vt:lpstr>Základní části teplovodního vytápění</vt:lpstr>
      <vt:lpstr>Základní části teplovodního vytápění</vt:lpstr>
      <vt:lpstr>Základní části teplovodního vytápění</vt:lpstr>
      <vt:lpstr>Základní části teplovodního vytápění</vt:lpstr>
      <vt:lpstr>Základní části teplovodního vytápění</vt:lpstr>
      <vt:lpstr>Základní části teplovodního vytápění</vt:lpstr>
      <vt:lpstr>Základní části teplovodního vytápění</vt:lpstr>
      <vt:lpstr> Použité informační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tematického celku</dc:title>
  <dc:creator>koala</dc:creator>
  <cp:lastModifiedBy>Marcela Maixnerová</cp:lastModifiedBy>
  <cp:revision>39</cp:revision>
  <cp:lastPrinted>2012-07-16T05:40:38Z</cp:lastPrinted>
  <dcterms:created xsi:type="dcterms:W3CDTF">2011-04-17T19:50:20Z</dcterms:created>
  <dcterms:modified xsi:type="dcterms:W3CDTF">2014-11-14T17:28:24Z</dcterms:modified>
</cp:coreProperties>
</file>