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1"/>
  </p:notesMasterIdLst>
  <p:sldIdLst>
    <p:sldId id="260" r:id="rId2"/>
    <p:sldId id="272" r:id="rId3"/>
    <p:sldId id="258" r:id="rId4"/>
    <p:sldId id="267" r:id="rId5"/>
    <p:sldId id="271" r:id="rId6"/>
    <p:sldId id="268" r:id="rId7"/>
    <p:sldId id="269" r:id="rId8"/>
    <p:sldId id="266" r:id="rId9"/>
    <p:sldId id="270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A10F"/>
    <a:srgbClr val="A6F890"/>
    <a:srgbClr val="66FF66"/>
    <a:srgbClr val="25F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2" d="100"/>
          <a:sy n="52" d="100"/>
        </p:scale>
        <p:origin x="-104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069FC-C2A3-45D3-8488-4B476B21F13D}" type="datetimeFigureOut">
              <a:rPr lang="cs-CZ" smtClean="0"/>
              <a:pPr/>
              <a:t>14.11.2014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6F058-7D7E-4D72-99CA-A15BE9E71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07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F6952-A43E-4E8A-AB4D-15FA3F15CA24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F6952-A43E-4E8A-AB4D-15FA3F15CA2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ko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4BEBED5-D5D3-4335-9C96-FCDAFADA38FC}" type="datetime1">
              <a:rPr lang="cs-CZ" smtClean="0"/>
              <a:pPr/>
              <a:t>14.11.2014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02FD-6AD4-48C8-B1E5-C9DE7E5BF75A}" type="datetime1">
              <a:rPr lang="cs-CZ" smtClean="0"/>
              <a:pPr/>
              <a:t>14.11.2014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2C46-9790-47FF-8317-137BA8326BD0}" type="datetime1">
              <a:rPr lang="cs-CZ" smtClean="0"/>
              <a:pPr/>
              <a:t>14.11.2014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AF4A07-C2FA-4CBA-B5A0-314F4C347622}" type="datetime1">
              <a:rPr lang="cs-CZ" smtClean="0"/>
              <a:pPr/>
              <a:t>14.11.2014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A897FDA-20DB-44E8-9E96-5079581005CE}" type="datetime1">
              <a:rPr lang="cs-CZ" smtClean="0"/>
              <a:pPr/>
              <a:t>14.11.2014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768FE-226B-45C6-9109-9177E79C6AE1}" type="datetime1">
              <a:rPr lang="cs-CZ" smtClean="0"/>
              <a:pPr/>
              <a:t>14.11.2014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F9CF-C69F-472D-8B17-27ADF0D773E5}" type="datetime1">
              <a:rPr lang="cs-CZ" smtClean="0"/>
              <a:pPr/>
              <a:t>14.11.2014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4EB77B-014B-4208-98ED-6933D87AE5F6}" type="datetime1">
              <a:rPr lang="cs-CZ" smtClean="0"/>
              <a:pPr/>
              <a:t>14.11.2014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112E5-506A-40A2-BFB5-D235E30893F0}" type="datetime1">
              <a:rPr lang="cs-CZ" smtClean="0"/>
              <a:pPr/>
              <a:t>14.11.2014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B5AB40-97E6-465B-97DE-25A1D73341CD}" type="datetime1">
              <a:rPr lang="cs-CZ" smtClean="0"/>
              <a:pPr/>
              <a:t>14.11.2014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179F26-58AB-4AD9-A527-A74A4301634F}" type="datetime1">
              <a:rPr lang="cs-CZ" smtClean="0"/>
              <a:pPr/>
              <a:t>14.11.2014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70F5C49-366F-4E3C-8347-F09612DA912C}" type="datetime1">
              <a:rPr lang="cs-CZ" smtClean="0"/>
              <a:pPr/>
              <a:t>14.11.2014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170269"/>
              </p:ext>
            </p:extLst>
          </p:nvPr>
        </p:nvGraphicFramePr>
        <p:xfrm>
          <a:off x="1979712" y="2132856"/>
          <a:ext cx="6929486" cy="3720476"/>
        </p:xfrm>
        <a:graphic>
          <a:graphicData uri="http://schemas.openxmlformats.org/drawingml/2006/table">
            <a:tbl>
              <a:tblPr firstCol="1">
                <a:effectLst/>
                <a:tableStyleId>{8799B23B-EC83-4686-B30A-512413B5E67A}</a:tableStyleId>
              </a:tblPr>
              <a:tblGrid>
                <a:gridCol w="2786082"/>
                <a:gridCol w="4143404"/>
              </a:tblGrid>
              <a:tr h="720080">
                <a:tc gridSpan="2">
                  <a:txBody>
                    <a:bodyPr/>
                    <a:lstStyle/>
                    <a:p>
                      <a:pPr marL="71755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Střední odborná škola a Střední odborné učiliště, </a:t>
                      </a:r>
                      <a:b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Hradec Králové, </a:t>
                      </a:r>
                      <a:r>
                        <a:rPr lang="cs-CZ" sz="1700" dirty="0" err="1" smtClean="0">
                          <a:latin typeface="Arial" pitchFamily="34" charset="0"/>
                          <a:cs typeface="Arial" pitchFamily="34" charset="0"/>
                        </a:rPr>
                        <a:t>Vocelova</a:t>
                      </a: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 1338, příspěvková organizace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Registrační číslo projektu: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cs-CZ" sz="1600" kern="1200" dirty="0" smtClean="0">
                          <a:latin typeface="Arial" pitchFamily="34" charset="0"/>
                          <a:cs typeface="Times New Roman" pitchFamily="18" charset="0"/>
                        </a:rPr>
                        <a:t>CZ.1.07/1.5.00/34.0245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Číslo DUM: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kern="1200" dirty="0" smtClean="0">
                          <a:latin typeface="Arial" pitchFamily="34" charset="0"/>
                          <a:cs typeface="Times New Roman" pitchFamily="18" charset="0"/>
                        </a:rPr>
                        <a:t>VY_32_INOVACE_05_B_20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Tematická oblast: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Prvky</a:t>
                      </a:r>
                      <a:r>
                        <a:rPr lang="cs-CZ" sz="1600" baseline="0" dirty="0" smtClean="0">
                          <a:latin typeface="Arial" pitchFamily="34" charset="0"/>
                          <a:cs typeface="Times New Roman" pitchFamily="18" charset="0"/>
                        </a:rPr>
                        <a:t> ústředního topení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Téma: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Pojistné zařízení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Autor: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Ing.</a:t>
                      </a:r>
                      <a:r>
                        <a:rPr lang="cs-CZ" sz="1600" baseline="0" dirty="0" smtClean="0">
                          <a:latin typeface="Arial" pitchFamily="34" charset="0"/>
                          <a:cs typeface="Times New Roman" pitchFamily="18" charset="0"/>
                        </a:rPr>
                        <a:t> Václav Nepokoj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Datum vytvoření: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Listopad 2012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obrázek 1" descr="OPVK_hor_zakladni_logolink_RGB_cz.jpg"/>
          <p:cNvPicPr>
            <a:picLocks noChangeAspect="1" noChangeArrowheads="1"/>
          </p:cNvPicPr>
          <p:nvPr/>
        </p:nvPicPr>
        <p:blipFill>
          <a:blip r:embed="rId3" cstate="print">
            <a:lum bright="10000" contrast="16000"/>
          </a:blip>
          <a:srcRect/>
          <a:stretch>
            <a:fillRect/>
          </a:stretch>
        </p:blipFill>
        <p:spPr bwMode="auto">
          <a:xfrm>
            <a:off x="1979712" y="332656"/>
            <a:ext cx="6896100" cy="15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</p:spPr>
      </p:pic>
      <p:pic>
        <p:nvPicPr>
          <p:cNvPr id="6" name="Picture 2" descr="sosasou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2204864"/>
            <a:ext cx="579437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1" descr="OPVK_hor_zakladni_logolink_RGB_cz.jpg"/>
          <p:cNvPicPr>
            <a:picLocks noChangeAspect="1" noChangeArrowheads="1"/>
          </p:cNvPicPr>
          <p:nvPr/>
        </p:nvPicPr>
        <p:blipFill>
          <a:blip r:embed="rId3" cstate="print">
            <a:lum bright="10000" contrast="16000"/>
          </a:blip>
          <a:srcRect/>
          <a:stretch>
            <a:fillRect/>
          </a:stretch>
        </p:blipFill>
        <p:spPr bwMode="auto">
          <a:xfrm>
            <a:off x="1979712" y="332656"/>
            <a:ext cx="6896100" cy="15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</p:spPr>
      </p:pic>
      <p:sp>
        <p:nvSpPr>
          <p:cNvPr id="8" name="Obdélník 7"/>
          <p:cNvSpPr/>
          <p:nvPr/>
        </p:nvSpPr>
        <p:spPr>
          <a:xfrm>
            <a:off x="2051720" y="1916831"/>
            <a:ext cx="6840760" cy="444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2000" lvl="0" indent="-432000" algn="just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Anotace</a:t>
            </a:r>
          </a:p>
          <a:p>
            <a:pPr lvl="0" algn="just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Materiál je určen pro studijní obor MIEZ, předmět VYTÁPĚNÍ, inovuje výuku použitím multimediálních pomůcek – prezentace              s názornými obrázky a schématy doplněných textem podporujícím výklad učitele.</a:t>
            </a:r>
          </a:p>
          <a:p>
            <a:pPr marL="432000" lvl="0" indent="-432000" algn="just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Metodický pokyn</a:t>
            </a:r>
          </a:p>
          <a:p>
            <a:pPr lvl="0" algn="just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Materiál používá učitel při výkladu – pro větší názornost a atraktivnost výuky a zároveň jej mohou využívat žáci pro domácí přípravu na výuku.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640960" cy="5472608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cs-CZ" sz="2800" b="1" dirty="0" smtClean="0">
                <a:latin typeface="Arial Narrow" pitchFamily="34" charset="0"/>
                <a:cs typeface="Times New Roman" pitchFamily="18" charset="0"/>
              </a:rPr>
              <a:t> Pojistné zařízení chrání otopnou soustavu proti 	poškození.</a:t>
            </a:r>
          </a:p>
          <a:p>
            <a:pPr lvl="1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Při překročení maximálních povolených hodnot tlaku teploty případně nedostatku vody.</a:t>
            </a:r>
          </a:p>
          <a:p>
            <a:pPr lvl="0">
              <a:spcBef>
                <a:spcPts val="1800"/>
              </a:spcBef>
              <a:buClr>
                <a:srgbClr val="FE8637"/>
              </a:buClr>
            </a:pPr>
            <a:r>
              <a:rPr lang="cs-CZ" sz="2800" b="1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 Pojistné zařízení musí být propojeno neu</a:t>
            </a:r>
            <a:r>
              <a:rPr lang="cs-CZ" sz="2800" b="1" dirty="0" smtClean="0">
                <a:latin typeface="Arial Narrow" pitchFamily="34" charset="0"/>
                <a:cs typeface="Times New Roman" pitchFamily="18" charset="0"/>
              </a:rPr>
              <a:t>zavíratelně se 	zdrojem tepla.</a:t>
            </a:r>
            <a:endParaRPr lang="cs-CZ" sz="2800" b="1" dirty="0" smtClean="0">
              <a:solidFill>
                <a:prstClr val="black"/>
              </a:solidFill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  <a:buClr>
                <a:srgbClr val="FE8637"/>
              </a:buClr>
            </a:pPr>
            <a:r>
              <a:rPr lang="cs-CZ" sz="28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Otopná soustava musí být osazena prvky vyhovující maximálnímu povolenému přetlaku a teplotě </a:t>
            </a:r>
          </a:p>
          <a:p>
            <a:pPr lvl="1">
              <a:spcBef>
                <a:spcPts val="1800"/>
              </a:spcBef>
              <a:buClr>
                <a:srgbClr val="FE8637"/>
              </a:buClr>
            </a:pPr>
            <a:r>
              <a:rPr lang="cs-CZ" sz="28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Zdroj tepla musí být vybaven teploměrem, tlakoměrem, čidly na snímání teploty a tlaku, případně nedostatku vody.</a:t>
            </a:r>
            <a:endParaRPr lang="cs-CZ" sz="2800" dirty="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260648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Pojistné zařízení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496944" cy="5472608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cs-CZ" sz="2800" b="1" dirty="0" smtClean="0">
                <a:latin typeface="Arial Narrow" pitchFamily="34" charset="0"/>
                <a:cs typeface="Times New Roman" pitchFamily="18" charset="0"/>
              </a:rPr>
              <a:t> Ve většině  případů určuje provozní parametry soustavy 	kotel jako nejslabší článek soustavy.</a:t>
            </a:r>
          </a:p>
          <a:p>
            <a:pPr lvl="1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Základním pojistným prvkem u teplovodních pojistných soustav je  </a:t>
            </a:r>
            <a:r>
              <a:rPr lang="cs-CZ" sz="2800" b="1" dirty="0" smtClean="0">
                <a:latin typeface="Arial Narrow" pitchFamily="34" charset="0"/>
                <a:cs typeface="Times New Roman" pitchFamily="18" charset="0"/>
              </a:rPr>
              <a:t>pojistný ventil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, který při překročení maximálního provozního tlaku samočinně otevře a propustí část vody, pokud tlak nedosáhne povolených hodnot.</a:t>
            </a:r>
          </a:p>
          <a:p>
            <a:pPr lvl="1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Otevírání a uzavírání zabezpečuje talíř pojistného ventilu, na který působí z druhé strany síla pružiny.</a:t>
            </a:r>
          </a:p>
          <a:p>
            <a:pPr lvl="1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Pojistný ventil má být napojen na výtokovou trubici                     s přerušením z důvodu kontroly.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4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260648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Pojistné zařízení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pojistný ventil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836712"/>
            <a:ext cx="7530006" cy="5013519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5517232"/>
            <a:ext cx="4968552" cy="864096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buNone/>
            </a:pPr>
            <a:r>
              <a:rPr lang="cs-CZ" sz="1800" dirty="0" smtClean="0">
                <a:latin typeface="Arial Narrow" pitchFamily="34" charset="0"/>
                <a:cs typeface="Times New Roman" pitchFamily="18" charset="0"/>
              </a:rPr>
              <a:t>	1- těleso ventilu, 2 – těsnění talíře ventilu, 3 – pryžová membrána, 4 – pružina, 5 – krytka pro zvednutí talíře ventilu, 6- krytka s typovým štítkem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5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260648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Pojistné zařízení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552" y="1124744"/>
            <a:ext cx="3456384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Řez pojistným ventilem</a:t>
            </a: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640960" cy="5472608"/>
          </a:xfrm>
        </p:spPr>
        <p:txBody>
          <a:bodyPr>
            <a:noAutofit/>
          </a:bodyPr>
          <a:lstStyle/>
          <a:p>
            <a:pPr lvl="1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Některé pojišťovací ventily mají integrován tlakoměr.</a:t>
            </a:r>
          </a:p>
          <a:p>
            <a:pPr lvl="1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Při výběru pojistného ventilu vycházíme ze základních technických parametrů.</a:t>
            </a:r>
          </a:p>
          <a:p>
            <a:pPr lvl="1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Otvírací přetlak (</a:t>
            </a:r>
            <a:r>
              <a:rPr lang="cs-CZ" sz="2800" dirty="0" err="1" smtClean="0">
                <a:latin typeface="Arial Narrow" pitchFamily="34" charset="0"/>
                <a:cs typeface="Times New Roman" pitchFamily="18" charset="0"/>
              </a:rPr>
              <a:t>kPa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, bar)</a:t>
            </a:r>
          </a:p>
          <a:p>
            <a:pPr lvl="1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Pracovní teplota (°C)</a:t>
            </a:r>
          </a:p>
          <a:p>
            <a:pPr lvl="1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Tepelný výkon (kW)</a:t>
            </a:r>
          </a:p>
          <a:p>
            <a:pPr lvl="1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Připojovací průměr ( nejvíce1/2“)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6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260648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Pojistné zařízení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496944" cy="5472608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cs-CZ" sz="3100" b="1" dirty="0" smtClean="0">
                <a:latin typeface="Arial Narrow" pitchFamily="34" charset="0"/>
                <a:cs typeface="Times New Roman" pitchFamily="18" charset="0"/>
              </a:rPr>
              <a:t>  Kotle do 50 kW musí být vybaveny-</a:t>
            </a:r>
          </a:p>
          <a:p>
            <a:pPr lvl="1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U kotlů na tuhá paliva – regulátorem přívodu spalovacího vzduchu.</a:t>
            </a:r>
          </a:p>
          <a:p>
            <a:pPr lvl="1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Omezovacím zařízením proti překročení teploty                              a nedostatku vody.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7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260648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Pojistné zařízení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424936" cy="5112568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buNone/>
            </a:pPr>
            <a:r>
              <a:rPr lang="cs-CZ" sz="2800" b="1" dirty="0" smtClean="0">
                <a:latin typeface="Arial Narrow" pitchFamily="34" charset="0"/>
                <a:cs typeface="Times New Roman" pitchFamily="18" charset="0"/>
              </a:rPr>
              <a:t>	Kontrolní otázky</a:t>
            </a:r>
          </a:p>
          <a:p>
            <a:pPr>
              <a:spcBef>
                <a:spcPts val="1800"/>
              </a:spcBef>
            </a:pPr>
            <a:r>
              <a:rPr lang="cs-CZ" sz="2800" b="1" dirty="0" smtClean="0">
                <a:latin typeface="Arial Narrow" pitchFamily="34" charset="0"/>
                <a:cs typeface="Times New Roman" pitchFamily="18" charset="0"/>
              </a:rPr>
              <a:t>  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Proč se používá pojišťovací ventil?</a:t>
            </a:r>
          </a:p>
          <a:p>
            <a:pPr marL="442913" lvl="0" indent="-442913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Kde se umísťuje pojišťovací ventil?</a:t>
            </a:r>
          </a:p>
          <a:p>
            <a:pPr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 Na jakém principu pracuje pojišťovací ventil?</a:t>
            </a:r>
          </a:p>
          <a:p>
            <a:pPr marL="442913" indent="-442913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Jakým pojistným zařízením musí být vybaveny kotle do 50kW?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8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332656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Pojistné zařízení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988840"/>
            <a:ext cx="8640960" cy="4320480"/>
          </a:xfrm>
        </p:spPr>
        <p:txBody>
          <a:bodyPr>
            <a:noAutofit/>
          </a:bodyPr>
          <a:lstStyle/>
          <a:p>
            <a:pPr marL="442913" indent="-442913">
              <a:spcBef>
                <a:spcPts val="12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Stanislav </a:t>
            </a:r>
            <a:r>
              <a:rPr lang="cs-CZ" sz="2800" dirty="0" err="1" smtClean="0">
                <a:latin typeface="Arial Narrow" pitchFamily="34" charset="0"/>
                <a:cs typeface="Times New Roman" pitchFamily="18" charset="0"/>
              </a:rPr>
              <a:t>Tajbr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 Vytápění. Praha 2003 Sobotáles ISBN 80-85920-96-4</a:t>
            </a:r>
          </a:p>
          <a:p>
            <a:pPr marL="442913" indent="-442913">
              <a:spcBef>
                <a:spcPts val="12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Pokud není uvedeno jinak, je použitý materiál z vlastních zdrojů.</a:t>
            </a:r>
            <a:endParaRPr lang="cs-CZ" sz="2500" dirty="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9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404664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Použité zdroje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2013</TotalTime>
  <Words>226</Words>
  <Application>Microsoft Office PowerPoint</Application>
  <PresentationFormat>Předvádění na obrazovce (4:3)</PresentationFormat>
  <Paragraphs>68</Paragraphs>
  <Slides>9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Arkýř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autolakýrník</dc:title>
  <dc:creator>Václav Nepokoj</dc:creator>
  <cp:lastModifiedBy>Marcela Maixnerová</cp:lastModifiedBy>
  <cp:revision>194</cp:revision>
  <dcterms:created xsi:type="dcterms:W3CDTF">2012-04-09T07:10:25Z</dcterms:created>
  <dcterms:modified xsi:type="dcterms:W3CDTF">2014-11-14T17:58:53Z</dcterms:modified>
</cp:coreProperties>
</file>