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0"/>
  </p:notesMasterIdLst>
  <p:sldIdLst>
    <p:sldId id="260" r:id="rId2"/>
    <p:sldId id="273" r:id="rId3"/>
    <p:sldId id="258" r:id="rId4"/>
    <p:sldId id="262" r:id="rId5"/>
    <p:sldId id="271" r:id="rId6"/>
    <p:sldId id="270" r:id="rId7"/>
    <p:sldId id="266" r:id="rId8"/>
    <p:sldId id="27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A10F"/>
    <a:srgbClr val="A6F890"/>
    <a:srgbClr val="66FF66"/>
    <a:srgbClr val="25F75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069FC-C2A3-45D3-8488-4B476B21F13D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6F058-7D7E-4D72-99CA-A15BE9E715B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F6952-A43E-4E8A-AB4D-15FA3F15CA2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F6952-A43E-4E8A-AB4D-15FA3F15CA2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ko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BEBED5-D5D3-4335-9C96-FCDAFADA38FC}" type="datetime1">
              <a:rPr lang="cs-CZ" smtClean="0"/>
              <a:pPr/>
              <a:t>5.6.2013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02FD-6AD4-48C8-B1E5-C9DE7E5BF75A}" type="datetime1">
              <a:rPr lang="cs-CZ" smtClean="0"/>
              <a:pPr/>
              <a:t>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2C46-9790-47FF-8317-137BA8326BD0}" type="datetime1">
              <a:rPr lang="cs-CZ" smtClean="0"/>
              <a:pPr/>
              <a:t>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AF4A07-C2FA-4CBA-B5A0-314F4C347622}" type="datetime1">
              <a:rPr lang="cs-CZ" smtClean="0"/>
              <a:pPr/>
              <a:t>5.6.2013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897FDA-20DB-44E8-9E96-5079581005CE}" type="datetime1">
              <a:rPr lang="cs-CZ" smtClean="0"/>
              <a:pPr/>
              <a:t>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768FE-226B-45C6-9109-9177E79C6AE1}" type="datetime1">
              <a:rPr lang="cs-CZ" smtClean="0"/>
              <a:pPr/>
              <a:t>5.6.2013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F9CF-C69F-472D-8B17-27ADF0D773E5}" type="datetime1">
              <a:rPr lang="cs-CZ" smtClean="0"/>
              <a:pPr/>
              <a:t>5.6.2013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4EB77B-014B-4208-98ED-6933D87AE5F6}" type="datetime1">
              <a:rPr lang="cs-CZ" smtClean="0"/>
              <a:pPr/>
              <a:t>5.6.2013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112E5-506A-40A2-BFB5-D235E30893F0}" type="datetime1">
              <a:rPr lang="cs-CZ" smtClean="0"/>
              <a:pPr/>
              <a:t>5.6.2013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B5AB40-97E6-465B-97DE-25A1D73341CD}" type="datetime1">
              <a:rPr lang="cs-CZ" smtClean="0"/>
              <a:pPr/>
              <a:t>5.6.2013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179F26-58AB-4AD9-A527-A74A4301634F}" type="datetime1">
              <a:rPr lang="cs-CZ" smtClean="0"/>
              <a:pPr/>
              <a:t>5.6.2013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0F5C49-366F-4E3C-8347-F09612DA912C}" type="datetime1">
              <a:rPr lang="cs-CZ" smtClean="0"/>
              <a:pPr/>
              <a:t>5.6.2013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tiff"/><Relationship Id="rId4" Type="http://schemas.openxmlformats.org/officeDocument/2006/relationships/image" Target="../media/image5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75170269"/>
              </p:ext>
            </p:extLst>
          </p:nvPr>
        </p:nvGraphicFramePr>
        <p:xfrm>
          <a:off x="1979712" y="2132856"/>
          <a:ext cx="6929486" cy="3720476"/>
        </p:xfrm>
        <a:graphic>
          <a:graphicData uri="http://schemas.openxmlformats.org/drawingml/2006/table">
            <a:tbl>
              <a:tblPr firstCol="1">
                <a:effectLst/>
                <a:tableStyleId>{8799B23B-EC83-4686-B30A-512413B5E67A}</a:tableStyleId>
              </a:tblPr>
              <a:tblGrid>
                <a:gridCol w="2786082"/>
                <a:gridCol w="4143404"/>
              </a:tblGrid>
              <a:tr h="720080">
                <a:tc gridSpan="2">
                  <a:txBody>
                    <a:bodyPr/>
                    <a:lstStyle/>
                    <a:p>
                      <a:pPr marL="71755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Střední odborná škola a Střední odborné učiliště, </a:t>
                      </a:r>
                      <a:b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Hradec Králové, </a:t>
                      </a:r>
                      <a:r>
                        <a:rPr lang="cs-CZ" sz="1700" dirty="0" err="1" smtClean="0">
                          <a:latin typeface="Arial" pitchFamily="34" charset="0"/>
                          <a:cs typeface="Arial" pitchFamily="34" charset="0"/>
                        </a:rPr>
                        <a:t>Vocelova</a:t>
                      </a: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 1338, příspěvková organizace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Registrační číslo projektu: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cs-CZ" sz="1600" kern="1200" dirty="0" smtClean="0">
                          <a:latin typeface="Arial" pitchFamily="34" charset="0"/>
                          <a:cs typeface="Times New Roman" pitchFamily="18" charset="0"/>
                        </a:rPr>
                        <a:t>CZ.1.07/1.5.00/34.0245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Číslo DUM: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kern="1200" dirty="0" smtClean="0">
                          <a:latin typeface="Arial" pitchFamily="34" charset="0"/>
                          <a:cs typeface="Times New Roman" pitchFamily="18" charset="0"/>
                        </a:rPr>
                        <a:t>VY_32_INOVACE_05_B_19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Tematická oblast: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Prvky</a:t>
                      </a:r>
                      <a:r>
                        <a:rPr lang="cs-CZ" sz="1600" baseline="0" dirty="0" smtClean="0">
                          <a:latin typeface="Arial" pitchFamily="34" charset="0"/>
                          <a:cs typeface="Times New Roman" pitchFamily="18" charset="0"/>
                        </a:rPr>
                        <a:t> ústředního topení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Téma: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Uzavřená expanzní nádoba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Autor: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Ing.</a:t>
                      </a:r>
                      <a:r>
                        <a:rPr lang="cs-CZ" sz="1600" baseline="0" dirty="0" smtClean="0">
                          <a:latin typeface="Arial" pitchFamily="34" charset="0"/>
                          <a:cs typeface="Times New Roman" pitchFamily="18" charset="0"/>
                        </a:rPr>
                        <a:t> Václav Nepokoj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Datum vytvoření: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Listopad 2012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obrázek 1" descr="OPVK_hor_zakladni_logolink_RGB_cz.jpg"/>
          <p:cNvPicPr>
            <a:picLocks noChangeAspect="1" noChangeArrowheads="1"/>
          </p:cNvPicPr>
          <p:nvPr/>
        </p:nvPicPr>
        <p:blipFill>
          <a:blip r:embed="rId3" cstate="print">
            <a:lum bright="10000" contrast="16000"/>
          </a:blip>
          <a:srcRect/>
          <a:stretch>
            <a:fillRect/>
          </a:stretch>
        </p:blipFill>
        <p:spPr bwMode="auto">
          <a:xfrm>
            <a:off x="1979712" y="332656"/>
            <a:ext cx="68961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</p:spPr>
      </p:pic>
      <p:pic>
        <p:nvPicPr>
          <p:cNvPr id="6" name="Picture 2" descr="sosasou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2204864"/>
            <a:ext cx="579437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1" descr="OPVK_hor_zakladni_logolink_RGB_cz.jpg"/>
          <p:cNvPicPr>
            <a:picLocks noChangeAspect="1" noChangeArrowheads="1"/>
          </p:cNvPicPr>
          <p:nvPr/>
        </p:nvPicPr>
        <p:blipFill>
          <a:blip r:embed="rId3" cstate="print">
            <a:lum bright="10000" contrast="16000"/>
          </a:blip>
          <a:srcRect/>
          <a:stretch>
            <a:fillRect/>
          </a:stretch>
        </p:blipFill>
        <p:spPr bwMode="auto">
          <a:xfrm>
            <a:off x="1979712" y="332656"/>
            <a:ext cx="68961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</p:spPr>
      </p:pic>
      <p:sp>
        <p:nvSpPr>
          <p:cNvPr id="8" name="Obdélník 7"/>
          <p:cNvSpPr/>
          <p:nvPr/>
        </p:nvSpPr>
        <p:spPr>
          <a:xfrm>
            <a:off x="2051720" y="1916831"/>
            <a:ext cx="6840760" cy="444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lvl="0" indent="-43200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Anotace</a:t>
            </a:r>
          </a:p>
          <a:p>
            <a:pPr lvl="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Materiál je určen pro studijní obor MIEZ, předmět VYTÁPĚNÍ, inovuje výuku použitím multimediálních pomůcek –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prezentace              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 názornými obrázky a schématy doplněných textem podporujícím výklad učitele.</a:t>
            </a:r>
          </a:p>
          <a:p>
            <a:pPr marL="432000" lvl="0" indent="-43200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Metodický pokyn</a:t>
            </a:r>
          </a:p>
          <a:p>
            <a:pPr lvl="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Materiál používá učitel při výkladu – pro větší názornost a atraktivnost výuky a zároveň jej mohou využívat žáci pro domácí přípravu na výuku.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640960" cy="4536504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 Expanzní zařízení vychází z normy ČSN 06 0830</a:t>
            </a:r>
          </a:p>
          <a:p>
            <a:pPr lvl="1">
              <a:spcBef>
                <a:spcPts val="1800"/>
              </a:spcBef>
            </a:pPr>
            <a:r>
              <a:rPr lang="cs-CZ" sz="2500" dirty="0" smtClean="0">
                <a:latin typeface="Arial Narrow" pitchFamily="34" charset="0"/>
                <a:cs typeface="Times New Roman" pitchFamily="18" charset="0"/>
              </a:rPr>
              <a:t>Udržuje příslušný přetlak v otopné soustavě v nastavených požadavcích .</a:t>
            </a:r>
            <a:endParaRPr lang="cs-CZ" sz="2400" dirty="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r>
              <a:rPr lang="cs-CZ" sz="2400" dirty="0" smtClean="0">
                <a:latin typeface="Arial Narrow" pitchFamily="34" charset="0"/>
                <a:cs typeface="Times New Roman" pitchFamily="18" charset="0"/>
              </a:rPr>
              <a:t>Zabezpečuje  neubývání vody při jejím ohřevu, případně částečné doplnění při jejích ztrátách.</a:t>
            </a:r>
          </a:p>
          <a:p>
            <a:pPr lvl="1">
              <a:spcBef>
                <a:spcPts val="1800"/>
              </a:spcBef>
            </a:pPr>
            <a:r>
              <a:rPr lang="cs-CZ" sz="2400" dirty="0" smtClean="0">
                <a:latin typeface="Arial Narrow" pitchFamily="34" charset="0"/>
                <a:cs typeface="Times New Roman" pitchFamily="18" charset="0"/>
              </a:rPr>
              <a:t>Základním prvkem expanzního zařízení je</a:t>
            </a:r>
            <a:r>
              <a:rPr lang="cs-CZ" sz="2400" b="1" dirty="0" smtClean="0">
                <a:latin typeface="Arial Narrow" pitchFamily="34" charset="0"/>
                <a:cs typeface="Times New Roman" pitchFamily="18" charset="0"/>
              </a:rPr>
              <a:t> expanzní nádoba</a:t>
            </a:r>
            <a:r>
              <a:rPr lang="cs-CZ" sz="2400" dirty="0" smtClean="0">
                <a:latin typeface="Arial Narrow" pitchFamily="34" charset="0"/>
                <a:cs typeface="Times New Roman" pitchFamily="18" charset="0"/>
              </a:rPr>
              <a:t>.</a:t>
            </a:r>
          </a:p>
          <a:p>
            <a:pPr lvl="1">
              <a:spcBef>
                <a:spcPts val="1800"/>
              </a:spcBef>
            </a:pPr>
            <a:r>
              <a:rPr lang="cs-CZ" sz="2400" b="1" dirty="0" smtClean="0">
                <a:latin typeface="Arial Narrow" pitchFamily="34" charset="0"/>
                <a:cs typeface="Times New Roman" pitchFamily="18" charset="0"/>
              </a:rPr>
              <a:t>Expanzní nádoba  </a:t>
            </a:r>
            <a:r>
              <a:rPr lang="cs-CZ" sz="2400" dirty="0" smtClean="0">
                <a:latin typeface="Arial Narrow" pitchFamily="34" charset="0"/>
                <a:cs typeface="Times New Roman" pitchFamily="18" charset="0"/>
              </a:rPr>
              <a:t>může být  dle propojení s atmosférou                </a:t>
            </a:r>
            <a:r>
              <a:rPr lang="cs-CZ" sz="2400" b="1" dirty="0" smtClean="0">
                <a:latin typeface="Arial Narrow" pitchFamily="34" charset="0"/>
                <a:cs typeface="Times New Roman" pitchFamily="18" charset="0"/>
              </a:rPr>
              <a:t>otevřená nebo uzavřená</a:t>
            </a:r>
            <a:endParaRPr lang="cs-CZ" sz="24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620688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Uzavřená expanzní nádoba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640960" cy="4968552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  Uzavřená expanzní nádoba</a:t>
            </a:r>
          </a:p>
          <a:p>
            <a:pPr lvl="1">
              <a:spcBef>
                <a:spcPts val="1800"/>
              </a:spcBef>
            </a:pPr>
            <a:r>
              <a:rPr lang="cs-CZ" sz="2400" dirty="0" smtClean="0">
                <a:latin typeface="Arial Narrow" pitchFamily="34" charset="0"/>
                <a:cs typeface="Times New Roman" pitchFamily="18" charset="0"/>
              </a:rPr>
              <a:t>Není propojena s atmosférou.</a:t>
            </a:r>
          </a:p>
          <a:p>
            <a:pPr lvl="1">
              <a:spcBef>
                <a:spcPts val="1800"/>
              </a:spcBef>
            </a:pPr>
            <a:r>
              <a:rPr lang="cs-CZ" sz="2400" dirty="0" smtClean="0">
                <a:latin typeface="Arial Narrow" pitchFamily="34" charset="0"/>
                <a:cs typeface="Times New Roman" pitchFamily="18" charset="0"/>
              </a:rPr>
              <a:t>Pryžový vak nebo membrána odděluje vodní prostor expanzní nádoby od prostoru se vzduchem nebo jiným </a:t>
            </a:r>
            <a:r>
              <a:rPr lang="cs-CZ" sz="2400" dirty="0" smtClean="0">
                <a:latin typeface="Arial Narrow" pitchFamily="34" charset="0"/>
                <a:cs typeface="Times New Roman" pitchFamily="18" charset="0"/>
              </a:rPr>
              <a:t>plynem, </a:t>
            </a:r>
            <a:r>
              <a:rPr lang="cs-CZ" sz="2400" dirty="0" smtClean="0">
                <a:latin typeface="Arial Narrow" pitchFamily="34" charset="0"/>
                <a:cs typeface="Times New Roman" pitchFamily="18" charset="0"/>
              </a:rPr>
              <a:t>např. nejvíce používaným dusíkem.</a:t>
            </a:r>
          </a:p>
          <a:p>
            <a:pPr lvl="1">
              <a:spcBef>
                <a:spcPts val="1800"/>
              </a:spcBef>
            </a:pPr>
            <a:r>
              <a:rPr lang="cs-CZ" sz="2400" dirty="0" smtClean="0">
                <a:latin typeface="Arial Narrow" pitchFamily="34" charset="0"/>
                <a:cs typeface="Times New Roman" pitchFamily="18" charset="0"/>
              </a:rPr>
              <a:t>Nepropojením s atmosférou neproniká vzduch do </a:t>
            </a:r>
            <a:r>
              <a:rPr lang="cs-CZ" sz="2400" dirty="0" smtClean="0">
                <a:latin typeface="Arial Narrow" pitchFamily="34" charset="0"/>
                <a:cs typeface="Times New Roman" pitchFamily="18" charset="0"/>
              </a:rPr>
              <a:t>vody (zamezuje </a:t>
            </a:r>
            <a:r>
              <a:rPr lang="cs-CZ" sz="2400" dirty="0" smtClean="0">
                <a:latin typeface="Arial Narrow" pitchFamily="34" charset="0"/>
                <a:cs typeface="Times New Roman" pitchFamily="18" charset="0"/>
              </a:rPr>
              <a:t>to vzniku koroze a zanášení armatur a rozvodu) a neodpařuje ji.</a:t>
            </a:r>
          </a:p>
          <a:p>
            <a:pPr lvl="1">
              <a:spcBef>
                <a:spcPts val="1800"/>
              </a:spcBef>
            </a:pPr>
            <a:r>
              <a:rPr lang="cs-CZ" sz="2400" dirty="0" smtClean="0">
                <a:latin typeface="Arial Narrow" pitchFamily="34" charset="0"/>
                <a:cs typeface="Times New Roman" pitchFamily="18" charset="0"/>
              </a:rPr>
              <a:t>Umísťuje se do blízkosti kotle a proto jí nehrozí ani zamrznutí. Je připojena expanzním potrubím.</a:t>
            </a:r>
          </a:p>
          <a:p>
            <a:pPr lvl="1">
              <a:spcBef>
                <a:spcPts val="1800"/>
              </a:spcBef>
            </a:pPr>
            <a:r>
              <a:rPr lang="cs-CZ" sz="2400" dirty="0" smtClean="0">
                <a:latin typeface="Arial Narrow" pitchFamily="34" charset="0"/>
                <a:cs typeface="Times New Roman" pitchFamily="18" charset="0"/>
              </a:rPr>
              <a:t>Neodvzdušňuje otopnou soustavu.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332656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Uzavřená expanzní nádoba.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4032448" cy="576064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None/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Uzavřená expanzní nádoba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332656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Uzavřená expanzní nádoba</a:t>
            </a:r>
          </a:p>
        </p:txBody>
      </p:sp>
      <p:pic>
        <p:nvPicPr>
          <p:cNvPr id="7" name="Obrázek 6" descr="exp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564904"/>
            <a:ext cx="4027932" cy="3785616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755576" y="1772816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Plynový kotel</a:t>
            </a: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a integrovaná expanzní nádoba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rázek 8" descr="expan uz2.t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8304" y="2132856"/>
            <a:ext cx="1328928" cy="1088136"/>
          </a:xfrm>
          <a:prstGeom prst="rect">
            <a:avLst/>
          </a:prstGeom>
        </p:spPr>
      </p:pic>
      <p:pic>
        <p:nvPicPr>
          <p:cNvPr id="10" name="Obrázek 9" descr="expan uz.t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1772816"/>
            <a:ext cx="2179320" cy="1844040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4860032" y="1196752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Konstrukční řešení expanzní nádoby 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788024" y="3789040"/>
            <a:ext cx="35283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1 – připojovací hrdlo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2 – voda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3 – membrána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4 – svěrný kruh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5 – ocelová stěna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6 – plyn (dusík)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7 -  plnící a kontrolní ventil plynu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8 – kryt ventilu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640960" cy="3744416"/>
          </a:xfrm>
        </p:spPr>
        <p:txBody>
          <a:bodyPr>
            <a:noAutofit/>
          </a:bodyPr>
          <a:lstStyle/>
          <a:p>
            <a:pPr lvl="1">
              <a:spcBef>
                <a:spcPts val="1800"/>
              </a:spcBef>
            </a:pPr>
            <a:r>
              <a:rPr lang="cs-CZ" sz="2400" dirty="0" smtClean="0">
                <a:latin typeface="Arial Narrow" pitchFamily="34" charset="0"/>
                <a:cs typeface="Times New Roman" pitchFamily="18" charset="0"/>
              </a:rPr>
              <a:t>Lze použít teplotu vody v otopné soustavě přes 100°C .</a:t>
            </a:r>
          </a:p>
          <a:p>
            <a:pPr lvl="1">
              <a:spcBef>
                <a:spcPts val="1800"/>
              </a:spcBef>
            </a:pPr>
            <a:r>
              <a:rPr lang="cs-CZ" sz="2400" dirty="0" smtClean="0">
                <a:latin typeface="Arial Narrow" pitchFamily="34" charset="0"/>
                <a:cs typeface="Times New Roman" pitchFamily="18" charset="0"/>
              </a:rPr>
              <a:t>Vyžaduje  použití pojistného ventilu na kotli.  Je připojena expanzním potrubím.</a:t>
            </a:r>
          </a:p>
          <a:p>
            <a:pPr lvl="1">
              <a:spcBef>
                <a:spcPts val="1800"/>
              </a:spcBef>
            </a:pPr>
            <a:r>
              <a:rPr lang="cs-CZ" sz="2400" dirty="0" smtClean="0">
                <a:latin typeface="Arial Narrow" pitchFamily="34" charset="0"/>
                <a:cs typeface="Times New Roman" pitchFamily="18" charset="0"/>
              </a:rPr>
              <a:t>Šetří náklady o zednické práce a cenu trubek proti otevřené expanzní nádobě.</a:t>
            </a:r>
          </a:p>
          <a:p>
            <a:pPr lvl="1">
              <a:spcBef>
                <a:spcPts val="1800"/>
              </a:spcBef>
            </a:pPr>
            <a:r>
              <a:rPr lang="cs-CZ" sz="2400" b="1" dirty="0" smtClean="0">
                <a:latin typeface="Arial Narrow" pitchFamily="34" charset="0"/>
                <a:cs typeface="Times New Roman" pitchFamily="18" charset="0"/>
              </a:rPr>
              <a:t>Stanovení expanzního objemu </a:t>
            </a:r>
            <a:r>
              <a:rPr lang="cs-CZ" sz="2400" dirty="0" smtClean="0">
                <a:latin typeface="Arial Narrow" pitchFamily="34" charset="0"/>
                <a:cs typeface="Times New Roman" pitchFamily="18" charset="0"/>
              </a:rPr>
              <a:t>vychází z příslušné normy. Počítá se z hmotnosti vody v soustavě, jejího měrného zvětšení objemu při zahřátí s připočtením 30% rezervy.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332656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Uzavřená expanzní nádoba</a:t>
            </a:r>
          </a:p>
        </p:txBody>
      </p:sp>
      <p:pic>
        <p:nvPicPr>
          <p:cNvPr id="7" name="Obrázek 6" descr="expan uz1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5157192"/>
            <a:ext cx="5328592" cy="1227708"/>
          </a:xfrm>
          <a:prstGeom prst="rect">
            <a:avLst/>
          </a:prstGeom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6660232" y="5301208"/>
            <a:ext cx="1692696" cy="93610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1 – membrána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2 – voda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3 – plyn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683568" y="4869160"/>
            <a:ext cx="7272808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Naplněná plynem.   Napojená na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ot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soustavu.   Při max. teplotě vody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424936" cy="4248472"/>
          </a:xfrm>
        </p:spPr>
        <p:txBody>
          <a:bodyPr>
            <a:noAutofit/>
          </a:bodyPr>
          <a:lstStyle/>
          <a:p>
            <a:pPr marL="354013" indent="-354013">
              <a:spcBef>
                <a:spcPts val="1800"/>
              </a:spcBef>
              <a:buNone/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	Kontrolní otázky.</a:t>
            </a:r>
          </a:p>
          <a:p>
            <a:pPr>
              <a:spcBef>
                <a:spcPts val="1800"/>
              </a:spcBef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  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Proč se používá expanzní nádoba?</a:t>
            </a:r>
          </a:p>
          <a:p>
            <a:pPr marL="442913" lvl="0" indent="-442913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Jakým způsobem je provedeno připojení uzavřené expanzní nádoby?</a:t>
            </a:r>
          </a:p>
          <a:p>
            <a:pPr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 Vyjmenujte výhody uzavřené expanzní nádoby?</a:t>
            </a:r>
          </a:p>
          <a:p>
            <a:pPr marL="442913" indent="-442913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Načrtněte uzavřenou expanzní nádobu při maximální teplotě  vody.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332656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Uzavřená expanzní nádoba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640960" cy="4320480"/>
          </a:xfrm>
        </p:spPr>
        <p:txBody>
          <a:bodyPr>
            <a:noAutofit/>
          </a:bodyPr>
          <a:lstStyle/>
          <a:p>
            <a:pPr marL="442913" indent="-442913">
              <a:spcBef>
                <a:spcPts val="12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Stanislav </a:t>
            </a:r>
            <a:r>
              <a:rPr lang="cs-CZ" sz="2800" dirty="0" err="1" smtClean="0">
                <a:latin typeface="Arial Narrow" pitchFamily="34" charset="0"/>
                <a:cs typeface="Times New Roman" pitchFamily="18" charset="0"/>
              </a:rPr>
              <a:t>Tajbr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 Vytápění. Praha 2003 Sobotáles ISBN 80-85920-96-4</a:t>
            </a:r>
          </a:p>
          <a:p>
            <a:pPr marL="442913" indent="-442913">
              <a:spcBef>
                <a:spcPts val="12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Pokud není uvedeno jinak, je použitý materiál z vlastních zdrojů.</a:t>
            </a:r>
            <a:endParaRPr lang="cs-CZ" sz="25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404664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Použité zdroje.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1924</TotalTime>
  <Words>406</Words>
  <Application>Microsoft Office PowerPoint</Application>
  <PresentationFormat>Předvádění na obrazovce (4:3)</PresentationFormat>
  <Paragraphs>76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Arkýř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autolakýrník</dc:title>
  <dc:creator>Václav Nepokoj</dc:creator>
  <cp:lastModifiedBy>Dum</cp:lastModifiedBy>
  <cp:revision>186</cp:revision>
  <dcterms:created xsi:type="dcterms:W3CDTF">2012-04-09T07:10:25Z</dcterms:created>
  <dcterms:modified xsi:type="dcterms:W3CDTF">2013-06-05T12:41:58Z</dcterms:modified>
</cp:coreProperties>
</file>