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2"/>
  </p:notesMasterIdLst>
  <p:sldIdLst>
    <p:sldId id="263" r:id="rId3"/>
    <p:sldId id="256" r:id="rId4"/>
    <p:sldId id="259" r:id="rId5"/>
    <p:sldId id="262" r:id="rId6"/>
    <p:sldId id="258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30" d="100"/>
          <a:sy n="130" d="100"/>
        </p:scale>
        <p:origin x="-978" y="306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15B8-1DEE-460F-88A2-2D44DE6B66FB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3066B-9C4E-4594-823F-7F7862A02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96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066B-9C4E-4594-823F-7F7862A02F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2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066B-9C4E-4594-823F-7F7862A02F7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066B-9C4E-4594-823F-7F7862A02F7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066B-9C4E-4594-823F-7F7862A02F7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2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066B-9C4E-4594-823F-7F7862A02F7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2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066B-9C4E-4594-823F-7F7862A02F7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3066B-9C4E-4594-823F-7F7862A02F7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842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2847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2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73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031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3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95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14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2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3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media" Target="../media/media1.wm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../media/media1.wm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403874"/>
            <a:ext cx="8686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2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68D13-5EF5-42B0-A8BE-ADA17887028F}" type="datetimeFigureOut">
              <a:rPr lang="en-US" smtClean="0"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73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lowing tech background 3d ,LO2.wmv">
            <a:hlinkClick r:id="" action="ppaction://media"/>
          </p:cNvPr>
          <p:cNvPicPr>
            <a:picLocks noChangeAspect="1"/>
          </p:cNvPicPr>
          <p:nvPr>
            <a:vide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 rotWithShape="1">
          <a:blip r:embed="rId16"/>
          <a:srcRect l="25555" r="7778"/>
          <a:stretch/>
        </p:blipFill>
        <p:spPr>
          <a:xfrm>
            <a:off x="7239000" y="152400"/>
            <a:ext cx="1600200" cy="1600200"/>
          </a:xfrm>
          <a:prstGeom prst="roundRect">
            <a:avLst>
              <a:gd name="adj" fmla="val 18055"/>
            </a:avLst>
          </a:prstGeom>
          <a:ln>
            <a:noFill/>
          </a:ln>
          <a:effectLst/>
          <a:scene3d>
            <a:camera prst="perspectiveRelaxed" fov="7200000">
              <a:rot lat="23995" lon="3210004" rev="21299988"/>
            </a:camera>
            <a:lightRig rig="chilly" dir="t">
              <a:rot lat="0" lon="0" rev="0"/>
            </a:lightRig>
          </a:scene3d>
          <a:sp3d extrusionH="254000" prstMaterial="powder">
            <a:bevelT w="0" h="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60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862019"/>
              </p:ext>
            </p:extLst>
          </p:nvPr>
        </p:nvGraphicFramePr>
        <p:xfrm>
          <a:off x="750310" y="2060848"/>
          <a:ext cx="7926145" cy="3672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93498"/>
                <a:gridCol w="5832647"/>
              </a:tblGrid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effectLst/>
                        </a:rPr>
                        <a:t>Projekt MŠMT</a:t>
                      </a:r>
                      <a:endParaRPr lang="cs-CZ" sz="1200" b="1" dirty="0"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</a:rPr>
                        <a:t>EU peníze středním školám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effectLst/>
                        </a:rPr>
                        <a:t>Název projektu školy</a:t>
                      </a:r>
                      <a:endParaRPr lang="cs-CZ" sz="1200" b="1" dirty="0"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</a:rPr>
                        <a:t>ICT do života školy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effectLst/>
                        </a:rPr>
                        <a:t>Registrační číslo projektu</a:t>
                      </a:r>
                      <a:endParaRPr lang="cs-CZ" sz="1200" b="1" dirty="0"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tx1"/>
                          </a:solidFill>
                          <a:effectLst/>
                        </a:rPr>
                        <a:t>CZ.1.07/1.5.00/34.0771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effectLst/>
                        </a:rPr>
                        <a:t>Šablona</a:t>
                      </a:r>
                      <a:endParaRPr lang="cs-CZ" sz="1200" b="1" dirty="0"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</a:rPr>
                        <a:t>III/2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Sada</a:t>
                      </a:r>
                      <a:endParaRPr lang="cs-CZ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09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Anotace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Tepelně izolační vlastnosti technických materiálů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Klíčová slova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Teplo, tepelný odpor, součinitel tepelné vodivosti,  izolace stěn, izolace potrubí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dirty="0" smtClean="0">
                          <a:effectLst/>
                        </a:rPr>
                        <a:t>Předmět</a:t>
                      </a:r>
                      <a:endParaRPr lang="cs-CZ" sz="1200" b="1" dirty="0" smtClean="0"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Materiály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effectLst/>
                        </a:rPr>
                        <a:t>Autor, spoluautor  </a:t>
                      </a:r>
                      <a:endParaRPr lang="cs-CZ" sz="1200" b="1" dirty="0"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tx1"/>
                          </a:solidFill>
                          <a:effectLst/>
                        </a:rPr>
                        <a:t>Ing.</a:t>
                      </a:r>
                      <a:r>
                        <a:rPr lang="cs-CZ" sz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Patrick </a:t>
                      </a:r>
                      <a:r>
                        <a:rPr lang="cs-CZ" sz="12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Gurský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Jazyk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Čeština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Druh učebního materiálu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Prezentace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Potřebné pomůcky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PC</a:t>
                      </a: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dataprojektor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Druh interaktivity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Výklad </a:t>
                      </a: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pomocí </a:t>
                      </a: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prezentace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Stupeň a typ vzdělávání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Střední škola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Cílová skupina</a:t>
                      </a:r>
                      <a:endParaRPr lang="cs-CZ" sz="11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 ročník, žáci 15 – 16 let, Instalatér</a:t>
                      </a: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Speciální vzdělávací potřeby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Ne</a:t>
                      </a:r>
                      <a:endParaRPr lang="cs-CZ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0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Zdroje</a:t>
                      </a:r>
                      <a:endParaRPr lang="cs-CZ" sz="11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Seznam viz poslední </a:t>
                      </a:r>
                      <a:r>
                        <a:rPr lang="cs-CZ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snímek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6480000" y="6336000"/>
            <a:ext cx="2133600" cy="365125"/>
          </a:xfrm>
        </p:spPr>
        <p:txBody>
          <a:bodyPr/>
          <a:lstStyle/>
          <a:p>
            <a:fld id="{785D957D-D829-4070-AC89-93F188FE283C}" type="slidenum">
              <a:rPr lang="cs-CZ" smtClean="0"/>
              <a:t>1</a:t>
            </a:fld>
            <a:endParaRPr lang="cs-CZ" dirty="0"/>
          </a:p>
        </p:txBody>
      </p:sp>
      <p:sp>
        <p:nvSpPr>
          <p:cNvPr id="19" name="Nadpis 1"/>
          <p:cNvSpPr>
            <a:spLocks noGrp="1"/>
          </p:cNvSpPr>
          <p:nvPr>
            <p:ph type="ctrTitle"/>
          </p:nvPr>
        </p:nvSpPr>
        <p:spPr>
          <a:xfrm>
            <a:off x="3203848" y="145207"/>
            <a:ext cx="5652136" cy="728720"/>
          </a:xfrm>
        </p:spPr>
        <p:txBody>
          <a:bodyPr tIns="0">
            <a:normAutofit fontScale="90000"/>
          </a:bodyPr>
          <a:lstStyle/>
          <a:p>
            <a:pPr algn="r">
              <a:spcBef>
                <a:spcPts val="0"/>
              </a:spcBef>
            </a:pPr>
            <a:r>
              <a:rPr lang="cs-CZ" sz="1800" b="1" spc="200" dirty="0" smtClean="0">
                <a:solidFill>
                  <a:srgbClr val="02283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rial" pitchFamily="34" charset="0"/>
              </a:rPr>
              <a:t>STŘEDNÍ ŠKOLA STAVEBNÍ A TECHNICKÁ</a:t>
            </a:r>
            <a:r>
              <a:rPr lang="cs-CZ" sz="1600" dirty="0" smtClean="0">
                <a:solidFill>
                  <a:srgbClr val="0228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solidFill>
                  <a:srgbClr val="02283F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  <a:t>Ústí nad Labem, Čelakovského 5, příspěvková organizace</a:t>
            </a:r>
            <a:b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  <a:t>Páteřní škola Ústeckého kraje</a:t>
            </a:r>
            <a:endParaRPr lang="cs-CZ" sz="1600" dirty="0">
              <a:solidFill>
                <a:srgbClr val="02283F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87660" y="1455167"/>
            <a:ext cx="756084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 smtClean="0"/>
              <a:t>VY_32_INOVACE_09_168</a:t>
            </a:r>
            <a:endParaRPr lang="cs-CZ" sz="24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" y="51853"/>
            <a:ext cx="2710588" cy="79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93" y="6117250"/>
            <a:ext cx="3036813" cy="648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611560" y="980728"/>
            <a:ext cx="806489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/>
              <a:t>Tepelně izolační vlastnosti technických materiálů</a:t>
            </a:r>
          </a:p>
        </p:txBody>
      </p:sp>
    </p:spTree>
    <p:extLst>
      <p:ext uri="{BB962C8B-B14F-4D97-AF65-F5344CB8AC3E}">
        <p14:creationId xmlns:p14="http://schemas.microsoft.com/office/powerpoint/2010/main" val="102648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6149875" cy="2667000"/>
          </a:xfrm>
        </p:spPr>
        <p:txBody>
          <a:bodyPr>
            <a:normAutofit/>
          </a:bodyPr>
          <a:lstStyle/>
          <a:p>
            <a:r>
              <a:rPr lang="cs-CZ" sz="4800" dirty="0" smtClean="0"/>
              <a:t>TECHNICKÉ MATERIÁLY</a:t>
            </a:r>
            <a:endParaRPr lang="cs-CZ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37112"/>
            <a:ext cx="5105400" cy="2133600"/>
          </a:xfrm>
        </p:spPr>
        <p:txBody>
          <a:bodyPr/>
          <a:lstStyle/>
          <a:p>
            <a:pPr algn="ctr"/>
            <a:r>
              <a:rPr lang="cs-CZ" sz="4800" dirty="0" smtClean="0"/>
              <a:t>INSTALATÉR</a:t>
            </a:r>
          </a:p>
          <a:p>
            <a:pPr algn="ctr"/>
            <a:r>
              <a:rPr lang="cs-CZ" dirty="0" smtClean="0"/>
              <a:t>1.ROČNÍK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35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Technické materiály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51520" y="1628800"/>
            <a:ext cx="5174365" cy="64633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Tepelně izolační vlastnosti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01002" y="5160094"/>
            <a:ext cx="70793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K tomuto účelu se používají materiály </a:t>
            </a:r>
          </a:p>
          <a:p>
            <a:r>
              <a:rPr lang="cs-CZ" sz="3200" dirty="0" smtClean="0"/>
              <a:t>s dobrými tepelně izolačními vlastnostmi.</a:t>
            </a:r>
            <a:endParaRPr lang="cs-CZ" sz="32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2420888"/>
            <a:ext cx="841063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/>
              <a:t>Materiály s dobrými tepelně izolačními materiály </a:t>
            </a:r>
            <a:endParaRPr lang="cs-CZ" sz="3200" dirty="0" smtClean="0"/>
          </a:p>
          <a:p>
            <a:r>
              <a:rPr lang="cs-CZ" sz="3200" dirty="0" smtClean="0"/>
              <a:t>se </a:t>
            </a:r>
            <a:r>
              <a:rPr lang="cs-CZ" sz="3200" dirty="0"/>
              <a:t>používají všude tam, kde je třeba zajistit, </a:t>
            </a:r>
            <a:endParaRPr lang="cs-CZ" sz="3200" dirty="0" smtClean="0"/>
          </a:p>
          <a:p>
            <a:r>
              <a:rPr lang="cs-CZ" sz="3200" b="1" dirty="0" smtClean="0"/>
              <a:t>aby </a:t>
            </a:r>
            <a:r>
              <a:rPr lang="cs-CZ" sz="3200" b="1" dirty="0"/>
              <a:t>teplo neunikalo </a:t>
            </a:r>
            <a:r>
              <a:rPr lang="cs-CZ" sz="3200" dirty="0"/>
              <a:t>přes stěny domů </a:t>
            </a:r>
          </a:p>
          <a:p>
            <a:r>
              <a:rPr lang="cs-CZ" sz="3200" dirty="0"/>
              <a:t>(tepelné izolace stěn) </a:t>
            </a:r>
            <a:endParaRPr lang="cs-CZ" sz="3200" dirty="0" smtClean="0"/>
          </a:p>
          <a:p>
            <a:r>
              <a:rPr lang="cs-CZ" sz="3200" dirty="0" smtClean="0"/>
              <a:t>a </a:t>
            </a:r>
            <a:r>
              <a:rPr lang="cs-CZ" sz="3200" dirty="0"/>
              <a:t>potrubí (tepelné izolace potrubí) do okolí </a:t>
            </a:r>
            <a:r>
              <a:rPr lang="cs-CZ" sz="3200" dirty="0" smtClean="0"/>
              <a:t>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97256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Technické materiály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0152" y="3846132"/>
            <a:ext cx="84948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U materiálů jsou uváděny </a:t>
            </a:r>
            <a:r>
              <a:rPr lang="cs-CZ" sz="3200" u="sng" dirty="0" smtClean="0"/>
              <a:t>dvě hodnoty</a:t>
            </a:r>
            <a:r>
              <a:rPr lang="cs-CZ" sz="3200" dirty="0" smtClean="0"/>
              <a:t>, které </a:t>
            </a:r>
          </a:p>
          <a:p>
            <a:r>
              <a:rPr lang="cs-CZ" sz="3200" dirty="0" smtClean="0"/>
              <a:t>vyjadřují množství </a:t>
            </a:r>
            <a:r>
              <a:rPr lang="cs-CZ" sz="3200" dirty="0"/>
              <a:t>tepla, </a:t>
            </a:r>
            <a:r>
              <a:rPr lang="cs-CZ" sz="3200" dirty="0" smtClean="0"/>
              <a:t>které </a:t>
            </a:r>
            <a:r>
              <a:rPr lang="cs-CZ" sz="3200" dirty="0"/>
              <a:t>projde </a:t>
            </a:r>
            <a:r>
              <a:rPr lang="cs-CZ" sz="3200" dirty="0" smtClean="0"/>
              <a:t>materiálem.</a:t>
            </a:r>
            <a:endParaRPr lang="cs-CZ" sz="32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768460"/>
            <a:ext cx="7797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Teplo</a:t>
            </a:r>
            <a:r>
              <a:rPr lang="cs-CZ" sz="3200" dirty="0"/>
              <a:t>, které dodáváme (topíme</a:t>
            </a:r>
            <a:r>
              <a:rPr lang="cs-CZ" sz="3200" dirty="0" smtClean="0"/>
              <a:t>), </a:t>
            </a:r>
          </a:p>
          <a:p>
            <a:r>
              <a:rPr lang="cs-CZ" sz="3200" dirty="0" smtClean="0"/>
              <a:t>uniká v zimě přes zdivo mimo objekty (domy).</a:t>
            </a:r>
            <a:endParaRPr lang="cs-CZ" sz="32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3528" y="3068959"/>
            <a:ext cx="8417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Čím je dům lépe izolován, tím méně tepla unikne.</a:t>
            </a:r>
            <a:endParaRPr lang="cs-CZ" sz="3200" dirty="0"/>
          </a:p>
        </p:txBody>
      </p:sp>
      <p:sp>
        <p:nvSpPr>
          <p:cNvPr id="10" name="Obdélník 9"/>
          <p:cNvSpPr/>
          <p:nvPr/>
        </p:nvSpPr>
        <p:spPr>
          <a:xfrm>
            <a:off x="320152" y="5148481"/>
            <a:ext cx="30993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a) tepelný </a:t>
            </a:r>
            <a:r>
              <a:rPr lang="cs-CZ" sz="3200" b="1" dirty="0"/>
              <a:t>odpor </a:t>
            </a:r>
            <a:endParaRPr lang="cs-CZ" sz="3200" dirty="0"/>
          </a:p>
        </p:txBody>
      </p:sp>
      <p:sp>
        <p:nvSpPr>
          <p:cNvPr id="11" name="Obdélník 10"/>
          <p:cNvSpPr/>
          <p:nvPr/>
        </p:nvSpPr>
        <p:spPr>
          <a:xfrm>
            <a:off x="320152" y="5877272"/>
            <a:ext cx="5298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b) součinitel </a:t>
            </a:r>
            <a:r>
              <a:rPr lang="cs-CZ" sz="3200" b="1" dirty="0"/>
              <a:t>tepelné vodivosti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238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Technické materiály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916832"/>
            <a:ext cx="86868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900" b="1" u="sng" dirty="0" smtClean="0"/>
              <a:t>Tepelný odpor</a:t>
            </a:r>
            <a:r>
              <a:rPr lang="cs-CZ" sz="3900" dirty="0" smtClean="0"/>
              <a:t> vyjadřuje odpor materiálu proti unikání tepla.</a:t>
            </a:r>
            <a:endParaRPr lang="cs-CZ" sz="36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85836" y="3284984"/>
            <a:ext cx="868680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3600" dirty="0" smtClean="0"/>
              <a:t>Čím je </a:t>
            </a:r>
            <a:r>
              <a:rPr lang="cs-CZ" sz="3600" b="1" dirty="0" smtClean="0"/>
              <a:t>větší tepelný odpor</a:t>
            </a:r>
            <a:r>
              <a:rPr lang="cs-CZ" sz="3600" dirty="0" smtClean="0"/>
              <a:t>, 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600" dirty="0" smtClean="0"/>
              <a:t>tím lépe materiál </a:t>
            </a:r>
            <a:r>
              <a:rPr lang="cs-CZ" sz="3600" b="1" dirty="0" smtClean="0"/>
              <a:t>izoluje.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77688" y="4941168"/>
            <a:ext cx="8686800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3600" dirty="0" smtClean="0"/>
              <a:t>Označení: </a:t>
            </a:r>
            <a:r>
              <a:rPr lang="cs-CZ" sz="4000" b="1" dirty="0" smtClean="0"/>
              <a:t>R</a:t>
            </a:r>
            <a:r>
              <a:rPr lang="cs-CZ" sz="3600" dirty="0" smtClean="0"/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600" dirty="0" smtClean="0"/>
              <a:t>jednotka: </a:t>
            </a:r>
            <a:r>
              <a:rPr lang="cs-CZ" sz="3600" b="1" dirty="0" smtClean="0"/>
              <a:t>m</a:t>
            </a:r>
            <a:r>
              <a:rPr lang="cs-CZ" sz="3600" b="1" baseline="30000" dirty="0" smtClean="0"/>
              <a:t>2</a:t>
            </a:r>
            <a:r>
              <a:rPr lang="cs-CZ" sz="3600" b="1" dirty="0"/>
              <a:t>K</a:t>
            </a:r>
            <a:r>
              <a:rPr lang="cs-CZ" sz="3600" b="1" dirty="0" smtClean="0"/>
              <a:t> / W</a:t>
            </a:r>
          </a:p>
        </p:txBody>
      </p:sp>
    </p:spTree>
    <p:extLst>
      <p:ext uri="{BB962C8B-B14F-4D97-AF65-F5344CB8AC3E}">
        <p14:creationId xmlns:p14="http://schemas.microsoft.com/office/powerpoint/2010/main" val="426918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Technické materiály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900" b="1" u="sng" dirty="0" smtClean="0"/>
              <a:t>Součinitel tepelné</a:t>
            </a:r>
            <a:r>
              <a:rPr lang="cs-CZ" sz="3900" dirty="0" smtClean="0"/>
              <a:t> vodivosti je množství tepla, které projde materiálem.</a:t>
            </a:r>
            <a:endParaRPr lang="cs-CZ" sz="3600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85836" y="3068960"/>
            <a:ext cx="8686800" cy="20162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3600" dirty="0" smtClean="0"/>
              <a:t>Čím je </a:t>
            </a:r>
            <a:r>
              <a:rPr lang="cs-CZ" sz="3600" b="1" dirty="0" smtClean="0"/>
              <a:t>větší součinitel tepelné vodivosti</a:t>
            </a:r>
            <a:r>
              <a:rPr lang="cs-CZ" sz="3600" dirty="0" smtClean="0"/>
              <a:t>, 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600" dirty="0" smtClean="0"/>
              <a:t>tím více tepla projde materiálem - </a:t>
            </a:r>
            <a:r>
              <a:rPr lang="cs-CZ" sz="3600" b="1" dirty="0" smtClean="0"/>
              <a:t>hůře izoluje.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277688" y="5229200"/>
            <a:ext cx="8686800" cy="144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3600" dirty="0" smtClean="0"/>
              <a:t>Označení: </a:t>
            </a:r>
            <a:r>
              <a:rPr lang="cs-CZ" sz="4000" b="1" dirty="0" smtClean="0"/>
              <a:t>k</a:t>
            </a:r>
            <a:r>
              <a:rPr lang="cs-CZ" sz="3600" dirty="0" smtClean="0"/>
              <a:t> </a:t>
            </a:r>
          </a:p>
          <a:p>
            <a:pPr marL="0" indent="0" algn="ctr">
              <a:buNone/>
            </a:pPr>
            <a:r>
              <a:rPr lang="cs-CZ" sz="3600" dirty="0" smtClean="0"/>
              <a:t>jednotka: </a:t>
            </a:r>
            <a:r>
              <a:rPr lang="cs-CZ" sz="3600" b="1" dirty="0" smtClean="0"/>
              <a:t>W / m</a:t>
            </a:r>
            <a:r>
              <a:rPr lang="cs-CZ" sz="3600" b="1" baseline="30000" dirty="0" smtClean="0"/>
              <a:t>2</a:t>
            </a:r>
            <a:r>
              <a:rPr lang="cs-CZ" sz="3600" b="1" dirty="0" smtClean="0"/>
              <a:t>K </a:t>
            </a:r>
          </a:p>
        </p:txBody>
      </p:sp>
    </p:spTree>
    <p:extLst>
      <p:ext uri="{BB962C8B-B14F-4D97-AF65-F5344CB8AC3E}">
        <p14:creationId xmlns:p14="http://schemas.microsoft.com/office/powerpoint/2010/main" val="36248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Technické materiály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60848"/>
            <a:ext cx="8686800" cy="64807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900" b="1" dirty="0" smtClean="0"/>
              <a:t>Tepelně izolační materiály</a:t>
            </a:r>
            <a:endParaRPr lang="cs-CZ" sz="3600" b="1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295839" y="3140968"/>
            <a:ext cx="8686800" cy="30963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3600" b="1" dirty="0" smtClean="0"/>
              <a:t>Polystyrén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600" b="1" dirty="0" smtClean="0"/>
              <a:t>Polyetylén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600" b="1" dirty="0" smtClean="0"/>
              <a:t>Polyuretanová pěna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600" b="1" dirty="0" smtClean="0"/>
              <a:t>Minerální vlákny</a:t>
            </a:r>
          </a:p>
          <a:p>
            <a:pPr marL="0" indent="0" algn="ctr">
              <a:buFont typeface="Arial" pitchFamily="34" charset="0"/>
              <a:buNone/>
            </a:pPr>
            <a:r>
              <a:rPr lang="cs-CZ" sz="3600" b="1" dirty="0" err="1" smtClean="0"/>
              <a:t>Mirelon</a:t>
            </a:r>
            <a:r>
              <a:rPr lang="cs-CZ" sz="36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482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/>
              <a:t>Technické materiály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3528" y="2924944"/>
            <a:ext cx="8577476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Kontrolní otázky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Proč se provádějí izolace?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Čím jsou ovlivněny úniky tepla?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Co znamená tepelná odpor?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Co je součinitel tepelné vodivosti?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/>
              <a:t>Které materiály mají dobré tepelně izolační vlastnosti?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95536" y="1730200"/>
            <a:ext cx="2659382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cs-CZ" sz="3600" b="1" dirty="0" smtClean="0"/>
              <a:t>Souhrn učiva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6347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/>
          <p:cNvCxnSpPr/>
          <p:nvPr/>
        </p:nvCxnSpPr>
        <p:spPr>
          <a:xfrm>
            <a:off x="0" y="900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0" y="6048000"/>
            <a:ext cx="9144000" cy="0"/>
          </a:xfrm>
          <a:prstGeom prst="line">
            <a:avLst/>
          </a:prstGeom>
          <a:ln w="15875">
            <a:solidFill>
              <a:srgbClr val="EA85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6480000" y="6336000"/>
            <a:ext cx="2133600" cy="365125"/>
          </a:xfrm>
        </p:spPr>
        <p:txBody>
          <a:bodyPr/>
          <a:lstStyle/>
          <a:p>
            <a:fld id="{785D957D-D829-4070-AC89-93F188FE283C}" type="slidenum">
              <a:rPr lang="cs-CZ" smtClean="0"/>
              <a:t>9</a:t>
            </a:fld>
            <a:endParaRPr lang="cs-CZ" dirty="0"/>
          </a:p>
        </p:txBody>
      </p:sp>
      <p:sp>
        <p:nvSpPr>
          <p:cNvPr id="19" name="Nadpis 1"/>
          <p:cNvSpPr>
            <a:spLocks noGrp="1"/>
          </p:cNvSpPr>
          <p:nvPr>
            <p:ph type="ctrTitle"/>
          </p:nvPr>
        </p:nvSpPr>
        <p:spPr>
          <a:xfrm>
            <a:off x="3203848" y="145207"/>
            <a:ext cx="5652136" cy="728720"/>
          </a:xfrm>
        </p:spPr>
        <p:txBody>
          <a:bodyPr tIns="0">
            <a:normAutofit fontScale="90000"/>
          </a:bodyPr>
          <a:lstStyle/>
          <a:p>
            <a:pPr algn="r">
              <a:spcBef>
                <a:spcPts val="0"/>
              </a:spcBef>
            </a:pPr>
            <a:r>
              <a:rPr lang="cs-CZ" sz="1800" b="1" spc="200" dirty="0" smtClean="0">
                <a:solidFill>
                  <a:srgbClr val="02283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rial" pitchFamily="34" charset="0"/>
              </a:rPr>
              <a:t>STŘEDNÍ ŠKOLA STAVEBNÍ A TECHNICKÁ</a:t>
            </a:r>
            <a:r>
              <a:rPr lang="cs-CZ" sz="1600" dirty="0" smtClean="0">
                <a:solidFill>
                  <a:srgbClr val="02283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1600" dirty="0" smtClean="0">
                <a:solidFill>
                  <a:srgbClr val="02283F"/>
                </a:solidFill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  <a:t>Ústí nad Labem, Čelakovského 5, příspěvková organizace</a:t>
            </a:r>
            <a:b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</a:br>
            <a:r>
              <a:rPr lang="cs-CZ" sz="1600" dirty="0" smtClean="0">
                <a:solidFill>
                  <a:srgbClr val="02283F"/>
                </a:solidFill>
                <a:latin typeface="Book Antiqua" pitchFamily="18" charset="0"/>
                <a:cs typeface="Arial" pitchFamily="34" charset="0"/>
              </a:rPr>
              <a:t>Páteřní škola Ústeckého kraje</a:t>
            </a:r>
            <a:endParaRPr lang="cs-CZ" sz="1600" dirty="0">
              <a:solidFill>
                <a:srgbClr val="02283F"/>
              </a:solidFill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" y="51853"/>
            <a:ext cx="2710588" cy="792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593" y="6117250"/>
            <a:ext cx="3036813" cy="64800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426602" y="1052736"/>
            <a:ext cx="228588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cs-CZ" sz="2800" b="1" dirty="0" smtClean="0"/>
              <a:t>Použité zdroje</a:t>
            </a:r>
            <a:endParaRPr lang="cs-CZ" sz="28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755576" y="2492896"/>
            <a:ext cx="7632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Ing. Jaroslav Dufka</a:t>
            </a:r>
          </a:p>
          <a:p>
            <a:r>
              <a:rPr lang="cs-CZ" sz="2400" dirty="0" smtClean="0"/>
              <a:t>MATERIÁLY PRO UČEBNÍ OBOR INSTALATÉR</a:t>
            </a:r>
          </a:p>
          <a:p>
            <a:r>
              <a:rPr lang="cs-CZ" sz="2400" dirty="0" smtClean="0"/>
              <a:t>Nakladatelství SOBOTÁLES, U Slavie 4, 100 00 Praha 10</a:t>
            </a:r>
          </a:p>
          <a:p>
            <a:r>
              <a:rPr lang="cs-CZ" sz="2400" dirty="0" smtClean="0"/>
              <a:t>Rok vydání: 2003</a:t>
            </a:r>
          </a:p>
          <a:p>
            <a:r>
              <a:rPr lang="cs-CZ" sz="2400" dirty="0" smtClean="0"/>
              <a:t>ISBN 80-85920-80-8 </a:t>
            </a:r>
          </a:p>
          <a:p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28724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Pro_GlowingTechVide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AEC0E0-4ABC-4077-8922-293239654A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PresentationPro_GlowingTechVideo</Template>
  <TotalTime>384</TotalTime>
  <Words>377</Words>
  <Application>Microsoft Office PowerPoint</Application>
  <PresentationFormat>Předvádění na obrazovce (4:3)</PresentationFormat>
  <Paragraphs>100</Paragraphs>
  <Slides>9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PresentationPro_GlowingTechVideo</vt:lpstr>
      <vt:lpstr>STŘEDNÍ ŠKOLA STAVEBNÍ A TECHNICKÁ Ústí nad Labem, Čelakovského 5, příspěvková organizace Páteřní škola Ústeckého kraje</vt:lpstr>
      <vt:lpstr>TECHNICKÉ MATERIÁLY</vt:lpstr>
      <vt:lpstr>Technické materiály</vt:lpstr>
      <vt:lpstr>Technické materiály</vt:lpstr>
      <vt:lpstr>Technické materiály</vt:lpstr>
      <vt:lpstr>Technické materiály</vt:lpstr>
      <vt:lpstr>Technické materiály</vt:lpstr>
      <vt:lpstr>Technické materiály</vt:lpstr>
      <vt:lpstr>STŘEDNÍ ŠKOLA STAVEBNÍ A TECHNICKÁ Ústí nad Labem, Čelakovského 5, příspěvková organizace Páteřní škola Ústeckého kraje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TECHNICKÉ MATERIÁLY</dc:title>
  <dc:creator>Patrick Gurský, Ing.</dc:creator>
  <cp:lastModifiedBy>Karel Filas, Ing.</cp:lastModifiedBy>
  <cp:revision>43</cp:revision>
  <dcterms:created xsi:type="dcterms:W3CDTF">2013-10-22T09:36:31Z</dcterms:created>
  <dcterms:modified xsi:type="dcterms:W3CDTF">2013-12-16T22:14:00Z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