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 id="2147483711" r:id="rId2"/>
  </p:sldMasterIdLst>
  <p:notesMasterIdLst>
    <p:notesMasterId r:id="rId54"/>
  </p:notesMasterIdLst>
  <p:handoutMasterIdLst>
    <p:handoutMasterId r:id="rId55"/>
  </p:handoutMasterIdLst>
  <p:sldIdLst>
    <p:sldId id="375" r:id="rId3"/>
    <p:sldId id="376" r:id="rId4"/>
    <p:sldId id="378" r:id="rId5"/>
    <p:sldId id="379" r:id="rId6"/>
    <p:sldId id="380" r:id="rId7"/>
    <p:sldId id="381" r:id="rId8"/>
    <p:sldId id="382" r:id="rId9"/>
    <p:sldId id="383" r:id="rId10"/>
    <p:sldId id="384" r:id="rId11"/>
    <p:sldId id="385" r:id="rId12"/>
    <p:sldId id="386" r:id="rId13"/>
    <p:sldId id="387" r:id="rId14"/>
    <p:sldId id="388" r:id="rId15"/>
    <p:sldId id="389" r:id="rId16"/>
    <p:sldId id="390" r:id="rId17"/>
    <p:sldId id="391" r:id="rId18"/>
    <p:sldId id="392" r:id="rId19"/>
    <p:sldId id="393" r:id="rId20"/>
    <p:sldId id="261" r:id="rId21"/>
    <p:sldId id="263" r:id="rId22"/>
    <p:sldId id="265" r:id="rId23"/>
    <p:sldId id="267" r:id="rId24"/>
    <p:sldId id="268" r:id="rId25"/>
    <p:sldId id="397" r:id="rId26"/>
    <p:sldId id="398" r:id="rId27"/>
    <p:sldId id="399" r:id="rId28"/>
    <p:sldId id="400" r:id="rId29"/>
    <p:sldId id="401" r:id="rId30"/>
    <p:sldId id="424" r:id="rId31"/>
    <p:sldId id="402" r:id="rId32"/>
    <p:sldId id="403" r:id="rId33"/>
    <p:sldId id="404" r:id="rId34"/>
    <p:sldId id="324" r:id="rId35"/>
    <p:sldId id="405" r:id="rId36"/>
    <p:sldId id="406" r:id="rId37"/>
    <p:sldId id="407" r:id="rId38"/>
    <p:sldId id="408" r:id="rId39"/>
    <p:sldId id="409" r:id="rId40"/>
    <p:sldId id="410" r:id="rId41"/>
    <p:sldId id="411" r:id="rId42"/>
    <p:sldId id="412" r:id="rId43"/>
    <p:sldId id="425" r:id="rId44"/>
    <p:sldId id="371" r:id="rId45"/>
    <p:sldId id="313" r:id="rId46"/>
    <p:sldId id="314" r:id="rId47"/>
    <p:sldId id="368" r:id="rId48"/>
    <p:sldId id="418" r:id="rId49"/>
    <p:sldId id="419" r:id="rId50"/>
    <p:sldId id="420" r:id="rId51"/>
    <p:sldId id="422" r:id="rId52"/>
    <p:sldId id="423" r:id="rId53"/>
  </p:sldIdLst>
  <p:sldSz cx="9144000" cy="6858000" type="screen4x3"/>
  <p:notesSz cx="6797675" cy="9928225"/>
  <p:defaultTextStyle>
    <a:defPPr>
      <a:defRPr lang="da-DK"/>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11497B"/>
    <a:srgbClr val="C0C0C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826" autoAdjust="0"/>
    <p:restoredTop sz="98003" autoAdjust="0"/>
  </p:normalViewPr>
  <p:slideViewPr>
    <p:cSldViewPr snapToGrid="0" snapToObjects="1">
      <p:cViewPr>
        <p:scale>
          <a:sx n="90" d="100"/>
          <a:sy n="90" d="100"/>
        </p:scale>
        <p:origin x="-72" y="-64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405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image" Target="../media/image8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EBC024F3-0052-4309-A9DA-D4C80262710A}" type="datetimeFigureOut">
              <a:rPr lang="cs-CZ" smtClean="0"/>
              <a:t>17.10.2012</a:t>
            </a:fld>
            <a:endParaRPr lang="cs-CZ"/>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cs-CZ"/>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279B460C-482F-48B8-9A56-874C8F2ACBE8}" type="slidenum">
              <a:rPr lang="cs-CZ" smtClean="0"/>
              <a:t>‹#›</a:t>
            </a:fld>
            <a:endParaRPr lang="cs-CZ"/>
          </a:p>
        </p:txBody>
      </p:sp>
    </p:spTree>
    <p:extLst>
      <p:ext uri="{BB962C8B-B14F-4D97-AF65-F5344CB8AC3E}">
        <p14:creationId xmlns:p14="http://schemas.microsoft.com/office/powerpoint/2010/main" val="14591671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018" cy="495972"/>
          </a:xfrm>
          <a:prstGeom prst="rect">
            <a:avLst/>
          </a:prstGeom>
        </p:spPr>
        <p:txBody>
          <a:bodyPr vert="horz" lIns="62682" tIns="31341" rIns="62682" bIns="31341" rtlCol="0"/>
          <a:lstStyle>
            <a:lvl1pPr algn="l">
              <a:defRPr sz="800"/>
            </a:lvl1pPr>
          </a:lstStyle>
          <a:p>
            <a:endParaRPr lang="cs-CZ"/>
          </a:p>
        </p:txBody>
      </p:sp>
      <p:sp>
        <p:nvSpPr>
          <p:cNvPr id="3" name="Date Placeholder 2"/>
          <p:cNvSpPr>
            <a:spLocks noGrp="1"/>
          </p:cNvSpPr>
          <p:nvPr>
            <p:ph type="dt" idx="1"/>
          </p:nvPr>
        </p:nvSpPr>
        <p:spPr>
          <a:xfrm>
            <a:off x="3850582" y="0"/>
            <a:ext cx="2946018" cy="495972"/>
          </a:xfrm>
          <a:prstGeom prst="rect">
            <a:avLst/>
          </a:prstGeom>
        </p:spPr>
        <p:txBody>
          <a:bodyPr vert="horz" lIns="62682" tIns="31341" rIns="62682" bIns="31341" rtlCol="0"/>
          <a:lstStyle>
            <a:lvl1pPr algn="r">
              <a:defRPr sz="800"/>
            </a:lvl1pPr>
          </a:lstStyle>
          <a:p>
            <a:fld id="{6BA8A629-3FEA-497D-9D9C-1B8B09A2EA9A}" type="datetimeFigureOut">
              <a:rPr lang="cs-CZ" smtClean="0"/>
              <a:t>17.10.2012</a:t>
            </a:fld>
            <a:endParaRPr lang="cs-CZ"/>
          </a:p>
        </p:txBody>
      </p:sp>
      <p:sp>
        <p:nvSpPr>
          <p:cNvPr id="4" name="Slide Image Placeholder 3"/>
          <p:cNvSpPr>
            <a:spLocks noGrp="1" noRot="1" noChangeAspect="1"/>
          </p:cNvSpPr>
          <p:nvPr>
            <p:ph type="sldImg" idx="2"/>
          </p:nvPr>
        </p:nvSpPr>
        <p:spPr>
          <a:xfrm>
            <a:off x="915988" y="744538"/>
            <a:ext cx="4965700" cy="3724275"/>
          </a:xfrm>
          <a:prstGeom prst="rect">
            <a:avLst/>
          </a:prstGeom>
          <a:noFill/>
          <a:ln w="12700">
            <a:solidFill>
              <a:prstClr val="black"/>
            </a:solidFill>
          </a:ln>
        </p:spPr>
        <p:txBody>
          <a:bodyPr vert="horz" lIns="62682" tIns="31341" rIns="62682" bIns="31341" rtlCol="0" anchor="ctr"/>
          <a:lstStyle/>
          <a:p>
            <a:endParaRPr lang="cs-CZ"/>
          </a:p>
        </p:txBody>
      </p:sp>
      <p:sp>
        <p:nvSpPr>
          <p:cNvPr id="5" name="Notes Placeholder 4"/>
          <p:cNvSpPr>
            <a:spLocks noGrp="1"/>
          </p:cNvSpPr>
          <p:nvPr>
            <p:ph type="body" sz="quarter" idx="3"/>
          </p:nvPr>
        </p:nvSpPr>
        <p:spPr>
          <a:xfrm>
            <a:off x="679768" y="4716127"/>
            <a:ext cx="5438140" cy="4467043"/>
          </a:xfrm>
          <a:prstGeom prst="rect">
            <a:avLst/>
          </a:prstGeom>
        </p:spPr>
        <p:txBody>
          <a:bodyPr vert="horz" lIns="62682" tIns="31341" rIns="62682" bIns="3134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9430058"/>
            <a:ext cx="2946018" cy="495972"/>
          </a:xfrm>
          <a:prstGeom prst="rect">
            <a:avLst/>
          </a:prstGeom>
        </p:spPr>
        <p:txBody>
          <a:bodyPr vert="horz" lIns="62682" tIns="31341" rIns="62682" bIns="31341" rtlCol="0" anchor="b"/>
          <a:lstStyle>
            <a:lvl1pPr algn="l">
              <a:defRPr sz="800"/>
            </a:lvl1pPr>
          </a:lstStyle>
          <a:p>
            <a:endParaRPr lang="cs-CZ"/>
          </a:p>
        </p:txBody>
      </p:sp>
      <p:sp>
        <p:nvSpPr>
          <p:cNvPr id="7" name="Slide Number Placeholder 6"/>
          <p:cNvSpPr>
            <a:spLocks noGrp="1"/>
          </p:cNvSpPr>
          <p:nvPr>
            <p:ph type="sldNum" sz="quarter" idx="5"/>
          </p:nvPr>
        </p:nvSpPr>
        <p:spPr>
          <a:xfrm>
            <a:off x="3850582" y="9430058"/>
            <a:ext cx="2946018" cy="495972"/>
          </a:xfrm>
          <a:prstGeom prst="rect">
            <a:avLst/>
          </a:prstGeom>
        </p:spPr>
        <p:txBody>
          <a:bodyPr vert="horz" lIns="62682" tIns="31341" rIns="62682" bIns="31341" rtlCol="0" anchor="b"/>
          <a:lstStyle>
            <a:lvl1pPr algn="r">
              <a:defRPr sz="800"/>
            </a:lvl1pPr>
          </a:lstStyle>
          <a:p>
            <a:fld id="{0FAFA533-CA8F-40EC-B3F9-20F241075A48}" type="slidenum">
              <a:rPr lang="cs-CZ" smtClean="0"/>
              <a:t>‹#›</a:t>
            </a:fld>
            <a:endParaRPr lang="cs-CZ"/>
          </a:p>
        </p:txBody>
      </p:sp>
    </p:spTree>
    <p:extLst>
      <p:ext uri="{BB962C8B-B14F-4D97-AF65-F5344CB8AC3E}">
        <p14:creationId xmlns:p14="http://schemas.microsoft.com/office/powerpoint/2010/main" val="1229124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4E22E6-A226-463F-A94A-3C242A22B3E0}" type="slidenum">
              <a:rPr lang="da-DK"/>
              <a:pPr/>
              <a:t>3</a:t>
            </a:fld>
            <a:endParaRPr lang="da-DK"/>
          </a:p>
        </p:txBody>
      </p:sp>
      <p:sp>
        <p:nvSpPr>
          <p:cNvPr id="912386" name="Rectangle 2"/>
          <p:cNvSpPr>
            <a:spLocks noGrp="1" noRot="1" noChangeAspect="1" noChangeArrowheads="1" noTextEdit="1"/>
          </p:cNvSpPr>
          <p:nvPr>
            <p:ph type="sldImg"/>
          </p:nvPr>
        </p:nvSpPr>
        <p:spPr>
          <a:xfrm>
            <a:off x="920750" y="749300"/>
            <a:ext cx="4964113" cy="3724275"/>
          </a:xfrm>
          <a:ln/>
        </p:spPr>
      </p:sp>
      <p:sp>
        <p:nvSpPr>
          <p:cNvPr id="912387" name="Rectangle 3"/>
          <p:cNvSpPr>
            <a:spLocks noGrp="1" noChangeArrowheads="1"/>
          </p:cNvSpPr>
          <p:nvPr>
            <p:ph type="body" idx="1"/>
          </p:nvPr>
        </p:nvSpPr>
        <p:spPr>
          <a:xfrm>
            <a:off x="906572" y="4717319"/>
            <a:ext cx="5632543" cy="4461120"/>
          </a:xfrm>
        </p:spPr>
        <p:txBody>
          <a:bodyPr/>
          <a:lstStyle/>
          <a:p>
            <a:pPr>
              <a:spcBef>
                <a:spcPct val="0"/>
              </a:spcBef>
            </a:pPr>
            <a:r>
              <a:rPr lang="de-DE">
                <a:solidFill>
                  <a:srgbClr val="000000"/>
                </a:solidFill>
                <a:cs typeface="Times New Roman" pitchFamily="18" charset="0"/>
              </a:rPr>
              <a:t>Der Hauptsitz von Grundfos ist in Bjerringbro, Dänemark, dort wurde die Firma 1945 gegründet. </a:t>
            </a:r>
          </a:p>
          <a:p>
            <a:pPr>
              <a:spcBef>
                <a:spcPct val="0"/>
              </a:spcBef>
            </a:pPr>
            <a:endParaRPr lang="de-DE">
              <a:solidFill>
                <a:srgbClr val="000000"/>
              </a:solidFill>
              <a:cs typeface="Times New Roman" pitchFamily="18" charset="0"/>
            </a:endParaRPr>
          </a:p>
          <a:p>
            <a:pPr>
              <a:spcBef>
                <a:spcPct val="0"/>
              </a:spcBef>
            </a:pPr>
            <a:r>
              <a:rPr lang="de-DE">
                <a:solidFill>
                  <a:srgbClr val="000000"/>
                </a:solidFill>
                <a:cs typeface="Times New Roman" pitchFamily="18" charset="0"/>
              </a:rPr>
              <a:t>1960 wurde die erste Auslandsniederlassung gegründet, nämlich in Deutschland, ca. 60 km nördlich von Hamburg, in Wahlstedt. In der Pumpenfabrik Wahlstedt sind heute etwa 650 Mitarbeiter beschäftigt, weitere 450 Mitarbeiter sind für die deutsche Grundfos Vertriebsgesellschaft tätig, die ihren Hauptsitz in der Nähe von Düsseldorf hat. </a:t>
            </a:r>
          </a:p>
          <a:p>
            <a:pPr>
              <a:spcBef>
                <a:spcPct val="0"/>
              </a:spcBef>
            </a:pPr>
            <a:r>
              <a:rPr lang="de-DE">
                <a:solidFill>
                  <a:srgbClr val="000000"/>
                </a:solidFill>
                <a:cs typeface="Times New Roman" pitchFamily="18" charset="0"/>
              </a:rPr>
              <a:t>Grundfos ist mittlerweile ein international tätiger Konzern mit 68 Gesellschaften in über 50 Ländern, mit 16.000 Mitarbeitern und mit einem Umsatz von 2,3 Mrd. Euro. </a:t>
            </a:r>
          </a:p>
          <a:p>
            <a:pPr>
              <a:spcBef>
                <a:spcPct val="0"/>
              </a:spcBef>
            </a:pPr>
            <a:endParaRPr lang="de-DE">
              <a:solidFill>
                <a:srgbClr val="000000"/>
              </a:solidFill>
              <a:cs typeface="Times New Roman" pitchFamily="18" charset="0"/>
            </a:endParaRPr>
          </a:p>
          <a:p>
            <a:pPr>
              <a:spcBef>
                <a:spcPct val="0"/>
              </a:spcBef>
            </a:pPr>
            <a:r>
              <a:rPr lang="de-DE">
                <a:solidFill>
                  <a:srgbClr val="000000"/>
                </a:solidFill>
                <a:cs typeface="Times New Roman" pitchFamily="18" charset="0"/>
              </a:rPr>
              <a:t>120 Mio Euro werden in Forschung und Entwicklung investiert. Neue Materialien, neue Produktionsverfahren und natürlich neue, innovative Produkte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629324-7474-4717-867A-ACDDA0FC5209}" type="slidenum">
              <a:rPr lang="da-DK"/>
              <a:pPr/>
              <a:t>42</a:t>
            </a:fld>
            <a:endParaRPr lang="da-DK"/>
          </a:p>
        </p:txBody>
      </p:sp>
      <p:sp>
        <p:nvSpPr>
          <p:cNvPr id="723970" name="Rectangle 2"/>
          <p:cNvSpPr>
            <a:spLocks noChangeArrowheads="1" noTextEdit="1"/>
          </p:cNvSpPr>
          <p:nvPr>
            <p:ph type="sldImg"/>
          </p:nvPr>
        </p:nvSpPr>
        <p:spPr>
          <a:xfrm>
            <a:off x="2263746" y="754490"/>
            <a:ext cx="2248726" cy="3694879"/>
          </a:xfrm>
          <a:ln/>
        </p:spPr>
      </p:sp>
      <p:sp>
        <p:nvSpPr>
          <p:cNvPr id="723971" name="Rectangle 3"/>
          <p:cNvSpPr>
            <a:spLocks noGrp="1" noChangeArrowheads="1"/>
          </p:cNvSpPr>
          <p:nvPr>
            <p:ph type="body" idx="1"/>
          </p:nvPr>
        </p:nvSpPr>
        <p:spPr>
          <a:xfrm>
            <a:off x="903353" y="4750225"/>
            <a:ext cx="4966294" cy="4451718"/>
          </a:xfrm>
        </p:spPr>
        <p:txBody>
          <a:bodyPr/>
          <a:lstStyle/>
          <a:p>
            <a:r>
              <a:rPr lang="en-GB"/>
              <a:t>When Grundfos speaks about making a real difference, there is substance behind the words. </a:t>
            </a:r>
          </a:p>
          <a:p>
            <a:r>
              <a:rPr lang="en-GB"/>
              <a:t>Our values – being responsible, thinking ahead, and being innovative (BE&gt; THINK&gt; INNOVATE)– have been an integral part of our business for six decades. The Energy Why do we at Grundfos do an extra effort? Because of our core values!</a:t>
            </a:r>
          </a:p>
          <a:p>
            <a:r>
              <a:rPr lang="en-GB"/>
              <a:t>Being responsible means that we care about the future and the World, we leave our children, that is why we act.</a:t>
            </a:r>
          </a:p>
          <a:p>
            <a:r>
              <a:rPr lang="en-GB"/>
              <a:t>Thinking ahead has meant, that we took a great part in establishing the Energy Label on circulators and help Europump make the market aware of it.</a:t>
            </a:r>
          </a:p>
          <a:p>
            <a:r>
              <a:rPr lang="en-GB"/>
              <a:t>To live up to these targets, we used our innovative capabilities to develop the trend-setting, A-labelled ALPHA2 and MAGNA circulators.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8333A2-73A1-4C10-AF84-4C694B887506}" type="slidenum">
              <a:rPr lang="da-DK"/>
              <a:pPr/>
              <a:t>49</a:t>
            </a:fld>
            <a:endParaRPr lang="da-DK"/>
          </a:p>
        </p:txBody>
      </p:sp>
      <p:sp>
        <p:nvSpPr>
          <p:cNvPr id="904194" name="Rectangle 2"/>
          <p:cNvSpPr>
            <a:spLocks noGrp="1" noRot="1" noChangeAspect="1" noChangeArrowheads="1" noTextEdit="1"/>
          </p:cNvSpPr>
          <p:nvPr>
            <p:ph type="sldImg"/>
          </p:nvPr>
        </p:nvSpPr>
        <p:spPr>
          <a:xfrm>
            <a:off x="917575" y="744538"/>
            <a:ext cx="4964113" cy="3724275"/>
          </a:xfrm>
          <a:ln/>
        </p:spPr>
      </p:sp>
      <p:sp>
        <p:nvSpPr>
          <p:cNvPr id="904195" name="Rectangle 3"/>
          <p:cNvSpPr>
            <a:spLocks noGrp="1" noChangeArrowheads="1"/>
          </p:cNvSpPr>
          <p:nvPr>
            <p:ph type="body" idx="1"/>
          </p:nvPr>
        </p:nvSpPr>
        <p:spPr>
          <a:xfrm>
            <a:off x="905499" y="4717318"/>
            <a:ext cx="4986678" cy="4465821"/>
          </a:xfrm>
        </p:spPr>
        <p:txBody>
          <a:bodyPr/>
          <a:lstStyle/>
          <a:p>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38DA01-100E-4AF2-A3D2-603319ACBC95}" type="slidenum">
              <a:rPr lang="da-DK"/>
              <a:pPr/>
              <a:t>51</a:t>
            </a:fld>
            <a:endParaRPr lang="da-DK"/>
          </a:p>
        </p:txBody>
      </p:sp>
      <p:sp>
        <p:nvSpPr>
          <p:cNvPr id="922626" name="Rectangle 2"/>
          <p:cNvSpPr>
            <a:spLocks noGrp="1" noRot="1" noChangeAspect="1" noChangeArrowheads="1" noTextEdit="1"/>
          </p:cNvSpPr>
          <p:nvPr>
            <p:ph type="sldImg"/>
          </p:nvPr>
        </p:nvSpPr>
        <p:spPr>
          <a:xfrm>
            <a:off x="917575" y="744538"/>
            <a:ext cx="4964113" cy="3724275"/>
          </a:xfrm>
          <a:ln/>
        </p:spPr>
      </p:sp>
      <p:sp>
        <p:nvSpPr>
          <p:cNvPr id="922627" name="Rectangle 3"/>
          <p:cNvSpPr>
            <a:spLocks noGrp="1" noChangeArrowheads="1"/>
          </p:cNvSpPr>
          <p:nvPr>
            <p:ph type="body" idx="1"/>
          </p:nvPr>
        </p:nvSpPr>
        <p:spPr>
          <a:xfrm>
            <a:off x="905499" y="4717318"/>
            <a:ext cx="4986678" cy="4465821"/>
          </a:xfrm>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F96F35-6AE7-415A-8A3F-E27DB9C1723F}" type="slidenum">
              <a:rPr lang="da-DK"/>
              <a:pPr/>
              <a:t>6</a:t>
            </a:fld>
            <a:endParaRPr lang="da-DK"/>
          </a:p>
        </p:txBody>
      </p:sp>
      <p:sp>
        <p:nvSpPr>
          <p:cNvPr id="892930" name="Rectangle 2"/>
          <p:cNvSpPr>
            <a:spLocks noGrp="1" noRot="1" noChangeAspect="1" noChangeArrowheads="1" noTextEdit="1"/>
          </p:cNvSpPr>
          <p:nvPr>
            <p:ph type="sldImg"/>
          </p:nvPr>
        </p:nvSpPr>
        <p:spPr>
          <a:ln/>
        </p:spPr>
      </p:sp>
      <p:sp>
        <p:nvSpPr>
          <p:cNvPr id="892931" name="Rectangle 3"/>
          <p:cNvSpPr>
            <a:spLocks noGrp="1" noChangeArrowheads="1"/>
          </p:cNvSpPr>
          <p:nvPr>
            <p:ph type="body" idx="1"/>
          </p:nvPr>
        </p:nvSpPr>
        <p:spPr>
          <a:xfrm>
            <a:off x="905499" y="4714967"/>
            <a:ext cx="4986678" cy="4468172"/>
          </a:xfrm>
        </p:spPr>
        <p:txBody>
          <a:bodyPr lIns="91421" tIns="45710" rIns="91421" bIns="45710"/>
          <a:lstStyle/>
          <a:p>
            <a:r>
              <a:rPr lang="en-US"/>
              <a:t>Most Grundfos pumps today are centrifugal pumps. </a:t>
            </a:r>
          </a:p>
          <a:p>
            <a:endParaRPr lang="en-US"/>
          </a:p>
          <a:p>
            <a:r>
              <a:rPr lang="en-US" b="1"/>
              <a:t>Principle:</a:t>
            </a:r>
            <a:r>
              <a:rPr lang="en-US"/>
              <a:t> </a:t>
            </a:r>
          </a:p>
          <a:p>
            <a:r>
              <a:rPr lang="en-US"/>
              <a:t>Velocity is added to the liquid in the impeller. This energy is then converted to pressure energy, which is what we need.</a:t>
            </a:r>
          </a:p>
          <a:p>
            <a:r>
              <a:rPr lang="en-US"/>
              <a:t>Grundfos also produces pumps based on the vortex principle (KP/AP), where a vortex is created inside the pump housing/chamber. It is the same effect you can observe in a coffee cup when stirring with a spoon. The created vortex will press the liquid upwards and into the pump. </a:t>
            </a:r>
          </a:p>
          <a:p>
            <a:endParaRPr lang="en-US"/>
          </a:p>
          <a:p>
            <a:r>
              <a:rPr lang="en-US" b="1"/>
              <a:t>Picture:</a:t>
            </a:r>
            <a:r>
              <a:rPr lang="en-US"/>
              <a:t> KOP.EPS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87100C-3ACD-4DF4-896B-3A57D6DB62E6}" type="slidenum">
              <a:rPr lang="da-DK"/>
              <a:pPr/>
              <a:t>7</a:t>
            </a:fld>
            <a:endParaRPr lang="da-DK"/>
          </a:p>
        </p:txBody>
      </p:sp>
      <p:sp>
        <p:nvSpPr>
          <p:cNvPr id="920578" name="Rectangle 2"/>
          <p:cNvSpPr>
            <a:spLocks noGrp="1" noRot="1" noChangeAspect="1" noChangeArrowheads="1" noTextEdit="1"/>
          </p:cNvSpPr>
          <p:nvPr>
            <p:ph type="sldImg"/>
          </p:nvPr>
        </p:nvSpPr>
        <p:spPr>
          <a:ln/>
        </p:spPr>
      </p:sp>
      <p:sp>
        <p:nvSpPr>
          <p:cNvPr id="920579" name="Rectangle 3"/>
          <p:cNvSpPr>
            <a:spLocks noGrp="1" noChangeArrowheads="1"/>
          </p:cNvSpPr>
          <p:nvPr>
            <p:ph type="body" idx="1"/>
          </p:nvPr>
        </p:nvSpPr>
        <p:spPr>
          <a:xfrm>
            <a:off x="679125" y="4717318"/>
            <a:ext cx="5439427" cy="4465821"/>
          </a:xfrm>
        </p:spPr>
        <p:txBody>
          <a:bodyPr lIns="90334" tIns="45167" rIns="90334" bIns="45167"/>
          <a:lstStyle/>
          <a:p>
            <a:pPr eaLnBrk="1" hangingPunct="1"/>
            <a:endParaRPr lang="en-GB" b="1"/>
          </a:p>
          <a:p>
            <a:pPr eaLnBrk="1" hangingPunct="1"/>
            <a:r>
              <a:rPr lang="en-GB" b="1"/>
              <a:t>See the Pump Handbook page 15, 16 and 17.</a:t>
            </a:r>
          </a:p>
          <a:p>
            <a:pPr eaLnBrk="1" hangingPunct="1"/>
            <a:r>
              <a:rPr lang="en-GB"/>
              <a:t>Info: Explain the different types of centrifugal pumps and what we name them in GRUNDFOS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693824-C407-4259-AC27-93002882B05C}" type="slidenum">
              <a:rPr lang="da-DK"/>
              <a:pPr/>
              <a:t>8</a:t>
            </a:fld>
            <a:endParaRPr lang="da-DK"/>
          </a:p>
        </p:txBody>
      </p:sp>
      <p:sp>
        <p:nvSpPr>
          <p:cNvPr id="899074" name="Rectangle 2"/>
          <p:cNvSpPr>
            <a:spLocks noGrp="1" noRot="1" noChangeAspect="1" noChangeArrowheads="1" noTextEdit="1"/>
          </p:cNvSpPr>
          <p:nvPr>
            <p:ph type="sldImg"/>
          </p:nvPr>
        </p:nvSpPr>
        <p:spPr>
          <a:ln/>
        </p:spPr>
      </p:sp>
      <p:sp>
        <p:nvSpPr>
          <p:cNvPr id="899075" name="Rectangle 3"/>
          <p:cNvSpPr>
            <a:spLocks noGrp="1" noChangeArrowheads="1"/>
          </p:cNvSpPr>
          <p:nvPr>
            <p:ph type="body" idx="1"/>
          </p:nvPr>
        </p:nvSpPr>
        <p:spPr>
          <a:xfrm>
            <a:off x="679125" y="4717318"/>
            <a:ext cx="5439427" cy="4465821"/>
          </a:xfrm>
        </p:spPr>
        <p:txBody>
          <a:bodyPr/>
          <a:lstStyle/>
          <a:p>
            <a:r>
              <a:rPr lang="en-GB" b="1"/>
              <a:t>See the Pump Handbook page 15, 16 and 17.</a:t>
            </a:r>
            <a:endParaRPr lang="en-US" b="1"/>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7"/>
          <p:cNvSpPr txBox="1">
            <a:spLocks noGrp="1" noChangeArrowheads="1"/>
          </p:cNvSpPr>
          <p:nvPr/>
        </p:nvSpPr>
        <p:spPr bwMode="auto">
          <a:xfrm>
            <a:off x="3851813" y="9432354"/>
            <a:ext cx="294586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59" tIns="47779" rIns="95559" bIns="47779" anchor="b"/>
          <a:lstStyle>
            <a:lvl1pPr defTabSz="990600" eaLnBrk="0" hangingPunct="0">
              <a:defRPr sz="2400">
                <a:solidFill>
                  <a:schemeClr val="tx1"/>
                </a:solidFill>
                <a:latin typeface="Times" pitchFamily="18" charset="0"/>
              </a:defRPr>
            </a:lvl1pPr>
            <a:lvl2pPr marL="804863" indent="-309563" defTabSz="990600" eaLnBrk="0" hangingPunct="0">
              <a:defRPr sz="2400">
                <a:solidFill>
                  <a:schemeClr val="tx1"/>
                </a:solidFill>
                <a:latin typeface="Times" pitchFamily="18" charset="0"/>
              </a:defRPr>
            </a:lvl2pPr>
            <a:lvl3pPr marL="1238250" indent="-247650" defTabSz="990600" eaLnBrk="0" hangingPunct="0">
              <a:defRPr sz="2400">
                <a:solidFill>
                  <a:schemeClr val="tx1"/>
                </a:solidFill>
                <a:latin typeface="Times" pitchFamily="18" charset="0"/>
              </a:defRPr>
            </a:lvl3pPr>
            <a:lvl4pPr marL="1733550" indent="-247650" defTabSz="990600" eaLnBrk="0" hangingPunct="0">
              <a:defRPr sz="2400">
                <a:solidFill>
                  <a:schemeClr val="tx1"/>
                </a:solidFill>
                <a:latin typeface="Times" pitchFamily="18" charset="0"/>
              </a:defRPr>
            </a:lvl4pPr>
            <a:lvl5pPr marL="2228850" indent="-247650" defTabSz="990600" eaLnBrk="0" hangingPunct="0">
              <a:defRPr sz="2400">
                <a:solidFill>
                  <a:schemeClr val="tx1"/>
                </a:solidFill>
                <a:latin typeface="Times" pitchFamily="18" charset="0"/>
              </a:defRPr>
            </a:lvl5pPr>
            <a:lvl6pPr marL="2686050" indent="-247650" defTabSz="990600" eaLnBrk="0" fontAlgn="base" hangingPunct="0">
              <a:spcBef>
                <a:spcPct val="0"/>
              </a:spcBef>
              <a:spcAft>
                <a:spcPct val="0"/>
              </a:spcAft>
              <a:defRPr sz="2400">
                <a:solidFill>
                  <a:schemeClr val="tx1"/>
                </a:solidFill>
                <a:latin typeface="Times" pitchFamily="18" charset="0"/>
              </a:defRPr>
            </a:lvl6pPr>
            <a:lvl7pPr marL="3143250" indent="-247650" defTabSz="990600" eaLnBrk="0" fontAlgn="base" hangingPunct="0">
              <a:spcBef>
                <a:spcPct val="0"/>
              </a:spcBef>
              <a:spcAft>
                <a:spcPct val="0"/>
              </a:spcAft>
              <a:defRPr sz="2400">
                <a:solidFill>
                  <a:schemeClr val="tx1"/>
                </a:solidFill>
                <a:latin typeface="Times" pitchFamily="18" charset="0"/>
              </a:defRPr>
            </a:lvl7pPr>
            <a:lvl8pPr marL="3600450" indent="-247650" defTabSz="990600" eaLnBrk="0" fontAlgn="base" hangingPunct="0">
              <a:spcBef>
                <a:spcPct val="0"/>
              </a:spcBef>
              <a:spcAft>
                <a:spcPct val="0"/>
              </a:spcAft>
              <a:defRPr sz="2400">
                <a:solidFill>
                  <a:schemeClr val="tx1"/>
                </a:solidFill>
                <a:latin typeface="Times" pitchFamily="18" charset="0"/>
              </a:defRPr>
            </a:lvl8pPr>
            <a:lvl9pPr marL="4057650" indent="-247650" defTabSz="990600" eaLnBrk="0" fontAlgn="base" hangingPunct="0">
              <a:spcBef>
                <a:spcPct val="0"/>
              </a:spcBef>
              <a:spcAft>
                <a:spcPct val="0"/>
              </a:spcAft>
              <a:defRPr sz="2400">
                <a:solidFill>
                  <a:schemeClr val="tx1"/>
                </a:solidFill>
                <a:latin typeface="Times" pitchFamily="18" charset="0"/>
              </a:defRPr>
            </a:lvl9pPr>
          </a:lstStyle>
          <a:p>
            <a:pPr algn="r" eaLnBrk="1" hangingPunct="1"/>
            <a:fld id="{9CB869F4-753F-48B9-A380-AEC6F5048C76}" type="slidenum">
              <a:rPr lang="en-US" sz="1200">
                <a:latin typeface="Grundfos TheSans" pitchFamily="34" charset="0"/>
              </a:rPr>
              <a:pPr algn="r" eaLnBrk="1" hangingPunct="1"/>
              <a:t>19</a:t>
            </a:fld>
            <a:endParaRPr lang="en-US" sz="1200">
              <a:latin typeface="Grundfos TheSans" pitchFamily="34" charset="0"/>
            </a:endParaRPr>
          </a:p>
        </p:txBody>
      </p:sp>
      <p:sp>
        <p:nvSpPr>
          <p:cNvPr id="1079299" name="Rectangle 7"/>
          <p:cNvSpPr txBox="1">
            <a:spLocks noGrp="1" noChangeArrowheads="1"/>
          </p:cNvSpPr>
          <p:nvPr/>
        </p:nvSpPr>
        <p:spPr bwMode="auto">
          <a:xfrm>
            <a:off x="3850294" y="9430813"/>
            <a:ext cx="294586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59" tIns="47779" rIns="95559" bIns="47779" anchor="b"/>
          <a:lstStyle>
            <a:lvl1pPr defTabSz="990600" eaLnBrk="0" hangingPunct="0">
              <a:defRPr sz="2400">
                <a:solidFill>
                  <a:schemeClr val="tx1"/>
                </a:solidFill>
                <a:latin typeface="Times" pitchFamily="18" charset="0"/>
              </a:defRPr>
            </a:lvl1pPr>
            <a:lvl2pPr marL="804863" indent="-309563" defTabSz="990600" eaLnBrk="0" hangingPunct="0">
              <a:defRPr sz="2400">
                <a:solidFill>
                  <a:schemeClr val="tx1"/>
                </a:solidFill>
                <a:latin typeface="Times" pitchFamily="18" charset="0"/>
              </a:defRPr>
            </a:lvl2pPr>
            <a:lvl3pPr marL="1238250" indent="-247650" defTabSz="990600" eaLnBrk="0" hangingPunct="0">
              <a:defRPr sz="2400">
                <a:solidFill>
                  <a:schemeClr val="tx1"/>
                </a:solidFill>
                <a:latin typeface="Times" pitchFamily="18" charset="0"/>
              </a:defRPr>
            </a:lvl3pPr>
            <a:lvl4pPr marL="1733550" indent="-247650" defTabSz="990600" eaLnBrk="0" hangingPunct="0">
              <a:defRPr sz="2400">
                <a:solidFill>
                  <a:schemeClr val="tx1"/>
                </a:solidFill>
                <a:latin typeface="Times" pitchFamily="18" charset="0"/>
              </a:defRPr>
            </a:lvl4pPr>
            <a:lvl5pPr marL="2228850" indent="-247650" defTabSz="990600" eaLnBrk="0" hangingPunct="0">
              <a:defRPr sz="2400">
                <a:solidFill>
                  <a:schemeClr val="tx1"/>
                </a:solidFill>
                <a:latin typeface="Times" pitchFamily="18" charset="0"/>
              </a:defRPr>
            </a:lvl5pPr>
            <a:lvl6pPr marL="2686050" indent="-247650" defTabSz="990600" eaLnBrk="0" fontAlgn="base" hangingPunct="0">
              <a:spcBef>
                <a:spcPct val="0"/>
              </a:spcBef>
              <a:spcAft>
                <a:spcPct val="0"/>
              </a:spcAft>
              <a:defRPr sz="2400">
                <a:solidFill>
                  <a:schemeClr val="tx1"/>
                </a:solidFill>
                <a:latin typeface="Times" pitchFamily="18" charset="0"/>
              </a:defRPr>
            </a:lvl6pPr>
            <a:lvl7pPr marL="3143250" indent="-247650" defTabSz="990600" eaLnBrk="0" fontAlgn="base" hangingPunct="0">
              <a:spcBef>
                <a:spcPct val="0"/>
              </a:spcBef>
              <a:spcAft>
                <a:spcPct val="0"/>
              </a:spcAft>
              <a:defRPr sz="2400">
                <a:solidFill>
                  <a:schemeClr val="tx1"/>
                </a:solidFill>
                <a:latin typeface="Times" pitchFamily="18" charset="0"/>
              </a:defRPr>
            </a:lvl7pPr>
            <a:lvl8pPr marL="3600450" indent="-247650" defTabSz="990600" eaLnBrk="0" fontAlgn="base" hangingPunct="0">
              <a:spcBef>
                <a:spcPct val="0"/>
              </a:spcBef>
              <a:spcAft>
                <a:spcPct val="0"/>
              </a:spcAft>
              <a:defRPr sz="2400">
                <a:solidFill>
                  <a:schemeClr val="tx1"/>
                </a:solidFill>
                <a:latin typeface="Times" pitchFamily="18" charset="0"/>
              </a:defRPr>
            </a:lvl8pPr>
            <a:lvl9pPr marL="4057650" indent="-247650" defTabSz="990600" eaLnBrk="0" fontAlgn="base" hangingPunct="0">
              <a:spcBef>
                <a:spcPct val="0"/>
              </a:spcBef>
              <a:spcAft>
                <a:spcPct val="0"/>
              </a:spcAft>
              <a:defRPr sz="2400">
                <a:solidFill>
                  <a:schemeClr val="tx1"/>
                </a:solidFill>
                <a:latin typeface="Times" pitchFamily="18" charset="0"/>
              </a:defRPr>
            </a:lvl9pPr>
          </a:lstStyle>
          <a:p>
            <a:pPr algn="r" eaLnBrk="1" hangingPunct="1"/>
            <a:fld id="{B16E7F89-94F5-47D8-9AF8-11C633B1255C}" type="slidenum">
              <a:rPr lang="en-GB" sz="1200">
                <a:latin typeface="Arial" pitchFamily="34" charset="0"/>
                <a:ea typeface="MS PGothic" pitchFamily="34" charset="-128"/>
              </a:rPr>
              <a:pPr algn="r" eaLnBrk="1" hangingPunct="1"/>
              <a:t>19</a:t>
            </a:fld>
            <a:endParaRPr lang="en-GB" sz="1200">
              <a:latin typeface="Arial" pitchFamily="34" charset="0"/>
              <a:ea typeface="MS PGothic" pitchFamily="34" charset="-128"/>
            </a:endParaRPr>
          </a:p>
        </p:txBody>
      </p:sp>
      <p:sp>
        <p:nvSpPr>
          <p:cNvPr id="1079300" name="Rectangle 2"/>
          <p:cNvSpPr>
            <a:spLocks noGrp="1" noRot="1" noChangeAspect="1" noChangeArrowheads="1" noTextEdit="1"/>
          </p:cNvSpPr>
          <p:nvPr>
            <p:ph type="sldImg"/>
          </p:nvPr>
        </p:nvSpPr>
        <p:spPr>
          <a:xfrm>
            <a:off x="917575" y="744538"/>
            <a:ext cx="4962525" cy="3722687"/>
          </a:xfrm>
          <a:ln/>
        </p:spPr>
      </p:sp>
      <p:sp>
        <p:nvSpPr>
          <p:cNvPr id="1079301" name="Rectangle 3"/>
          <p:cNvSpPr>
            <a:spLocks noGrp="1" noChangeArrowheads="1"/>
          </p:cNvSpPr>
          <p:nvPr>
            <p:ph type="body" idx="1"/>
          </p:nvPr>
        </p:nvSpPr>
        <p:spPr>
          <a:xfrm>
            <a:off x="905952" y="4715407"/>
            <a:ext cx="4985772" cy="4467470"/>
          </a:xfrm>
        </p:spPr>
        <p:txBody>
          <a:bodyPr lIns="95559" tIns="47779" rIns="95559" bIns="47779"/>
          <a:lstStyle/>
          <a:p>
            <a:pPr eaLnBrk="1" hangingPunct="1"/>
            <a:r>
              <a:rPr lang="en-GB" dirty="0" err="1"/>
              <a:t>EuP</a:t>
            </a:r>
            <a:r>
              <a:rPr lang="en-GB" dirty="0"/>
              <a:t> = </a:t>
            </a:r>
            <a:r>
              <a:rPr lang="en-US" dirty="0"/>
              <a:t>(Directive 2005/32/EC) </a:t>
            </a:r>
          </a:p>
          <a:p>
            <a:pPr eaLnBrk="1" hangingPunct="1"/>
            <a:r>
              <a:rPr lang="en-US" dirty="0" err="1"/>
              <a:t>ErP</a:t>
            </a:r>
            <a:r>
              <a:rPr lang="en-US" dirty="0"/>
              <a:t> = (Directive 2009/125/EC) </a:t>
            </a:r>
          </a:p>
          <a:p>
            <a:pPr eaLnBrk="1" hangingPunct="1"/>
            <a:endParaRPr lang="en-US" dirty="0"/>
          </a:p>
          <a:p>
            <a:pPr eaLnBrk="1" hangingPunct="1"/>
            <a:r>
              <a:rPr lang="en-GB" b="1" dirty="0" err="1"/>
              <a:t>EuP</a:t>
            </a:r>
            <a:r>
              <a:rPr lang="en-GB" b="1" dirty="0"/>
              <a:t> vs. </a:t>
            </a:r>
            <a:r>
              <a:rPr lang="en-GB" b="1" dirty="0" err="1"/>
              <a:t>ErP</a:t>
            </a:r>
            <a:endParaRPr lang="en-GB" b="1" dirty="0"/>
          </a:p>
          <a:p>
            <a:pPr eaLnBrk="1" hangingPunct="1"/>
            <a:r>
              <a:rPr lang="en-GB" altLang="ja-JP" dirty="0"/>
              <a:t>We can use </a:t>
            </a:r>
            <a:r>
              <a:rPr lang="en-GB" altLang="ja-JP" dirty="0" err="1"/>
              <a:t>EuP</a:t>
            </a:r>
            <a:r>
              <a:rPr lang="en-GB" altLang="ja-JP" dirty="0"/>
              <a:t> or </a:t>
            </a:r>
            <a:r>
              <a:rPr lang="en-GB" altLang="ja-JP" dirty="0" err="1"/>
              <a:t>ErP</a:t>
            </a:r>
            <a:r>
              <a:rPr lang="en-GB" altLang="ja-JP" dirty="0"/>
              <a:t> and refer to the old or new directive as we like - both solutions are equally good and acceptable.</a:t>
            </a:r>
            <a:endParaRPr lang="en-GB" altLang="ja-JP" b="1" dirty="0"/>
          </a:p>
          <a:p>
            <a:pPr eaLnBrk="1" hangingPunct="1"/>
            <a:r>
              <a:rPr lang="en-GB" altLang="ja-JP" dirty="0"/>
              <a:t>There is now longer a directive called </a:t>
            </a:r>
            <a:r>
              <a:rPr lang="en-GB" altLang="ja-JP" dirty="0" err="1"/>
              <a:t>EuP</a:t>
            </a:r>
            <a:r>
              <a:rPr lang="en-GB" altLang="ja-JP" dirty="0"/>
              <a:t>, but the product definition still exists in the new directive that is called </a:t>
            </a:r>
            <a:r>
              <a:rPr lang="en-GB" altLang="ja-JP" dirty="0" err="1"/>
              <a:t>ErP</a:t>
            </a:r>
            <a:r>
              <a:rPr lang="en-GB" altLang="ja-JP" dirty="0"/>
              <a:t> directive.</a:t>
            </a:r>
          </a:p>
          <a:p>
            <a:pPr eaLnBrk="1" hangingPunct="1"/>
            <a:r>
              <a:rPr lang="en-GB" dirty="0"/>
              <a:t> </a:t>
            </a:r>
            <a:endParaRPr lang="en-GB" b="1" dirty="0"/>
          </a:p>
          <a:p>
            <a:pPr eaLnBrk="1" hangingPunct="1"/>
            <a:r>
              <a:rPr lang="en-GB" b="1" dirty="0" err="1"/>
              <a:t>EuP</a:t>
            </a:r>
            <a:r>
              <a:rPr lang="en-GB" b="1" dirty="0"/>
              <a:t> to continue as main communicator</a:t>
            </a:r>
            <a:r>
              <a:rPr lang="en-GB" dirty="0"/>
              <a:t/>
            </a:r>
            <a:br>
              <a:rPr lang="en-GB" dirty="0"/>
            </a:br>
            <a:r>
              <a:rPr lang="en-GB" dirty="0"/>
              <a:t>Therefore, Industry, Water Utility, Building Services and HVAC OEM have decided to:</a:t>
            </a:r>
          </a:p>
          <a:p>
            <a:pPr eaLnBrk="1" hangingPunct="1"/>
            <a:r>
              <a:rPr lang="en-GB" dirty="0"/>
              <a:t> - Keep </a:t>
            </a:r>
            <a:r>
              <a:rPr lang="ja-JP" altLang="en-GB" dirty="0">
                <a:latin typeface="Arial" pitchFamily="34" charset="0"/>
              </a:rPr>
              <a:t>“</a:t>
            </a:r>
            <a:r>
              <a:rPr lang="en-GB" altLang="ja-JP" dirty="0" err="1"/>
              <a:t>EuP</a:t>
            </a:r>
            <a:r>
              <a:rPr lang="ja-JP" altLang="en-GB" dirty="0">
                <a:latin typeface="Arial" pitchFamily="34" charset="0"/>
              </a:rPr>
              <a:t>”</a:t>
            </a:r>
            <a:r>
              <a:rPr lang="en-GB" altLang="ja-JP" dirty="0"/>
              <a:t> as our main communicator </a:t>
            </a:r>
            <a:br>
              <a:rPr lang="en-GB" altLang="ja-JP" dirty="0"/>
            </a:br>
            <a:r>
              <a:rPr lang="en-GB" altLang="ja-JP" dirty="0"/>
              <a:t> - Keep the </a:t>
            </a:r>
            <a:r>
              <a:rPr lang="ja-JP" altLang="en-GB" dirty="0">
                <a:latin typeface="Arial" pitchFamily="34" charset="0"/>
              </a:rPr>
              <a:t>“</a:t>
            </a:r>
            <a:r>
              <a:rPr lang="en-GB" altLang="ja-JP" dirty="0" err="1"/>
              <a:t>EuP</a:t>
            </a:r>
            <a:r>
              <a:rPr lang="en-GB" altLang="ja-JP" dirty="0"/>
              <a:t> ready</a:t>
            </a:r>
            <a:r>
              <a:rPr lang="ja-JP" altLang="en-GB" dirty="0">
                <a:latin typeface="Arial" pitchFamily="34" charset="0"/>
              </a:rPr>
              <a:t>”</a:t>
            </a:r>
            <a:r>
              <a:rPr lang="en-GB" altLang="ja-JP" dirty="0"/>
              <a:t> label in marketing materials/communication and on product packaging </a:t>
            </a:r>
            <a:br>
              <a:rPr lang="en-GB" altLang="ja-JP" dirty="0"/>
            </a:br>
            <a:r>
              <a:rPr lang="en-GB" altLang="ja-JP" dirty="0"/>
              <a:t> - Use both </a:t>
            </a:r>
            <a:r>
              <a:rPr lang="en-GB" altLang="ja-JP" dirty="0" err="1"/>
              <a:t>EuP</a:t>
            </a:r>
            <a:r>
              <a:rPr lang="en-GB" altLang="ja-JP" dirty="0"/>
              <a:t> and </a:t>
            </a:r>
            <a:r>
              <a:rPr lang="en-GB" altLang="ja-JP" dirty="0" err="1"/>
              <a:t>ErP</a:t>
            </a:r>
            <a:r>
              <a:rPr lang="en-GB" altLang="ja-JP" dirty="0"/>
              <a:t> in body text/sub headings, if relevant (for instance: </a:t>
            </a:r>
            <a:r>
              <a:rPr lang="ja-JP" altLang="en-GB" dirty="0">
                <a:latin typeface="Arial" pitchFamily="34" charset="0"/>
              </a:rPr>
              <a:t>“</a:t>
            </a:r>
            <a:r>
              <a:rPr lang="en-GB" altLang="ja-JP" dirty="0"/>
              <a:t>Grundfos circulators comply with the </a:t>
            </a:r>
            <a:r>
              <a:rPr lang="en-GB" altLang="ja-JP" dirty="0" err="1"/>
              <a:t>EuP</a:t>
            </a:r>
            <a:r>
              <a:rPr lang="en-GB" altLang="ja-JP" dirty="0"/>
              <a:t>/</a:t>
            </a:r>
            <a:r>
              <a:rPr lang="en-GB" altLang="ja-JP" dirty="0" err="1"/>
              <a:t>ErP</a:t>
            </a:r>
            <a:r>
              <a:rPr lang="en-GB" altLang="ja-JP" dirty="0"/>
              <a:t> Directive</a:t>
            </a:r>
            <a:r>
              <a:rPr lang="ja-JP" altLang="en-GB" dirty="0">
                <a:latin typeface="Arial" pitchFamily="34" charset="0"/>
              </a:rPr>
              <a:t>”</a:t>
            </a:r>
            <a:r>
              <a:rPr lang="en-GB" altLang="ja-JP" dirty="0"/>
              <a:t>…or </a:t>
            </a:r>
            <a:r>
              <a:rPr lang="ja-JP" altLang="en-GB" dirty="0">
                <a:latin typeface="Arial" pitchFamily="34" charset="0"/>
              </a:rPr>
              <a:t>“</a:t>
            </a:r>
            <a:r>
              <a:rPr lang="en-GB" altLang="ja-JP" dirty="0"/>
              <a:t>All our circulators are </a:t>
            </a:r>
            <a:r>
              <a:rPr lang="en-GB" altLang="ja-JP" dirty="0" err="1"/>
              <a:t>EuP</a:t>
            </a:r>
            <a:r>
              <a:rPr lang="en-GB" altLang="ja-JP" dirty="0"/>
              <a:t>/</a:t>
            </a:r>
            <a:r>
              <a:rPr lang="en-GB" altLang="ja-JP" dirty="0" err="1"/>
              <a:t>ErP</a:t>
            </a:r>
            <a:r>
              <a:rPr lang="en-GB" altLang="ja-JP" dirty="0"/>
              <a:t> ready</a:t>
            </a:r>
            <a:r>
              <a:rPr lang="ja-JP" altLang="en-GB" dirty="0">
                <a:latin typeface="Arial" pitchFamily="34" charset="0"/>
              </a:rPr>
              <a:t>”</a:t>
            </a:r>
            <a:r>
              <a:rPr lang="en-GB" altLang="ja-JP" dirty="0"/>
              <a:t>).</a:t>
            </a:r>
          </a:p>
          <a:p>
            <a:pPr eaLnBrk="1" hangingPunct="1"/>
            <a:r>
              <a:rPr lang="en-GB" dirty="0"/>
              <a:t> </a:t>
            </a:r>
          </a:p>
          <a:p>
            <a:pPr eaLnBrk="1" hangingPunct="1"/>
            <a:r>
              <a:rPr lang="en-GB" b="1" dirty="0"/>
              <a:t>Definition of </a:t>
            </a:r>
            <a:r>
              <a:rPr lang="en-GB" b="1" dirty="0" err="1"/>
              <a:t>EuP</a:t>
            </a:r>
            <a:r>
              <a:rPr lang="en-GB" b="1" dirty="0"/>
              <a:t> and </a:t>
            </a:r>
            <a:r>
              <a:rPr lang="en-GB" b="1" dirty="0" err="1"/>
              <a:t>ErP</a:t>
            </a:r>
            <a:r>
              <a:rPr lang="en-GB" b="1" dirty="0"/>
              <a:t/>
            </a:r>
            <a:br>
              <a:rPr lang="en-GB" b="1" dirty="0"/>
            </a:br>
            <a:r>
              <a:rPr lang="en-GB" dirty="0"/>
              <a:t>Energy related products (the use of which has an impact on energy consumption) account for a large proportion of the energy consumption in the EU and include:</a:t>
            </a:r>
          </a:p>
          <a:p>
            <a:pPr eaLnBrk="1" hangingPunct="1"/>
            <a:r>
              <a:rPr lang="en-GB" dirty="0"/>
              <a:t>Energy-using products (EUPs), which use, generate, transfer or measure energy (electricity, gas, fossil fuel), such as boilers, computers, televisions, transformers, industrial fans, industrial furnaces etc.</a:t>
            </a:r>
          </a:p>
          <a:p>
            <a:pPr eaLnBrk="1" hangingPunct="1"/>
            <a:r>
              <a:rPr lang="en-GB" dirty="0"/>
              <a:t>Other energy related products (ERPs) which do not use energy but have an impact on energy and can therefore contribute to saving energy, such as windows, insulation material, shower heads, taps etc.</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394" name="Rectangle 7"/>
          <p:cNvSpPr txBox="1">
            <a:spLocks noGrp="1" noChangeArrowheads="1"/>
          </p:cNvSpPr>
          <p:nvPr/>
        </p:nvSpPr>
        <p:spPr bwMode="auto">
          <a:xfrm>
            <a:off x="3851813" y="9432354"/>
            <a:ext cx="2945862" cy="49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59" tIns="47779" rIns="95559" bIns="47779" anchor="b"/>
          <a:lstStyle>
            <a:lvl1pPr defTabSz="990600" eaLnBrk="0" hangingPunct="0">
              <a:defRPr sz="2400">
                <a:solidFill>
                  <a:schemeClr val="tx1"/>
                </a:solidFill>
                <a:latin typeface="Times" pitchFamily="18" charset="0"/>
              </a:defRPr>
            </a:lvl1pPr>
            <a:lvl2pPr marL="804863" indent="-309563" defTabSz="990600" eaLnBrk="0" hangingPunct="0">
              <a:defRPr sz="2400">
                <a:solidFill>
                  <a:schemeClr val="tx1"/>
                </a:solidFill>
                <a:latin typeface="Times" pitchFamily="18" charset="0"/>
              </a:defRPr>
            </a:lvl2pPr>
            <a:lvl3pPr marL="1238250" indent="-247650" defTabSz="990600" eaLnBrk="0" hangingPunct="0">
              <a:defRPr sz="2400">
                <a:solidFill>
                  <a:schemeClr val="tx1"/>
                </a:solidFill>
                <a:latin typeface="Times" pitchFamily="18" charset="0"/>
              </a:defRPr>
            </a:lvl3pPr>
            <a:lvl4pPr marL="1733550" indent="-247650" defTabSz="990600" eaLnBrk="0" hangingPunct="0">
              <a:defRPr sz="2400">
                <a:solidFill>
                  <a:schemeClr val="tx1"/>
                </a:solidFill>
                <a:latin typeface="Times" pitchFamily="18" charset="0"/>
              </a:defRPr>
            </a:lvl4pPr>
            <a:lvl5pPr marL="2228850" indent="-247650" defTabSz="990600" eaLnBrk="0" hangingPunct="0">
              <a:defRPr sz="2400">
                <a:solidFill>
                  <a:schemeClr val="tx1"/>
                </a:solidFill>
                <a:latin typeface="Times" pitchFamily="18" charset="0"/>
              </a:defRPr>
            </a:lvl5pPr>
            <a:lvl6pPr marL="2686050" indent="-247650" defTabSz="990600" eaLnBrk="0" fontAlgn="base" hangingPunct="0">
              <a:spcBef>
                <a:spcPct val="0"/>
              </a:spcBef>
              <a:spcAft>
                <a:spcPct val="0"/>
              </a:spcAft>
              <a:defRPr sz="2400">
                <a:solidFill>
                  <a:schemeClr val="tx1"/>
                </a:solidFill>
                <a:latin typeface="Times" pitchFamily="18" charset="0"/>
              </a:defRPr>
            </a:lvl6pPr>
            <a:lvl7pPr marL="3143250" indent="-247650" defTabSz="990600" eaLnBrk="0" fontAlgn="base" hangingPunct="0">
              <a:spcBef>
                <a:spcPct val="0"/>
              </a:spcBef>
              <a:spcAft>
                <a:spcPct val="0"/>
              </a:spcAft>
              <a:defRPr sz="2400">
                <a:solidFill>
                  <a:schemeClr val="tx1"/>
                </a:solidFill>
                <a:latin typeface="Times" pitchFamily="18" charset="0"/>
              </a:defRPr>
            </a:lvl7pPr>
            <a:lvl8pPr marL="3600450" indent="-247650" defTabSz="990600" eaLnBrk="0" fontAlgn="base" hangingPunct="0">
              <a:spcBef>
                <a:spcPct val="0"/>
              </a:spcBef>
              <a:spcAft>
                <a:spcPct val="0"/>
              </a:spcAft>
              <a:defRPr sz="2400">
                <a:solidFill>
                  <a:schemeClr val="tx1"/>
                </a:solidFill>
                <a:latin typeface="Times" pitchFamily="18" charset="0"/>
              </a:defRPr>
            </a:lvl8pPr>
            <a:lvl9pPr marL="4057650" indent="-247650" defTabSz="990600" eaLnBrk="0" fontAlgn="base" hangingPunct="0">
              <a:spcBef>
                <a:spcPct val="0"/>
              </a:spcBef>
              <a:spcAft>
                <a:spcPct val="0"/>
              </a:spcAft>
              <a:defRPr sz="2400">
                <a:solidFill>
                  <a:schemeClr val="tx1"/>
                </a:solidFill>
                <a:latin typeface="Times" pitchFamily="18" charset="0"/>
              </a:defRPr>
            </a:lvl9pPr>
          </a:lstStyle>
          <a:p>
            <a:pPr algn="r" eaLnBrk="1" hangingPunct="1"/>
            <a:fld id="{5E384AEF-AF83-4A1E-A142-6E155A82CF00}" type="slidenum">
              <a:rPr lang="en-US" sz="1200">
                <a:latin typeface="Grundfos TheSans" pitchFamily="34" charset="0"/>
              </a:rPr>
              <a:pPr algn="r" eaLnBrk="1" hangingPunct="1"/>
              <a:t>21</a:t>
            </a:fld>
            <a:endParaRPr lang="en-US" sz="1200">
              <a:latin typeface="Grundfos TheSans" pitchFamily="34" charset="0"/>
            </a:endParaRPr>
          </a:p>
        </p:txBody>
      </p:sp>
      <p:sp>
        <p:nvSpPr>
          <p:cNvPr id="1083395" name="Rectangle 2"/>
          <p:cNvSpPr>
            <a:spLocks noGrp="1" noRot="1" noChangeAspect="1" noChangeArrowheads="1" noTextEdit="1"/>
          </p:cNvSpPr>
          <p:nvPr>
            <p:ph type="sldImg"/>
          </p:nvPr>
        </p:nvSpPr>
        <p:spPr>
          <a:xfrm>
            <a:off x="917575" y="744538"/>
            <a:ext cx="4962525" cy="3722687"/>
          </a:xfrm>
          <a:ln/>
        </p:spPr>
      </p:sp>
      <p:sp>
        <p:nvSpPr>
          <p:cNvPr id="1083396" name="Rectangle 3"/>
          <p:cNvSpPr>
            <a:spLocks noGrp="1" noChangeArrowheads="1"/>
          </p:cNvSpPr>
          <p:nvPr>
            <p:ph type="body" idx="1"/>
          </p:nvPr>
        </p:nvSpPr>
        <p:spPr>
          <a:xfrm>
            <a:off x="905952" y="4715407"/>
            <a:ext cx="4985772" cy="4467470"/>
          </a:xfrm>
        </p:spPr>
        <p:txBody>
          <a:bodyPr lIns="95559" tIns="47779" rIns="95559" bIns="47779"/>
          <a:lstStyle/>
          <a:p>
            <a:pPr eaLnBrk="1" hangingPunct="1"/>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51813" y="9432354"/>
            <a:ext cx="2945862" cy="495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lIns="95559" tIns="47779" rIns="95559" bIns="47779" anchor="b"/>
          <a:lstStyle>
            <a:lvl1pPr defTabSz="990600" eaLnBrk="0" hangingPunct="0">
              <a:defRPr sz="2400">
                <a:solidFill>
                  <a:schemeClr val="tx1"/>
                </a:solidFill>
                <a:latin typeface="Times" pitchFamily="18" charset="0"/>
              </a:defRPr>
            </a:lvl1pPr>
            <a:lvl2pPr marL="804863" indent="-309563" defTabSz="990600" eaLnBrk="0" hangingPunct="0">
              <a:defRPr sz="2400">
                <a:solidFill>
                  <a:schemeClr val="tx1"/>
                </a:solidFill>
                <a:latin typeface="Times" pitchFamily="18" charset="0"/>
              </a:defRPr>
            </a:lvl2pPr>
            <a:lvl3pPr marL="1238250" indent="-247650" defTabSz="990600" eaLnBrk="0" hangingPunct="0">
              <a:defRPr sz="2400">
                <a:solidFill>
                  <a:schemeClr val="tx1"/>
                </a:solidFill>
                <a:latin typeface="Times" pitchFamily="18" charset="0"/>
              </a:defRPr>
            </a:lvl3pPr>
            <a:lvl4pPr marL="1733550" indent="-247650" defTabSz="990600" eaLnBrk="0" hangingPunct="0">
              <a:defRPr sz="2400">
                <a:solidFill>
                  <a:schemeClr val="tx1"/>
                </a:solidFill>
                <a:latin typeface="Times" pitchFamily="18" charset="0"/>
              </a:defRPr>
            </a:lvl4pPr>
            <a:lvl5pPr marL="2228850" indent="-247650" defTabSz="990600" eaLnBrk="0" hangingPunct="0">
              <a:defRPr sz="2400">
                <a:solidFill>
                  <a:schemeClr val="tx1"/>
                </a:solidFill>
                <a:latin typeface="Times" pitchFamily="18" charset="0"/>
              </a:defRPr>
            </a:lvl5pPr>
            <a:lvl6pPr marL="2686050" indent="-247650" defTabSz="990600" eaLnBrk="0" fontAlgn="base" hangingPunct="0">
              <a:spcBef>
                <a:spcPct val="0"/>
              </a:spcBef>
              <a:spcAft>
                <a:spcPct val="0"/>
              </a:spcAft>
              <a:defRPr sz="2400">
                <a:solidFill>
                  <a:schemeClr val="tx1"/>
                </a:solidFill>
                <a:latin typeface="Times" pitchFamily="18" charset="0"/>
              </a:defRPr>
            </a:lvl6pPr>
            <a:lvl7pPr marL="3143250" indent="-247650" defTabSz="990600" eaLnBrk="0" fontAlgn="base" hangingPunct="0">
              <a:spcBef>
                <a:spcPct val="0"/>
              </a:spcBef>
              <a:spcAft>
                <a:spcPct val="0"/>
              </a:spcAft>
              <a:defRPr sz="2400">
                <a:solidFill>
                  <a:schemeClr val="tx1"/>
                </a:solidFill>
                <a:latin typeface="Times" pitchFamily="18" charset="0"/>
              </a:defRPr>
            </a:lvl7pPr>
            <a:lvl8pPr marL="3600450" indent="-247650" defTabSz="990600" eaLnBrk="0" fontAlgn="base" hangingPunct="0">
              <a:spcBef>
                <a:spcPct val="0"/>
              </a:spcBef>
              <a:spcAft>
                <a:spcPct val="0"/>
              </a:spcAft>
              <a:defRPr sz="2400">
                <a:solidFill>
                  <a:schemeClr val="tx1"/>
                </a:solidFill>
                <a:latin typeface="Times" pitchFamily="18" charset="0"/>
              </a:defRPr>
            </a:lvl8pPr>
            <a:lvl9pPr marL="4057650" indent="-247650" defTabSz="990600" eaLnBrk="0" fontAlgn="base" hangingPunct="0">
              <a:spcBef>
                <a:spcPct val="0"/>
              </a:spcBef>
              <a:spcAft>
                <a:spcPct val="0"/>
              </a:spcAft>
              <a:defRPr sz="2400">
                <a:solidFill>
                  <a:schemeClr val="tx1"/>
                </a:solidFill>
                <a:latin typeface="Times" pitchFamily="18" charset="0"/>
              </a:defRPr>
            </a:lvl9pPr>
          </a:lstStyle>
          <a:p>
            <a:pPr algn="r" eaLnBrk="1" hangingPunct="1"/>
            <a:fld id="{9ACD7709-3C9C-47D4-803B-BB41B4EEF605}" type="slidenum">
              <a:rPr lang="en-US" sz="1200">
                <a:latin typeface="Grundfos TheSans" pitchFamily="34" charset="0"/>
                <a:ea typeface="MS PGothic" pitchFamily="34" charset="-128"/>
              </a:rPr>
              <a:pPr algn="r" eaLnBrk="1" hangingPunct="1"/>
              <a:t>23</a:t>
            </a:fld>
            <a:endParaRPr lang="en-US" sz="1200">
              <a:latin typeface="Grundfos TheSans" pitchFamily="34" charset="0"/>
              <a:ea typeface="MS PGothic" pitchFamily="34" charset="-128"/>
            </a:endParaRPr>
          </a:p>
        </p:txBody>
      </p:sp>
      <p:sp>
        <p:nvSpPr>
          <p:cNvPr id="56322" name="Rectangle 2"/>
          <p:cNvSpPr>
            <a:spLocks noGrp="1" noRot="1" noChangeAspect="1" noChangeArrowheads="1"/>
          </p:cNvSpPr>
          <p:nvPr>
            <p:ph type="sldImg"/>
          </p:nvPr>
        </p:nvSpPr>
        <p:spPr>
          <a:xfrm>
            <a:off x="917575" y="744538"/>
            <a:ext cx="4962525" cy="3722687"/>
          </a:xfrm>
          <a:solidFill>
            <a:srgbClr val="FFFFFF"/>
          </a:solidFill>
          <a:ln/>
          <a:extLst>
            <a:ext uri="{FAA26D3D-D897-4be2-8F04-BA451C77F1D7}">
              <ma14:placeholderFlag xmlns="" xmlns:ma14="http://schemas.microsoft.com/office/mac/drawingml/2011/main" val="1"/>
            </a:ext>
          </a:extLst>
        </p:spPr>
      </p:sp>
      <p:sp>
        <p:nvSpPr>
          <p:cNvPr id="56323" name="Rectangle 3"/>
          <p:cNvSpPr>
            <a:spLocks noGrp="1" noChangeArrowheads="1"/>
          </p:cNvSpPr>
          <p:nvPr>
            <p:ph type="body" idx="1"/>
          </p:nvPr>
        </p:nvSpPr>
        <p:spPr>
          <a:xfrm>
            <a:off x="905952" y="4715407"/>
            <a:ext cx="4985772" cy="4467470"/>
          </a:xfrm>
          <a:solidFill>
            <a:srgbClr val="FFFFFF"/>
          </a:solidFill>
          <a:ln>
            <a:solidFill>
              <a:srgbClr val="000000"/>
            </a:solidFill>
            <a:miter lim="800000"/>
            <a:headEnd/>
            <a:tailEnd/>
          </a:ln>
        </p:spPr>
        <p:txBody>
          <a:bodyPr lIns="95559" tIns="47779" rIns="95559" bIns="47779"/>
          <a:lstStyle/>
          <a:p>
            <a:pPr eaLnBrk="1" hangingPunct="1"/>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4B2FBE-DDC3-4A22-8C24-F9848F461FCD}" type="slidenum">
              <a:rPr lang="da-DK"/>
              <a:pPr/>
              <a:t>28</a:t>
            </a:fld>
            <a:endParaRPr lang="da-DK"/>
          </a:p>
        </p:txBody>
      </p:sp>
      <p:sp>
        <p:nvSpPr>
          <p:cNvPr id="906242" name="Rectangle 2"/>
          <p:cNvSpPr>
            <a:spLocks noGrp="1" noRot="1" noChangeAspect="1" noChangeArrowheads="1" noTextEdit="1"/>
          </p:cNvSpPr>
          <p:nvPr>
            <p:ph type="sldImg"/>
          </p:nvPr>
        </p:nvSpPr>
        <p:spPr>
          <a:xfrm>
            <a:off x="2268037" y="745088"/>
            <a:ext cx="2265892" cy="3723084"/>
          </a:xfrm>
          <a:ln/>
        </p:spPr>
      </p:sp>
      <p:sp>
        <p:nvSpPr>
          <p:cNvPr id="906243" name="Rectangle 3"/>
          <p:cNvSpPr>
            <a:spLocks noGrp="1" noChangeArrowheads="1"/>
          </p:cNvSpPr>
          <p:nvPr>
            <p:ph type="body" idx="1"/>
          </p:nvPr>
        </p:nvSpPr>
        <p:spPr>
          <a:xfrm>
            <a:off x="906572" y="4717318"/>
            <a:ext cx="4984533" cy="4465821"/>
          </a:xfrm>
        </p:spPr>
        <p:txBody>
          <a:bodyPr/>
          <a:lstStyle/>
          <a:p>
            <a:r>
              <a:rPr lang="en-GB"/>
              <a:t>The new MAGNA’s are unique.</a:t>
            </a:r>
          </a:p>
          <a:p>
            <a:r>
              <a:rPr lang="en-GB"/>
              <a:t>High efficiency. Top-performer in the energy index</a:t>
            </a:r>
          </a:p>
          <a:p>
            <a:r>
              <a:rPr lang="en-GB"/>
              <a:t>Same functionality and way of operation as the rest of the MAGNA range</a:t>
            </a:r>
          </a:p>
          <a:p>
            <a:r>
              <a:rPr lang="en-GB"/>
              <a:t>Impeller and pump housing design with use of sophisticated 3-D modelling and dimensioning software</a:t>
            </a:r>
          </a:p>
          <a:p>
            <a:r>
              <a:rPr lang="en-GB"/>
              <a:t>Permanent magnet rotor avoid that energy most be transferred from stator to rotor =&gt; energy savings</a:t>
            </a:r>
          </a:p>
          <a:p>
            <a:r>
              <a:rPr lang="en-GB"/>
              <a:t>Control box with an “Alpha” plug. Easy and no terminals to be used in the control box</a:t>
            </a:r>
          </a:p>
          <a:p>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defRPr sz="3200">
                <a:solidFill>
                  <a:schemeClr val="tx1"/>
                </a:solidFill>
                <a:latin typeface="Grundfos TheSans" pitchFamily="34" charset="0"/>
                <a:cs typeface="Arial" charset="0"/>
              </a:defRPr>
            </a:lvl1pPr>
            <a:lvl2pPr marL="742950" indent="-285750" eaLnBrk="0" hangingPunct="0">
              <a:defRPr sz="3200">
                <a:solidFill>
                  <a:schemeClr val="tx1"/>
                </a:solidFill>
                <a:latin typeface="Grundfos TheSans" pitchFamily="34" charset="0"/>
                <a:cs typeface="Arial" charset="0"/>
              </a:defRPr>
            </a:lvl2pPr>
            <a:lvl3pPr marL="1143000" indent="-228600" eaLnBrk="0" hangingPunct="0">
              <a:defRPr sz="3200">
                <a:solidFill>
                  <a:schemeClr val="tx1"/>
                </a:solidFill>
                <a:latin typeface="Grundfos TheSans" pitchFamily="34" charset="0"/>
                <a:cs typeface="Arial" charset="0"/>
              </a:defRPr>
            </a:lvl3pPr>
            <a:lvl4pPr marL="1600200" indent="-228600" eaLnBrk="0" hangingPunct="0">
              <a:defRPr sz="3200">
                <a:solidFill>
                  <a:schemeClr val="tx1"/>
                </a:solidFill>
                <a:latin typeface="Grundfos TheSans" pitchFamily="34" charset="0"/>
                <a:cs typeface="Arial" charset="0"/>
              </a:defRPr>
            </a:lvl4pPr>
            <a:lvl5pPr marL="2057400" indent="-228600" eaLnBrk="0" hangingPunct="0">
              <a:defRPr sz="3200">
                <a:solidFill>
                  <a:schemeClr val="tx1"/>
                </a:solidFill>
                <a:latin typeface="Grundfos TheSans" pitchFamily="34" charset="0"/>
                <a:cs typeface="Arial" charset="0"/>
              </a:defRPr>
            </a:lvl5pPr>
            <a:lvl6pPr marL="2514600" indent="-228600" eaLnBrk="0" fontAlgn="base" hangingPunct="0">
              <a:spcBef>
                <a:spcPct val="0"/>
              </a:spcBef>
              <a:spcAft>
                <a:spcPct val="0"/>
              </a:spcAft>
              <a:defRPr sz="3200">
                <a:solidFill>
                  <a:schemeClr val="tx1"/>
                </a:solidFill>
                <a:latin typeface="Grundfos TheSans" pitchFamily="34" charset="0"/>
                <a:cs typeface="Arial" charset="0"/>
              </a:defRPr>
            </a:lvl6pPr>
            <a:lvl7pPr marL="2971800" indent="-228600" eaLnBrk="0" fontAlgn="base" hangingPunct="0">
              <a:spcBef>
                <a:spcPct val="0"/>
              </a:spcBef>
              <a:spcAft>
                <a:spcPct val="0"/>
              </a:spcAft>
              <a:defRPr sz="3200">
                <a:solidFill>
                  <a:schemeClr val="tx1"/>
                </a:solidFill>
                <a:latin typeface="Grundfos TheSans" pitchFamily="34" charset="0"/>
                <a:cs typeface="Arial" charset="0"/>
              </a:defRPr>
            </a:lvl7pPr>
            <a:lvl8pPr marL="3429000" indent="-228600" eaLnBrk="0" fontAlgn="base" hangingPunct="0">
              <a:spcBef>
                <a:spcPct val="0"/>
              </a:spcBef>
              <a:spcAft>
                <a:spcPct val="0"/>
              </a:spcAft>
              <a:defRPr sz="3200">
                <a:solidFill>
                  <a:schemeClr val="tx1"/>
                </a:solidFill>
                <a:latin typeface="Grundfos TheSans" pitchFamily="34" charset="0"/>
                <a:cs typeface="Arial" charset="0"/>
              </a:defRPr>
            </a:lvl8pPr>
            <a:lvl9pPr marL="3886200" indent="-228600" eaLnBrk="0" fontAlgn="base" hangingPunct="0">
              <a:spcBef>
                <a:spcPct val="0"/>
              </a:spcBef>
              <a:spcAft>
                <a:spcPct val="0"/>
              </a:spcAft>
              <a:defRPr sz="3200">
                <a:solidFill>
                  <a:schemeClr val="tx1"/>
                </a:solidFill>
                <a:latin typeface="Grundfos TheSans" pitchFamily="34" charset="0"/>
                <a:cs typeface="Arial" charset="0"/>
              </a:defRPr>
            </a:lvl9pPr>
          </a:lstStyle>
          <a:p>
            <a:pPr eaLnBrk="1" hangingPunct="1"/>
            <a:fld id="{5C8D3B1A-31E6-467C-AD70-05AD492C0346}" type="slidenum">
              <a:rPr lang="en-GB" sz="1200" smtClean="0">
                <a:latin typeface="Times New Roman" pitchFamily="18" charset="0"/>
              </a:rPr>
              <a:pPr eaLnBrk="1" hangingPunct="1"/>
              <a:t>29</a:t>
            </a:fld>
            <a:endParaRPr lang="en-GB" sz="1200" smtClean="0">
              <a:latin typeface="Times New Roman" pitchFamily="18"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a:defRPr/>
            </a:pPr>
            <a:fld id="{FD8A6DFF-13F6-47DB-BF5A-994AFA781E2E}" type="datetimeFigureOut">
              <a:rPr lang="da-DK" smtClean="0"/>
              <a:pPr>
                <a:defRPr/>
              </a:pPr>
              <a:t>17-10-2012</a:t>
            </a:fld>
            <a:endParaRPr lang="da-DK" dirty="0"/>
          </a:p>
        </p:txBody>
      </p:sp>
      <p:sp>
        <p:nvSpPr>
          <p:cNvPr id="4" name="Footer Placeholder 3"/>
          <p:cNvSpPr>
            <a:spLocks noGrp="1"/>
          </p:cNvSpPr>
          <p:nvPr>
            <p:ph type="ftr" sz="quarter" idx="11"/>
          </p:nvPr>
        </p:nvSpPr>
        <p:spPr/>
        <p:txBody>
          <a:bodyPr/>
          <a:lstStyle/>
          <a:p>
            <a:pPr>
              <a:defRPr/>
            </a:pPr>
            <a:endParaRPr lang="da-DK" dirty="0"/>
          </a:p>
        </p:txBody>
      </p:sp>
      <p:sp>
        <p:nvSpPr>
          <p:cNvPr id="5" name="Slide Number Placeholder 4"/>
          <p:cNvSpPr>
            <a:spLocks noGrp="1"/>
          </p:cNvSpPr>
          <p:nvPr>
            <p:ph type="sldNum" sz="quarter" idx="12"/>
          </p:nvPr>
        </p:nvSpPr>
        <p:spPr/>
        <p:txBody>
          <a:bodyPr/>
          <a:lstStyle/>
          <a:p>
            <a:pPr>
              <a:defRPr/>
            </a:pPr>
            <a:fld id="{955C1EB7-4B30-4A6A-B082-00DF032B633D}" type="slidenum">
              <a:rPr lang="da-DK" smtClean="0"/>
              <a:pPr>
                <a:defRPr/>
              </a:pPr>
              <a:t>‹#›</a:t>
            </a:fld>
            <a:endParaRPr lang="da-DK" dirty="0"/>
          </a:p>
        </p:txBody>
      </p:sp>
      <p:sp>
        <p:nvSpPr>
          <p:cNvPr id="6" name="Undertitel 2"/>
          <p:cNvSpPr>
            <a:spLocks noGrp="1"/>
          </p:cNvSpPr>
          <p:nvPr>
            <p:ph type="subTitle" idx="1" hasCustomPrompt="1"/>
          </p:nvPr>
        </p:nvSpPr>
        <p:spPr>
          <a:xfrm>
            <a:off x="360000" y="1515053"/>
            <a:ext cx="8421524" cy="246221"/>
          </a:xfrm>
          <a:prstGeom prst="rect">
            <a:avLst/>
          </a:prstGeom>
        </p:spPr>
        <p:txBody>
          <a:bodyPr wrap="square" lIns="0" tIns="0" rIns="0" bIns="0">
            <a:spAutoFit/>
          </a:bodyPr>
          <a:lstStyle>
            <a:lvl1pPr marL="0" indent="0" algn="l">
              <a:buNone/>
              <a:defRPr sz="1600">
                <a:solidFill>
                  <a:schemeClr val="tx1"/>
                </a:solidFill>
                <a:latin typeface="Grundfos TheSans V2" pitchFamily="34" charset="0"/>
              </a:defRPr>
            </a:lvl1pPr>
            <a:lvl2pPr marL="360363" indent="0" algn="l">
              <a:buFont typeface="Arial" pitchFamily="34" charset="0"/>
              <a:buNone/>
              <a:defRPr sz="1500">
                <a:solidFill>
                  <a:schemeClr val="tx1"/>
                </a:solidFill>
              </a:defRPr>
            </a:lvl2pPr>
            <a:lvl3pPr marL="720725" indent="0" algn="l">
              <a:buNone/>
              <a:defRPr sz="1500">
                <a:solidFill>
                  <a:schemeClr val="tx1"/>
                </a:solidFill>
              </a:defRPr>
            </a:lvl3pPr>
            <a:lvl4pPr marL="1073150" indent="0" algn="l">
              <a:buNone/>
              <a:defRPr sz="1500">
                <a:solidFill>
                  <a:schemeClr val="tx1"/>
                </a:solidFill>
              </a:defRPr>
            </a:lvl4pPr>
            <a:lvl5pPr marL="1433513" indent="0" algn="l">
              <a:buNone/>
              <a:defRPr>
                <a:solidFill>
                  <a:srgbClr val="000000"/>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da-DK" dirty="0" err="1" smtClean="0"/>
              <a:t>Click</a:t>
            </a:r>
            <a:r>
              <a:rPr lang="da-DK" dirty="0" smtClean="0"/>
              <a:t> to </a:t>
            </a:r>
            <a:r>
              <a:rPr lang="da-DK" dirty="0" err="1" smtClean="0"/>
              <a:t>edit</a:t>
            </a:r>
            <a:r>
              <a:rPr lang="da-DK" dirty="0" smtClean="0"/>
              <a:t> </a:t>
            </a:r>
            <a:r>
              <a:rPr lang="da-DK" dirty="0" err="1" smtClean="0"/>
              <a:t>text</a:t>
            </a:r>
            <a:endParaRPr lang="da-DK" dirty="0"/>
          </a:p>
        </p:txBody>
      </p:sp>
    </p:spTree>
    <p:extLst>
      <p:ext uri="{BB962C8B-B14F-4D97-AF65-F5344CB8AC3E}">
        <p14:creationId xmlns:p14="http://schemas.microsoft.com/office/powerpoint/2010/main" val="1524124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 Content - Full picture">
    <p:spTree>
      <p:nvGrpSpPr>
        <p:cNvPr id="1" name=""/>
        <p:cNvGrpSpPr/>
        <p:nvPr/>
      </p:nvGrpSpPr>
      <p:grpSpPr>
        <a:xfrm>
          <a:off x="0" y="0"/>
          <a:ext cx="0" cy="0"/>
          <a:chOff x="0" y="0"/>
          <a:chExt cx="0" cy="0"/>
        </a:xfrm>
      </p:grpSpPr>
      <p:sp>
        <p:nvSpPr>
          <p:cNvPr id="10" name="Pladsholder til billede 9"/>
          <p:cNvSpPr>
            <a:spLocks noGrp="1"/>
          </p:cNvSpPr>
          <p:nvPr>
            <p:ph type="pic" sz="quarter" idx="13" hasCustomPrompt="1"/>
          </p:nvPr>
        </p:nvSpPr>
        <p:spPr>
          <a:xfrm>
            <a:off x="0" y="0"/>
            <a:ext cx="9144000" cy="6858000"/>
          </a:xfrm>
          <a:prstGeom prst="rect">
            <a:avLst/>
          </a:prstGeom>
        </p:spPr>
        <p:txBody>
          <a:bodyPr anchor="ctr" anchorCtr="1"/>
          <a:lstStyle>
            <a:lvl1pPr marL="0" indent="0" algn="ctr">
              <a:buFontTx/>
              <a:buNone/>
              <a:defRPr sz="1400">
                <a:latin typeface="Grundfos TheSans" pitchFamily="34" charset="0"/>
              </a:defRPr>
            </a:lvl1pPr>
          </a:lstStyle>
          <a:p>
            <a:r>
              <a:rPr lang="en-US" dirty="0" smtClean="0"/>
              <a:t>Click icon to insert picture</a:t>
            </a:r>
          </a:p>
        </p:txBody>
      </p:sp>
      <p:sp>
        <p:nvSpPr>
          <p:cNvPr id="13" name="Pladsholder til tekst 12"/>
          <p:cNvSpPr>
            <a:spLocks noGrp="1"/>
          </p:cNvSpPr>
          <p:nvPr>
            <p:ph type="body" sz="quarter" idx="14"/>
          </p:nvPr>
        </p:nvSpPr>
        <p:spPr>
          <a:xfrm>
            <a:off x="255057" y="6399981"/>
            <a:ext cx="8888944" cy="35875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FontTx/>
              <a:buNone/>
              <a:defRPr sz="1400">
                <a:solidFill>
                  <a:srgbClr val="11497B"/>
                </a:solidFill>
                <a:latin typeface="Grundfos TheSans" pitchFamily="34" charset="0"/>
              </a:defRPr>
            </a:lvl1pPr>
            <a:lvl2pPr marL="457200" indent="0">
              <a:buFontTx/>
              <a:buNone/>
              <a:defRPr sz="1400">
                <a:solidFill>
                  <a:srgbClr val="11497B"/>
                </a:solidFill>
                <a:latin typeface="Grundfos TheSans" pitchFamily="34" charset="0"/>
              </a:defRPr>
            </a:lvl2pPr>
            <a:lvl3pPr marL="914400" indent="0">
              <a:buFontTx/>
              <a:buNone/>
              <a:defRPr sz="1400">
                <a:solidFill>
                  <a:srgbClr val="11497B"/>
                </a:solidFill>
                <a:latin typeface="Grundfos TheSans" pitchFamily="34" charset="0"/>
              </a:defRPr>
            </a:lvl3pPr>
            <a:lvl4pPr marL="1371600" indent="0">
              <a:buFontTx/>
              <a:buNone/>
              <a:defRPr sz="1400">
                <a:solidFill>
                  <a:srgbClr val="11497B"/>
                </a:solidFill>
                <a:latin typeface="Grundfos TheSans" pitchFamily="34" charset="0"/>
              </a:defRPr>
            </a:lvl4pPr>
            <a:lvl5pPr marL="1828800" indent="0">
              <a:buFontTx/>
              <a:buNone/>
              <a:defRPr sz="1400">
                <a:solidFill>
                  <a:srgbClr val="11497B"/>
                </a:solidFill>
                <a:latin typeface="Grundfos TheSans" pitchFamily="34" charset="0"/>
              </a:defRPr>
            </a:lvl5pPr>
          </a:lstStyle>
          <a:p>
            <a:pPr lvl="0"/>
            <a:r>
              <a:rPr lang="en-US" smtClean="0"/>
              <a:t>Click to edit Master text styles</a:t>
            </a:r>
          </a:p>
        </p:txBody>
      </p:sp>
      <p:sp>
        <p:nvSpPr>
          <p:cNvPr id="2" name="Titel 1"/>
          <p:cNvSpPr>
            <a:spLocks noGrp="1"/>
          </p:cNvSpPr>
          <p:nvPr>
            <p:ph type="ctrTitle" hasCustomPrompt="1"/>
          </p:nvPr>
        </p:nvSpPr>
        <p:spPr>
          <a:xfrm>
            <a:off x="358269" y="360000"/>
            <a:ext cx="8423255" cy="553998"/>
          </a:xfrm>
          <a:prstGeom prst="rect">
            <a:avLst/>
          </a:prstGeom>
        </p:spPr>
        <p:txBody>
          <a:bodyPr wrap="square" lIns="0" tIns="0" rIns="0" bIns="0" anchor="t" anchorCtr="0">
            <a:spAutoFit/>
          </a:bodyPr>
          <a:lstStyle>
            <a:lvl1pPr algn="l">
              <a:defRPr sz="3600" b="1">
                <a:solidFill>
                  <a:srgbClr val="11497B"/>
                </a:solidFill>
                <a:latin typeface="Grundfos TheSans V2" pitchFamily="34" charset="0"/>
              </a:defRPr>
            </a:lvl1pPr>
          </a:lstStyle>
          <a:p>
            <a:r>
              <a:rPr lang="da-DK" dirty="0" err="1" smtClean="0"/>
              <a:t>Click</a:t>
            </a:r>
            <a:r>
              <a:rPr lang="da-DK" dirty="0" smtClean="0"/>
              <a:t> to </a:t>
            </a:r>
            <a:r>
              <a:rPr lang="da-DK" dirty="0" err="1" smtClean="0"/>
              <a:t>edit</a:t>
            </a:r>
            <a:r>
              <a:rPr lang="da-DK" dirty="0" smtClean="0"/>
              <a:t> </a:t>
            </a:r>
            <a:r>
              <a:rPr lang="da-DK" dirty="0" err="1" smtClean="0"/>
              <a:t>text</a:t>
            </a:r>
            <a:endParaRPr lang="da-DK" dirty="0"/>
          </a:p>
        </p:txBody>
      </p:sp>
      <p:sp>
        <p:nvSpPr>
          <p:cNvPr id="9" name="Pladsholder til dato 3"/>
          <p:cNvSpPr>
            <a:spLocks noGrp="1"/>
          </p:cNvSpPr>
          <p:nvPr>
            <p:ph type="dt" sz="half" idx="10"/>
          </p:nvPr>
        </p:nvSpPr>
        <p:spPr>
          <a:xfrm>
            <a:off x="248400" y="6106038"/>
            <a:ext cx="889200" cy="365125"/>
          </a:xfrm>
        </p:spPr>
        <p:txBody>
          <a:bodyPr/>
          <a:lstStyle>
            <a:lvl1pPr>
              <a:defRPr sz="1100"/>
            </a:lvl1pPr>
          </a:lstStyle>
          <a:p>
            <a:pPr>
              <a:defRPr/>
            </a:pPr>
            <a:fld id="{EA6C02BF-9A90-4521-88BE-A8D73C955B31}" type="datetimeFigureOut">
              <a:rPr lang="da-DK" smtClean="0"/>
              <a:pPr>
                <a:defRPr/>
              </a:pPr>
              <a:t>17-10-2012</a:t>
            </a:fld>
            <a:endParaRPr lang="da-DK" dirty="0"/>
          </a:p>
        </p:txBody>
      </p:sp>
      <p:sp>
        <p:nvSpPr>
          <p:cNvPr id="12" name="Pladsholder til diasnummer 5"/>
          <p:cNvSpPr>
            <a:spLocks noGrp="1"/>
          </p:cNvSpPr>
          <p:nvPr>
            <p:ph type="sldNum" sz="quarter" idx="12"/>
          </p:nvPr>
        </p:nvSpPr>
        <p:spPr>
          <a:xfrm>
            <a:off x="8438400" y="6106038"/>
            <a:ext cx="601200" cy="365125"/>
          </a:xfrm>
        </p:spPr>
        <p:txBody>
          <a:bodyPr/>
          <a:lstStyle>
            <a:lvl1pPr>
              <a:defRPr sz="1100"/>
            </a:lvl1pPr>
          </a:lstStyle>
          <a:p>
            <a:pPr>
              <a:defRPr/>
            </a:pPr>
            <a:fld id="{AFCB17E1-436A-4968-A3D6-437B5838CAED}" type="slidenum">
              <a:rPr lang="da-DK" smtClean="0"/>
              <a:pPr>
                <a:defRPr/>
              </a:pPr>
              <a:t>‹#›</a:t>
            </a:fld>
            <a:endParaRPr lang="da-DK" dirty="0"/>
          </a:p>
        </p:txBody>
      </p:sp>
      <p:sp>
        <p:nvSpPr>
          <p:cNvPr id="17" name="Pladsholder til sidefod 4"/>
          <p:cNvSpPr>
            <a:spLocks noGrp="1"/>
          </p:cNvSpPr>
          <p:nvPr>
            <p:ph type="ftr" sz="quarter" idx="11"/>
          </p:nvPr>
        </p:nvSpPr>
        <p:spPr>
          <a:xfrm>
            <a:off x="1267200" y="6152401"/>
            <a:ext cx="7020000" cy="261610"/>
          </a:xfrm>
        </p:spPr>
        <p:txBody>
          <a:bodyPr anchor="b" anchorCtr="0">
            <a:spAutoFit/>
          </a:bodyPr>
          <a:lstStyle>
            <a:lvl1pPr>
              <a:defRPr sz="1100"/>
            </a:lvl1pPr>
          </a:lstStyle>
          <a:p>
            <a:pPr>
              <a:defRPr/>
            </a:pPr>
            <a:endParaRPr lang="da-DK" dirty="0"/>
          </a:p>
        </p:txBody>
      </p:sp>
      <p:sp>
        <p:nvSpPr>
          <p:cNvPr id="15" name="Undertitel 2"/>
          <p:cNvSpPr>
            <a:spLocks noGrp="1"/>
          </p:cNvSpPr>
          <p:nvPr>
            <p:ph type="subTitle" idx="1" hasCustomPrompt="1"/>
          </p:nvPr>
        </p:nvSpPr>
        <p:spPr>
          <a:xfrm>
            <a:off x="359999" y="1515053"/>
            <a:ext cx="8421525" cy="246221"/>
          </a:xfrm>
          <a:prstGeom prst="rect">
            <a:avLst/>
          </a:prstGeom>
        </p:spPr>
        <p:txBody>
          <a:bodyPr wrap="square" lIns="0" tIns="0" rIns="0" bIns="0">
            <a:spAutoFit/>
          </a:bodyPr>
          <a:lstStyle>
            <a:lvl1pPr marL="0" indent="0" algn="l">
              <a:buNone/>
              <a:defRPr sz="1600">
                <a:solidFill>
                  <a:schemeClr val="tx1"/>
                </a:solidFill>
                <a:latin typeface="Grundfos TheSans V2" pitchFamily="34" charset="0"/>
              </a:defRPr>
            </a:lvl1pPr>
            <a:lvl2pPr marL="360363" indent="0" algn="l">
              <a:buFont typeface="Arial" pitchFamily="34" charset="0"/>
              <a:buNone/>
              <a:defRPr sz="1500">
                <a:solidFill>
                  <a:schemeClr val="tx1"/>
                </a:solidFill>
              </a:defRPr>
            </a:lvl2pPr>
            <a:lvl3pPr marL="720725" indent="0" algn="l">
              <a:buNone/>
              <a:defRPr sz="1500">
                <a:solidFill>
                  <a:schemeClr val="tx1"/>
                </a:solidFill>
              </a:defRPr>
            </a:lvl3pPr>
            <a:lvl4pPr marL="1073150" indent="0" algn="l">
              <a:buNone/>
              <a:defRPr sz="1500">
                <a:solidFill>
                  <a:schemeClr val="tx1"/>
                </a:solidFill>
              </a:defRPr>
            </a:lvl4pPr>
            <a:lvl5pPr marL="1433513" indent="0" algn="l">
              <a:buNone/>
              <a:defRPr>
                <a:solidFill>
                  <a:srgbClr val="000000"/>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da-DK" dirty="0" err="1" smtClean="0"/>
              <a:t>Click</a:t>
            </a:r>
            <a:r>
              <a:rPr lang="da-DK" dirty="0" smtClean="0"/>
              <a:t> to </a:t>
            </a:r>
            <a:r>
              <a:rPr lang="da-DK" dirty="0" err="1" smtClean="0"/>
              <a:t>edit</a:t>
            </a:r>
            <a:r>
              <a:rPr lang="da-DK" dirty="0" smtClean="0"/>
              <a:t> </a:t>
            </a:r>
            <a:r>
              <a:rPr lang="da-DK" dirty="0" err="1" smtClean="0"/>
              <a:t>text</a:t>
            </a:r>
            <a:endParaRPr lang="da-DK" dirty="0"/>
          </a:p>
        </p:txBody>
      </p:sp>
    </p:spTree>
    <p:extLst>
      <p:ext uri="{BB962C8B-B14F-4D97-AF65-F5344CB8AC3E}">
        <p14:creationId xmlns:p14="http://schemas.microsoft.com/office/powerpoint/2010/main" val="380180386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 Content - Full picture">
    <p:spTree>
      <p:nvGrpSpPr>
        <p:cNvPr id="1" name=""/>
        <p:cNvGrpSpPr/>
        <p:nvPr/>
      </p:nvGrpSpPr>
      <p:grpSpPr>
        <a:xfrm>
          <a:off x="0" y="0"/>
          <a:ext cx="0" cy="0"/>
          <a:chOff x="0" y="0"/>
          <a:chExt cx="0" cy="0"/>
        </a:xfrm>
      </p:grpSpPr>
      <p:sp>
        <p:nvSpPr>
          <p:cNvPr id="10" name="Pladsholder til billede 9"/>
          <p:cNvSpPr>
            <a:spLocks noGrp="1"/>
          </p:cNvSpPr>
          <p:nvPr>
            <p:ph type="pic" sz="quarter" idx="13" hasCustomPrompt="1"/>
          </p:nvPr>
        </p:nvSpPr>
        <p:spPr>
          <a:xfrm>
            <a:off x="0" y="0"/>
            <a:ext cx="9144000" cy="6858000"/>
          </a:xfrm>
          <a:prstGeom prst="rect">
            <a:avLst/>
          </a:prstGeom>
        </p:spPr>
        <p:txBody>
          <a:bodyPr anchor="ctr" anchorCtr="0"/>
          <a:lstStyle>
            <a:lvl1pPr marL="0" indent="0" algn="ctr">
              <a:buFontTx/>
              <a:buNone/>
              <a:defRPr sz="1400">
                <a:latin typeface="Grundfos TheSans" pitchFamily="34" charset="0"/>
              </a:defRPr>
            </a:lvl1pPr>
          </a:lstStyle>
          <a:p>
            <a:r>
              <a:rPr lang="en-US" dirty="0" smtClean="0"/>
              <a:t>Click icon to insert picture</a:t>
            </a:r>
          </a:p>
        </p:txBody>
      </p:sp>
      <p:sp>
        <p:nvSpPr>
          <p:cNvPr id="14" name="Titel 1"/>
          <p:cNvSpPr>
            <a:spLocks noGrp="1"/>
          </p:cNvSpPr>
          <p:nvPr>
            <p:ph type="ctrTitle" hasCustomPrompt="1"/>
          </p:nvPr>
        </p:nvSpPr>
        <p:spPr>
          <a:xfrm>
            <a:off x="255600" y="4769181"/>
            <a:ext cx="8888400" cy="1630800"/>
          </a:xfrm>
          <a:prstGeom prst="rect">
            <a:avLst/>
          </a:prstGeom>
          <a:solidFill>
            <a:srgbClr val="11497B">
              <a:alpha val="80000"/>
            </a:srgbClr>
          </a:solidFill>
        </p:spPr>
        <p:txBody>
          <a:bodyPr lIns="180000" tIns="46800" rIns="90000" bIns="46800" anchor="t" anchorCtr="0">
            <a:noAutofit/>
          </a:bodyPr>
          <a:lstStyle>
            <a:lvl1pPr algn="l">
              <a:defRPr sz="3200" b="1">
                <a:solidFill>
                  <a:schemeClr val="bg1"/>
                </a:solidFill>
                <a:latin typeface="Grundfos TheSans V2" pitchFamily="34" charset="0"/>
              </a:defRPr>
            </a:lvl1pPr>
          </a:lstStyle>
          <a:p>
            <a:r>
              <a:rPr lang="da-DK" dirty="0" err="1" smtClean="0"/>
              <a:t>Click</a:t>
            </a:r>
            <a:r>
              <a:rPr lang="da-DK" dirty="0" smtClean="0"/>
              <a:t> to </a:t>
            </a:r>
            <a:r>
              <a:rPr lang="da-DK" dirty="0" err="1" smtClean="0"/>
              <a:t>edit</a:t>
            </a:r>
            <a:r>
              <a:rPr lang="da-DK" dirty="0" smtClean="0"/>
              <a:t> </a:t>
            </a:r>
            <a:r>
              <a:rPr lang="da-DK" dirty="0" err="1" smtClean="0"/>
              <a:t>text</a:t>
            </a:r>
            <a:endParaRPr lang="da-DK" dirty="0"/>
          </a:p>
        </p:txBody>
      </p:sp>
      <p:sp>
        <p:nvSpPr>
          <p:cNvPr id="13" name="Pladsholder til tekst 12"/>
          <p:cNvSpPr>
            <a:spLocks noGrp="1"/>
          </p:cNvSpPr>
          <p:nvPr>
            <p:ph type="body" sz="quarter" idx="14"/>
          </p:nvPr>
        </p:nvSpPr>
        <p:spPr>
          <a:xfrm>
            <a:off x="255057" y="6399981"/>
            <a:ext cx="8888944" cy="35875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FontTx/>
              <a:buNone/>
              <a:defRPr sz="1400">
                <a:solidFill>
                  <a:srgbClr val="11497B"/>
                </a:solidFill>
                <a:latin typeface="Grundfos TheSans" pitchFamily="34" charset="0"/>
              </a:defRPr>
            </a:lvl1pPr>
            <a:lvl2pPr marL="457200" indent="0">
              <a:buFontTx/>
              <a:buNone/>
              <a:defRPr sz="1400">
                <a:solidFill>
                  <a:srgbClr val="11497B"/>
                </a:solidFill>
                <a:latin typeface="Grundfos TheSans" pitchFamily="34" charset="0"/>
              </a:defRPr>
            </a:lvl2pPr>
            <a:lvl3pPr marL="914400" indent="0">
              <a:buFontTx/>
              <a:buNone/>
              <a:defRPr sz="1400">
                <a:solidFill>
                  <a:srgbClr val="11497B"/>
                </a:solidFill>
                <a:latin typeface="Grundfos TheSans" pitchFamily="34" charset="0"/>
              </a:defRPr>
            </a:lvl3pPr>
            <a:lvl4pPr marL="1371600" indent="0">
              <a:buFontTx/>
              <a:buNone/>
              <a:defRPr sz="1400">
                <a:solidFill>
                  <a:srgbClr val="11497B"/>
                </a:solidFill>
                <a:latin typeface="Grundfos TheSans" pitchFamily="34" charset="0"/>
              </a:defRPr>
            </a:lvl4pPr>
            <a:lvl5pPr marL="1828800" indent="0">
              <a:buFontTx/>
              <a:buNone/>
              <a:defRPr sz="1400">
                <a:solidFill>
                  <a:srgbClr val="11497B"/>
                </a:solidFill>
                <a:latin typeface="Grundfos TheSans" pitchFamily="34" charset="0"/>
              </a:defRPr>
            </a:lvl5pPr>
          </a:lstStyle>
          <a:p>
            <a:pPr lvl="0"/>
            <a:r>
              <a:rPr lang="en-US" smtClean="0"/>
              <a:t>Click to edit Master text styles</a:t>
            </a:r>
          </a:p>
        </p:txBody>
      </p:sp>
      <p:sp>
        <p:nvSpPr>
          <p:cNvPr id="9" name="Pladsholder til dato 3"/>
          <p:cNvSpPr>
            <a:spLocks noGrp="1"/>
          </p:cNvSpPr>
          <p:nvPr>
            <p:ph type="dt" sz="half" idx="10"/>
          </p:nvPr>
        </p:nvSpPr>
        <p:spPr>
          <a:xfrm>
            <a:off x="248400" y="6106038"/>
            <a:ext cx="889200" cy="365125"/>
          </a:xfrm>
        </p:spPr>
        <p:txBody>
          <a:bodyPr/>
          <a:lstStyle>
            <a:lvl1pPr>
              <a:defRPr sz="1100"/>
            </a:lvl1pPr>
          </a:lstStyle>
          <a:p>
            <a:pPr>
              <a:defRPr/>
            </a:pPr>
            <a:fld id="{EA6C02BF-9A90-4521-88BE-A8D73C955B31}" type="datetimeFigureOut">
              <a:rPr lang="da-DK" smtClean="0"/>
              <a:pPr>
                <a:defRPr/>
              </a:pPr>
              <a:t>17-10-2012</a:t>
            </a:fld>
            <a:endParaRPr lang="da-DK" dirty="0"/>
          </a:p>
        </p:txBody>
      </p:sp>
      <p:sp>
        <p:nvSpPr>
          <p:cNvPr id="15" name="Pladsholder til diasnummer 5"/>
          <p:cNvSpPr>
            <a:spLocks noGrp="1"/>
          </p:cNvSpPr>
          <p:nvPr>
            <p:ph type="sldNum" sz="quarter" idx="12"/>
          </p:nvPr>
        </p:nvSpPr>
        <p:spPr>
          <a:xfrm>
            <a:off x="8438400" y="6106038"/>
            <a:ext cx="601200" cy="365125"/>
          </a:xfrm>
        </p:spPr>
        <p:txBody>
          <a:bodyPr/>
          <a:lstStyle>
            <a:lvl1pPr>
              <a:defRPr sz="1100"/>
            </a:lvl1pPr>
          </a:lstStyle>
          <a:p>
            <a:pPr>
              <a:defRPr/>
            </a:pPr>
            <a:fld id="{AFCB17E1-436A-4968-A3D6-437B5838CAED}" type="slidenum">
              <a:rPr lang="da-DK" smtClean="0"/>
              <a:pPr>
                <a:defRPr/>
              </a:pPr>
              <a:t>‹#›</a:t>
            </a:fld>
            <a:endParaRPr lang="da-DK" dirty="0"/>
          </a:p>
        </p:txBody>
      </p:sp>
      <p:sp>
        <p:nvSpPr>
          <p:cNvPr id="16" name="Pladsholder til sidefod 4"/>
          <p:cNvSpPr>
            <a:spLocks noGrp="1"/>
          </p:cNvSpPr>
          <p:nvPr>
            <p:ph type="ftr" sz="quarter" idx="11"/>
          </p:nvPr>
        </p:nvSpPr>
        <p:spPr>
          <a:xfrm>
            <a:off x="1267200" y="6152401"/>
            <a:ext cx="7020000" cy="261610"/>
          </a:xfrm>
        </p:spPr>
        <p:txBody>
          <a:bodyPr anchor="b" anchorCtr="0">
            <a:spAutoFit/>
          </a:bodyPr>
          <a:lstStyle>
            <a:lvl1pPr>
              <a:defRPr sz="1100"/>
            </a:lvl1pPr>
          </a:lstStyle>
          <a:p>
            <a:pPr>
              <a:defRPr/>
            </a:pPr>
            <a:endParaRPr lang="da-DK" dirty="0"/>
          </a:p>
        </p:txBody>
      </p:sp>
    </p:spTree>
    <p:extLst>
      <p:ext uri="{BB962C8B-B14F-4D97-AF65-F5344CB8AC3E}">
        <p14:creationId xmlns:p14="http://schemas.microsoft.com/office/powerpoint/2010/main" val="30339483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 Content - Blue background">
    <p:spTree>
      <p:nvGrpSpPr>
        <p:cNvPr id="1" name=""/>
        <p:cNvGrpSpPr/>
        <p:nvPr/>
      </p:nvGrpSpPr>
      <p:grpSpPr>
        <a:xfrm>
          <a:off x="0" y="0"/>
          <a:ext cx="0" cy="0"/>
          <a:chOff x="0" y="0"/>
          <a:chExt cx="0" cy="0"/>
        </a:xfrm>
      </p:grpSpPr>
      <p:sp>
        <p:nvSpPr>
          <p:cNvPr id="24" name="Rektangel 23"/>
          <p:cNvSpPr/>
          <p:nvPr userDrawn="1"/>
        </p:nvSpPr>
        <p:spPr>
          <a:xfrm>
            <a:off x="0" y="0"/>
            <a:ext cx="9144000" cy="6858000"/>
          </a:xfrm>
          <a:prstGeom prst="rect">
            <a:avLst/>
          </a:prstGeom>
          <a:solidFill>
            <a:srgbClr val="114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p:cNvSpPr/>
          <p:nvPr/>
        </p:nvSpPr>
        <p:spPr>
          <a:xfrm>
            <a:off x="0" y="0"/>
            <a:ext cx="9144000" cy="6858000"/>
          </a:xfrm>
          <a:prstGeom prst="rect">
            <a:avLst/>
          </a:prstGeom>
          <a:solidFill>
            <a:srgbClr val="114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7" name="Gruppe 6"/>
          <p:cNvGrpSpPr/>
          <p:nvPr/>
        </p:nvGrpSpPr>
        <p:grpSpPr>
          <a:xfrm>
            <a:off x="255056" y="6399981"/>
            <a:ext cx="8893175" cy="361950"/>
            <a:chOff x="255056" y="6399981"/>
            <a:chExt cx="8893175" cy="361950"/>
          </a:xfrm>
        </p:grpSpPr>
        <p:sp>
          <p:nvSpPr>
            <p:cNvPr id="14" name="Rectangle 32"/>
            <p:cNvSpPr>
              <a:spLocks noChangeArrowheads="1"/>
            </p:cNvSpPr>
            <p:nvPr userDrawn="1"/>
          </p:nvSpPr>
          <p:spPr bwMode="auto">
            <a:xfrm>
              <a:off x="255056" y="6399981"/>
              <a:ext cx="8893175" cy="361950"/>
            </a:xfrm>
            <a:prstGeom prst="rect">
              <a:avLst/>
            </a:prstGeom>
            <a:noFill/>
            <a:ln w="3175">
              <a:solidFill>
                <a:srgbClr val="FFFFFF">
                  <a:alpha val="40000"/>
                </a:srgbClr>
              </a:solidFill>
            </a:ln>
            <a:extLst/>
          </p:spPr>
          <p:txBody>
            <a:bodyPr wrap="none" anchor="ctr"/>
            <a:lstStyle/>
            <a:p>
              <a:endParaRPr lang="da-DK">
                <a:ln>
                  <a:solidFill>
                    <a:srgbClr val="B2D5F4"/>
                  </a:solidFill>
                </a:ln>
                <a:latin typeface="Calibri" pitchFamily="34" charset="0"/>
              </a:endParaRPr>
            </a:p>
          </p:txBody>
        </p:sp>
        <p:pic>
          <p:nvPicPr>
            <p:cNvPr id="15" name="Bille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52805" y="6496695"/>
              <a:ext cx="1312863" cy="178046"/>
            </a:xfrm>
            <a:prstGeom prst="rect">
              <a:avLst/>
            </a:prstGeom>
          </p:spPr>
        </p:pic>
        <p:pic>
          <p:nvPicPr>
            <p:cNvPr id="16" name="Billed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5069" y="6609278"/>
              <a:ext cx="659284" cy="64922"/>
            </a:xfrm>
            <a:prstGeom prst="rect">
              <a:avLst/>
            </a:prstGeom>
          </p:spPr>
        </p:pic>
      </p:grpSp>
      <p:sp>
        <p:nvSpPr>
          <p:cNvPr id="27" name="Titel 1"/>
          <p:cNvSpPr>
            <a:spLocks noGrp="1"/>
          </p:cNvSpPr>
          <p:nvPr>
            <p:ph type="ctrTitle" hasCustomPrompt="1"/>
          </p:nvPr>
        </p:nvSpPr>
        <p:spPr>
          <a:xfrm>
            <a:off x="358270" y="360000"/>
            <a:ext cx="8423255" cy="553998"/>
          </a:xfrm>
          <a:prstGeom prst="rect">
            <a:avLst/>
          </a:prstGeom>
        </p:spPr>
        <p:txBody>
          <a:bodyPr wrap="square" lIns="0" tIns="0" rIns="0" bIns="0" anchor="t" anchorCtr="0">
            <a:spAutoFit/>
          </a:bodyPr>
          <a:lstStyle>
            <a:lvl1pPr algn="l">
              <a:defRPr sz="3600" b="1">
                <a:solidFill>
                  <a:schemeClr val="bg1"/>
                </a:solidFill>
                <a:latin typeface="Grundfos TheSans V2" pitchFamily="34" charset="0"/>
              </a:defRPr>
            </a:lvl1pPr>
          </a:lstStyle>
          <a:p>
            <a:r>
              <a:rPr lang="da-DK" dirty="0" err="1" smtClean="0"/>
              <a:t>Click</a:t>
            </a:r>
            <a:r>
              <a:rPr lang="da-DK" dirty="0" smtClean="0"/>
              <a:t> to </a:t>
            </a:r>
            <a:r>
              <a:rPr lang="da-DK" dirty="0" err="1" smtClean="0"/>
              <a:t>edit</a:t>
            </a:r>
            <a:r>
              <a:rPr lang="da-DK" dirty="0" smtClean="0"/>
              <a:t> </a:t>
            </a:r>
            <a:r>
              <a:rPr lang="da-DK" dirty="0" err="1" smtClean="0"/>
              <a:t>text</a:t>
            </a:r>
            <a:endParaRPr lang="da-DK" dirty="0"/>
          </a:p>
        </p:txBody>
      </p:sp>
      <p:sp>
        <p:nvSpPr>
          <p:cNvPr id="28" name="Undertitel 2"/>
          <p:cNvSpPr>
            <a:spLocks noGrp="1"/>
          </p:cNvSpPr>
          <p:nvPr>
            <p:ph type="subTitle" idx="1" hasCustomPrompt="1"/>
          </p:nvPr>
        </p:nvSpPr>
        <p:spPr>
          <a:xfrm>
            <a:off x="359999" y="1515053"/>
            <a:ext cx="8421525" cy="246221"/>
          </a:xfrm>
          <a:prstGeom prst="rect">
            <a:avLst/>
          </a:prstGeom>
        </p:spPr>
        <p:txBody>
          <a:bodyPr wrap="square" lIns="0" tIns="0" rIns="0" bIns="0">
            <a:spAutoFit/>
          </a:bodyPr>
          <a:lstStyle>
            <a:lvl1pPr marL="0" indent="0" algn="l">
              <a:buFont typeface="Arial" pitchFamily="34" charset="0"/>
              <a:buNone/>
              <a:defRPr sz="1600">
                <a:solidFill>
                  <a:schemeClr val="bg1"/>
                </a:solidFill>
                <a:latin typeface="Grundfos TheSans V2" pitchFamily="34" charset="0"/>
              </a:defRPr>
            </a:lvl1pPr>
            <a:lvl2pPr marL="360362" indent="0" algn="l">
              <a:buFont typeface="Arial" pitchFamily="34" charset="0"/>
              <a:buNone/>
              <a:defRPr sz="1500">
                <a:solidFill>
                  <a:schemeClr val="bg1"/>
                </a:solidFill>
              </a:defRPr>
            </a:lvl2pPr>
            <a:lvl3pPr marL="720725" indent="0" algn="l">
              <a:buNone/>
              <a:defRPr sz="1500">
                <a:solidFill>
                  <a:schemeClr val="bg1"/>
                </a:solidFill>
              </a:defRPr>
            </a:lvl3pPr>
            <a:lvl4pPr marL="1073150" indent="0" algn="l">
              <a:buNone/>
              <a:defRPr sz="1500">
                <a:solidFill>
                  <a:schemeClr val="bg1"/>
                </a:solidFill>
              </a:defRPr>
            </a:lvl4pPr>
            <a:lvl5pPr marL="1433513" indent="0" algn="l">
              <a:buNone/>
              <a:defRPr sz="1500">
                <a:solidFill>
                  <a:schemeClr val="bg1"/>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da-DK" dirty="0" err="1" smtClean="0"/>
              <a:t>Click</a:t>
            </a:r>
            <a:r>
              <a:rPr lang="da-DK" dirty="0" smtClean="0"/>
              <a:t> to </a:t>
            </a:r>
            <a:r>
              <a:rPr lang="da-DK" dirty="0" err="1" smtClean="0"/>
              <a:t>edit</a:t>
            </a:r>
            <a:r>
              <a:rPr lang="da-DK" dirty="0" smtClean="0"/>
              <a:t> </a:t>
            </a:r>
            <a:r>
              <a:rPr lang="da-DK" dirty="0" err="1" smtClean="0"/>
              <a:t>text</a:t>
            </a:r>
            <a:endParaRPr lang="da-DK" dirty="0"/>
          </a:p>
        </p:txBody>
      </p:sp>
      <p:sp>
        <p:nvSpPr>
          <p:cNvPr id="17" name="Pladsholder til dato 3"/>
          <p:cNvSpPr>
            <a:spLocks noGrp="1"/>
          </p:cNvSpPr>
          <p:nvPr>
            <p:ph type="dt" sz="half" idx="10"/>
          </p:nvPr>
        </p:nvSpPr>
        <p:spPr>
          <a:xfrm>
            <a:off x="248400" y="6106038"/>
            <a:ext cx="889200" cy="365125"/>
          </a:xfrm>
        </p:spPr>
        <p:txBody>
          <a:bodyPr/>
          <a:lstStyle>
            <a:lvl1pPr>
              <a:defRPr sz="1100"/>
            </a:lvl1pPr>
          </a:lstStyle>
          <a:p>
            <a:pPr>
              <a:defRPr/>
            </a:pPr>
            <a:fld id="{EA6C02BF-9A90-4521-88BE-A8D73C955B31}" type="datetimeFigureOut">
              <a:rPr lang="da-DK" smtClean="0"/>
              <a:pPr>
                <a:defRPr/>
              </a:pPr>
              <a:t>17-10-2012</a:t>
            </a:fld>
            <a:endParaRPr lang="da-DK" dirty="0"/>
          </a:p>
        </p:txBody>
      </p:sp>
      <p:sp>
        <p:nvSpPr>
          <p:cNvPr id="18" name="Pladsholder til diasnummer 5"/>
          <p:cNvSpPr>
            <a:spLocks noGrp="1"/>
          </p:cNvSpPr>
          <p:nvPr>
            <p:ph type="sldNum" sz="quarter" idx="12"/>
          </p:nvPr>
        </p:nvSpPr>
        <p:spPr>
          <a:xfrm>
            <a:off x="8438400" y="6106038"/>
            <a:ext cx="601200" cy="365125"/>
          </a:xfrm>
        </p:spPr>
        <p:txBody>
          <a:bodyPr/>
          <a:lstStyle>
            <a:lvl1pPr>
              <a:defRPr sz="1100"/>
            </a:lvl1pPr>
          </a:lstStyle>
          <a:p>
            <a:pPr>
              <a:defRPr/>
            </a:pPr>
            <a:fld id="{AFCB17E1-436A-4968-A3D6-437B5838CAED}" type="slidenum">
              <a:rPr lang="da-DK" smtClean="0"/>
              <a:pPr>
                <a:defRPr/>
              </a:pPr>
              <a:t>‹#›</a:t>
            </a:fld>
            <a:endParaRPr lang="da-DK" dirty="0"/>
          </a:p>
        </p:txBody>
      </p:sp>
      <p:sp>
        <p:nvSpPr>
          <p:cNvPr id="19" name="Pladsholder til sidefod 4"/>
          <p:cNvSpPr>
            <a:spLocks noGrp="1"/>
          </p:cNvSpPr>
          <p:nvPr>
            <p:ph type="ftr" sz="quarter" idx="11"/>
          </p:nvPr>
        </p:nvSpPr>
        <p:spPr>
          <a:xfrm>
            <a:off x="1267200" y="6152401"/>
            <a:ext cx="7020000" cy="261610"/>
          </a:xfrm>
        </p:spPr>
        <p:txBody>
          <a:bodyPr anchor="b" anchorCtr="0">
            <a:spAutoFit/>
          </a:bodyPr>
          <a:lstStyle>
            <a:lvl1pPr>
              <a:defRPr sz="1100"/>
            </a:lvl1pPr>
          </a:lstStyle>
          <a:p>
            <a:pPr>
              <a:defRPr/>
            </a:pPr>
            <a:endParaRPr lang="da-DK" dirty="0"/>
          </a:p>
        </p:txBody>
      </p:sp>
    </p:spTree>
    <p:extLst>
      <p:ext uri="{BB962C8B-B14F-4D97-AF65-F5344CB8AC3E}">
        <p14:creationId xmlns:p14="http://schemas.microsoft.com/office/powerpoint/2010/main" val="311176144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 Content - Blue gradient">
    <p:spTree>
      <p:nvGrpSpPr>
        <p:cNvPr id="1" name=""/>
        <p:cNvGrpSpPr/>
        <p:nvPr/>
      </p:nvGrpSpPr>
      <p:grpSpPr>
        <a:xfrm>
          <a:off x="0" y="0"/>
          <a:ext cx="0" cy="0"/>
          <a:chOff x="0" y="0"/>
          <a:chExt cx="0" cy="0"/>
        </a:xfrm>
      </p:grpSpPr>
      <p:sp>
        <p:nvSpPr>
          <p:cNvPr id="22" name="Rektangel 21"/>
          <p:cNvSpPr>
            <a:spLocks noChangeArrowheads="1"/>
          </p:cNvSpPr>
          <p:nvPr userDrawn="1"/>
        </p:nvSpPr>
        <p:spPr bwMode="auto">
          <a:xfrm>
            <a:off x="0" y="0"/>
            <a:ext cx="9144000" cy="6858000"/>
          </a:xfrm>
          <a:prstGeom prst="rect">
            <a:avLst/>
          </a:prstGeom>
          <a:gradFill rotWithShape="1">
            <a:gsLst>
              <a:gs pos="0">
                <a:srgbClr val="11497B"/>
              </a:gs>
              <a:gs pos="100000">
                <a:srgbClr val="11497B">
                  <a:gamma/>
                  <a:shade val="60392"/>
                  <a:invGamma/>
                </a:srgbClr>
              </a:gs>
            </a:gsLst>
            <a:lin ang="54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fontAlgn="auto">
              <a:spcBef>
                <a:spcPts val="0"/>
              </a:spcBef>
              <a:spcAft>
                <a:spcPts val="0"/>
              </a:spcAft>
              <a:defRPr/>
            </a:pPr>
            <a:endParaRPr lang="da-DK">
              <a:solidFill>
                <a:schemeClr val="lt1"/>
              </a:solidFill>
              <a:latin typeface="+mn-lt"/>
              <a:cs typeface="+mn-cs"/>
            </a:endParaRPr>
          </a:p>
        </p:txBody>
      </p:sp>
      <p:sp>
        <p:nvSpPr>
          <p:cNvPr id="13" name="Rektangel 12"/>
          <p:cNvSpPr>
            <a:spLocks noChangeArrowheads="1"/>
          </p:cNvSpPr>
          <p:nvPr/>
        </p:nvSpPr>
        <p:spPr bwMode="auto">
          <a:xfrm>
            <a:off x="0" y="0"/>
            <a:ext cx="9144000" cy="6858000"/>
          </a:xfrm>
          <a:prstGeom prst="rect">
            <a:avLst/>
          </a:prstGeom>
          <a:gradFill rotWithShape="1">
            <a:gsLst>
              <a:gs pos="0">
                <a:srgbClr val="11497B"/>
              </a:gs>
              <a:gs pos="100000">
                <a:srgbClr val="11497B">
                  <a:gamma/>
                  <a:shade val="60392"/>
                  <a:invGamma/>
                </a:srgbClr>
              </a:gs>
            </a:gsLst>
            <a:lin ang="54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fontAlgn="auto">
              <a:spcBef>
                <a:spcPts val="0"/>
              </a:spcBef>
              <a:spcAft>
                <a:spcPts val="0"/>
              </a:spcAft>
              <a:defRPr/>
            </a:pPr>
            <a:endParaRPr lang="da-DK">
              <a:solidFill>
                <a:schemeClr val="lt1"/>
              </a:solidFill>
              <a:latin typeface="+mn-lt"/>
              <a:cs typeface="+mn-cs"/>
            </a:endParaRPr>
          </a:p>
        </p:txBody>
      </p:sp>
      <p:pic>
        <p:nvPicPr>
          <p:cNvPr id="14" name="Billed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2805" y="6496695"/>
            <a:ext cx="1312863" cy="178046"/>
          </a:xfrm>
          <a:prstGeom prst="rect">
            <a:avLst/>
          </a:prstGeom>
        </p:spPr>
      </p:pic>
      <p:pic>
        <p:nvPicPr>
          <p:cNvPr id="15" name="Billed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69" y="6609278"/>
            <a:ext cx="659284" cy="64922"/>
          </a:xfrm>
          <a:prstGeom prst="rect">
            <a:avLst/>
          </a:prstGeom>
        </p:spPr>
      </p:pic>
      <p:pic>
        <p:nvPicPr>
          <p:cNvPr id="17" name="Billed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2805" y="6496695"/>
            <a:ext cx="1312863" cy="178046"/>
          </a:xfrm>
          <a:prstGeom prst="rect">
            <a:avLst/>
          </a:prstGeom>
        </p:spPr>
      </p:pic>
      <p:pic>
        <p:nvPicPr>
          <p:cNvPr id="18" name="Billed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69" y="6609278"/>
            <a:ext cx="659284" cy="64922"/>
          </a:xfrm>
          <a:prstGeom prst="rect">
            <a:avLst/>
          </a:prstGeom>
        </p:spPr>
      </p:pic>
      <p:sp>
        <p:nvSpPr>
          <p:cNvPr id="24" name="Titel 1"/>
          <p:cNvSpPr>
            <a:spLocks noGrp="1"/>
          </p:cNvSpPr>
          <p:nvPr>
            <p:ph type="ctrTitle" hasCustomPrompt="1"/>
          </p:nvPr>
        </p:nvSpPr>
        <p:spPr>
          <a:xfrm>
            <a:off x="358270" y="360000"/>
            <a:ext cx="8423255" cy="553998"/>
          </a:xfrm>
          <a:prstGeom prst="rect">
            <a:avLst/>
          </a:prstGeom>
        </p:spPr>
        <p:txBody>
          <a:bodyPr wrap="square" lIns="0" tIns="0" rIns="0" bIns="0" anchor="t" anchorCtr="0">
            <a:spAutoFit/>
          </a:bodyPr>
          <a:lstStyle>
            <a:lvl1pPr algn="l">
              <a:defRPr sz="3600" b="1">
                <a:solidFill>
                  <a:schemeClr val="bg1"/>
                </a:solidFill>
                <a:latin typeface="Grundfos TheSans V2" pitchFamily="34" charset="0"/>
              </a:defRPr>
            </a:lvl1pPr>
          </a:lstStyle>
          <a:p>
            <a:r>
              <a:rPr lang="da-DK" dirty="0" err="1" smtClean="0"/>
              <a:t>Click</a:t>
            </a:r>
            <a:r>
              <a:rPr lang="da-DK" dirty="0" smtClean="0"/>
              <a:t> to </a:t>
            </a:r>
            <a:r>
              <a:rPr lang="da-DK" dirty="0" err="1" smtClean="0"/>
              <a:t>edit</a:t>
            </a:r>
            <a:r>
              <a:rPr lang="da-DK" dirty="0" smtClean="0"/>
              <a:t> </a:t>
            </a:r>
            <a:r>
              <a:rPr lang="da-DK" dirty="0" err="1" smtClean="0"/>
              <a:t>text</a:t>
            </a:r>
            <a:endParaRPr lang="da-DK" dirty="0"/>
          </a:p>
        </p:txBody>
      </p:sp>
      <p:pic>
        <p:nvPicPr>
          <p:cNvPr id="23" name="Picture 2" descr="J:\Customers\Corporate_Branding\Jobs_-_Corporate_Branding\10451_GRUNDFOS_CVI_UPDATE_IMPRO\ABW\FUTURE\NEW CVI\Præsentationer\PPT\Front-page_bar_small.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5113" y="6402613"/>
            <a:ext cx="8878887" cy="360363"/>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dato 3"/>
          <p:cNvSpPr>
            <a:spLocks noGrp="1"/>
          </p:cNvSpPr>
          <p:nvPr>
            <p:ph type="dt" sz="half" idx="10"/>
          </p:nvPr>
        </p:nvSpPr>
        <p:spPr>
          <a:xfrm>
            <a:off x="248400" y="6106038"/>
            <a:ext cx="889200" cy="365125"/>
          </a:xfrm>
        </p:spPr>
        <p:txBody>
          <a:bodyPr/>
          <a:lstStyle>
            <a:lvl1pPr>
              <a:defRPr sz="1100"/>
            </a:lvl1pPr>
          </a:lstStyle>
          <a:p>
            <a:pPr>
              <a:defRPr/>
            </a:pPr>
            <a:fld id="{EA6C02BF-9A90-4521-88BE-A8D73C955B31}" type="datetimeFigureOut">
              <a:rPr lang="da-DK" smtClean="0"/>
              <a:pPr>
                <a:defRPr/>
              </a:pPr>
              <a:t>17-10-2012</a:t>
            </a:fld>
            <a:endParaRPr lang="da-DK" dirty="0"/>
          </a:p>
        </p:txBody>
      </p:sp>
      <p:sp>
        <p:nvSpPr>
          <p:cNvPr id="26" name="Pladsholder til diasnummer 5"/>
          <p:cNvSpPr>
            <a:spLocks noGrp="1"/>
          </p:cNvSpPr>
          <p:nvPr>
            <p:ph type="sldNum" sz="quarter" idx="12"/>
          </p:nvPr>
        </p:nvSpPr>
        <p:spPr>
          <a:xfrm>
            <a:off x="8438400" y="6106038"/>
            <a:ext cx="601200" cy="365125"/>
          </a:xfrm>
        </p:spPr>
        <p:txBody>
          <a:bodyPr/>
          <a:lstStyle>
            <a:lvl1pPr>
              <a:defRPr sz="1100"/>
            </a:lvl1pPr>
          </a:lstStyle>
          <a:p>
            <a:pPr>
              <a:defRPr/>
            </a:pPr>
            <a:fld id="{AFCB17E1-436A-4968-A3D6-437B5838CAED}" type="slidenum">
              <a:rPr lang="da-DK" smtClean="0"/>
              <a:pPr>
                <a:defRPr/>
              </a:pPr>
              <a:t>‹#›</a:t>
            </a:fld>
            <a:endParaRPr lang="da-DK" dirty="0"/>
          </a:p>
        </p:txBody>
      </p:sp>
      <p:sp>
        <p:nvSpPr>
          <p:cNvPr id="27" name="Pladsholder til sidefod 4"/>
          <p:cNvSpPr>
            <a:spLocks noGrp="1"/>
          </p:cNvSpPr>
          <p:nvPr>
            <p:ph type="ftr" sz="quarter" idx="11"/>
          </p:nvPr>
        </p:nvSpPr>
        <p:spPr>
          <a:xfrm>
            <a:off x="1267200" y="6152401"/>
            <a:ext cx="7020000" cy="261610"/>
          </a:xfrm>
        </p:spPr>
        <p:txBody>
          <a:bodyPr anchor="b" anchorCtr="0">
            <a:spAutoFit/>
          </a:bodyPr>
          <a:lstStyle>
            <a:lvl1pPr>
              <a:defRPr sz="1100"/>
            </a:lvl1pPr>
          </a:lstStyle>
          <a:p>
            <a:pPr>
              <a:defRPr/>
            </a:pPr>
            <a:endParaRPr lang="da-DK" dirty="0"/>
          </a:p>
        </p:txBody>
      </p:sp>
      <p:sp>
        <p:nvSpPr>
          <p:cNvPr id="29" name="Undertitel 2"/>
          <p:cNvSpPr>
            <a:spLocks noGrp="1"/>
          </p:cNvSpPr>
          <p:nvPr>
            <p:ph type="subTitle" idx="1" hasCustomPrompt="1"/>
          </p:nvPr>
        </p:nvSpPr>
        <p:spPr>
          <a:xfrm>
            <a:off x="359999" y="1515053"/>
            <a:ext cx="8421525" cy="246221"/>
          </a:xfrm>
          <a:prstGeom prst="rect">
            <a:avLst/>
          </a:prstGeom>
        </p:spPr>
        <p:txBody>
          <a:bodyPr wrap="square" lIns="0" tIns="0" rIns="0" bIns="0">
            <a:spAutoFit/>
          </a:bodyPr>
          <a:lstStyle>
            <a:lvl1pPr marL="0" indent="0" algn="l">
              <a:buFont typeface="Arial" pitchFamily="34" charset="0"/>
              <a:buNone/>
              <a:defRPr sz="1600">
                <a:solidFill>
                  <a:schemeClr val="bg1"/>
                </a:solidFill>
                <a:latin typeface="Grundfos TheSans V2" pitchFamily="34" charset="0"/>
              </a:defRPr>
            </a:lvl1pPr>
            <a:lvl2pPr marL="360362" indent="0" algn="l">
              <a:buFont typeface="Arial" pitchFamily="34" charset="0"/>
              <a:buNone/>
              <a:defRPr sz="1500">
                <a:solidFill>
                  <a:schemeClr val="bg1"/>
                </a:solidFill>
              </a:defRPr>
            </a:lvl2pPr>
            <a:lvl3pPr marL="720725" indent="0" algn="l">
              <a:buNone/>
              <a:defRPr sz="1500">
                <a:solidFill>
                  <a:schemeClr val="bg1"/>
                </a:solidFill>
              </a:defRPr>
            </a:lvl3pPr>
            <a:lvl4pPr marL="1073150" indent="0" algn="l">
              <a:buNone/>
              <a:defRPr sz="1500">
                <a:solidFill>
                  <a:schemeClr val="bg1"/>
                </a:solidFill>
              </a:defRPr>
            </a:lvl4pPr>
            <a:lvl5pPr marL="1433513" indent="0" algn="l">
              <a:buNone/>
              <a:defRPr sz="1500">
                <a:solidFill>
                  <a:schemeClr val="bg1"/>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da-DK" dirty="0" err="1" smtClean="0"/>
              <a:t>Click</a:t>
            </a:r>
            <a:r>
              <a:rPr lang="da-DK" dirty="0" smtClean="0"/>
              <a:t> to </a:t>
            </a:r>
            <a:r>
              <a:rPr lang="da-DK" dirty="0" err="1" smtClean="0"/>
              <a:t>edit</a:t>
            </a:r>
            <a:r>
              <a:rPr lang="da-DK" dirty="0" smtClean="0"/>
              <a:t> </a:t>
            </a:r>
            <a:r>
              <a:rPr lang="da-DK" dirty="0" err="1" smtClean="0"/>
              <a:t>text</a:t>
            </a:r>
            <a:endParaRPr lang="da-DK" dirty="0"/>
          </a:p>
        </p:txBody>
      </p:sp>
    </p:spTree>
    <p:extLst>
      <p:ext uri="{BB962C8B-B14F-4D97-AF65-F5344CB8AC3E}">
        <p14:creationId xmlns:p14="http://schemas.microsoft.com/office/powerpoint/2010/main" val="371369582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798094"/>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Tree>
    <p:extLst>
      <p:ext uri="{BB962C8B-B14F-4D97-AF65-F5344CB8AC3E}">
        <p14:creationId xmlns:p14="http://schemas.microsoft.com/office/powerpoint/2010/main" val="1428888294"/>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Tree>
    <p:extLst>
      <p:ext uri="{BB962C8B-B14F-4D97-AF65-F5344CB8AC3E}">
        <p14:creationId xmlns:p14="http://schemas.microsoft.com/office/powerpoint/2010/main" val="4194236469"/>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65163" y="609600"/>
            <a:ext cx="7772400" cy="609600"/>
          </a:xfrm>
        </p:spPr>
        <p:txBody>
          <a:bodyPr/>
          <a:lstStyle/>
          <a:p>
            <a:r>
              <a:rPr lang="en-US" smtClean="0"/>
              <a:t>Click to edit Master title style</a:t>
            </a:r>
            <a:endParaRPr lang="cs-CZ"/>
          </a:p>
        </p:txBody>
      </p:sp>
      <p:sp>
        <p:nvSpPr>
          <p:cNvPr id="3" name="Text Placeholder 2"/>
          <p:cNvSpPr>
            <a:spLocks noGrp="1"/>
          </p:cNvSpPr>
          <p:nvPr>
            <p:ph type="body" sz="half" idx="1"/>
          </p:nvPr>
        </p:nvSpPr>
        <p:spPr>
          <a:xfrm>
            <a:off x="6858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Media Placeholder 3"/>
          <p:cNvSpPr>
            <a:spLocks noGrp="1"/>
          </p:cNvSpPr>
          <p:nvPr>
            <p:ph type="media" sz="half" idx="2"/>
          </p:nvPr>
        </p:nvSpPr>
        <p:spPr>
          <a:xfrm>
            <a:off x="4648200" y="1752600"/>
            <a:ext cx="3810000" cy="4114800"/>
          </a:xfrm>
        </p:spPr>
        <p:txBody>
          <a:bodyPr/>
          <a:lstStyle/>
          <a:p>
            <a:endParaRPr lang="cs-CZ"/>
          </a:p>
        </p:txBody>
      </p:sp>
    </p:spTree>
    <p:extLst>
      <p:ext uri="{BB962C8B-B14F-4D97-AF65-F5344CB8AC3E}">
        <p14:creationId xmlns:p14="http://schemas.microsoft.com/office/powerpoint/2010/main" val="542432072"/>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5163" y="609600"/>
            <a:ext cx="7772400" cy="609600"/>
          </a:xfrm>
        </p:spPr>
        <p:txBody>
          <a:bodyPr/>
          <a:lstStyle/>
          <a:p>
            <a:r>
              <a:rPr lang="en-US" smtClean="0"/>
              <a:t>Click to edit Master title style</a:t>
            </a:r>
            <a:endParaRPr lang="cs-CZ"/>
          </a:p>
        </p:txBody>
      </p:sp>
      <p:sp>
        <p:nvSpPr>
          <p:cNvPr id="3" name="Text Placeholder 2"/>
          <p:cNvSpPr>
            <a:spLocks noGrp="1"/>
          </p:cNvSpPr>
          <p:nvPr>
            <p:ph type="body" sz="half" idx="1"/>
          </p:nvPr>
        </p:nvSpPr>
        <p:spPr>
          <a:xfrm>
            <a:off x="6858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Content Placeholder 3"/>
          <p:cNvSpPr>
            <a:spLocks noGrp="1"/>
          </p:cNvSpPr>
          <p:nvPr>
            <p:ph sz="half" idx="2"/>
          </p:nvPr>
        </p:nvSpPr>
        <p:spPr>
          <a:xfrm>
            <a:off x="464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Tree>
    <p:extLst>
      <p:ext uri="{BB962C8B-B14F-4D97-AF65-F5344CB8AC3E}">
        <p14:creationId xmlns:p14="http://schemas.microsoft.com/office/powerpoint/2010/main" val="2030464372"/>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539750" y="1916113"/>
            <a:ext cx="3906838" cy="3824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598988" y="1916113"/>
            <a:ext cx="3906837" cy="3824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5"/>
          <p:cNvSpPr>
            <a:spLocks noGrp="1" noChangeArrowheads="1"/>
          </p:cNvSpPr>
          <p:nvPr>
            <p:ph type="dt" sz="half" idx="10"/>
          </p:nvPr>
        </p:nvSpPr>
        <p:spPr>
          <a:ln/>
        </p:spPr>
        <p:txBody>
          <a:bodyPr/>
          <a:lstStyle>
            <a:lvl1pPr>
              <a:defRPr/>
            </a:lvl1pPr>
          </a:lstStyle>
          <a:p>
            <a:pPr>
              <a:defRPr/>
            </a:pPr>
            <a:endParaRPr lang="da-DK"/>
          </a:p>
        </p:txBody>
      </p:sp>
      <p:sp>
        <p:nvSpPr>
          <p:cNvPr id="6" name="Rectangle 6"/>
          <p:cNvSpPr>
            <a:spLocks noGrp="1" noChangeArrowheads="1"/>
          </p:cNvSpPr>
          <p:nvPr>
            <p:ph type="ftr" sz="quarter" idx="11"/>
          </p:nvPr>
        </p:nvSpPr>
        <p:spPr>
          <a:ln/>
        </p:spPr>
        <p:txBody>
          <a:bodyPr/>
          <a:lstStyle>
            <a:lvl1pPr>
              <a:defRPr/>
            </a:lvl1pPr>
          </a:lstStyle>
          <a:p>
            <a:pPr>
              <a:defRPr/>
            </a:pPr>
            <a:endParaRPr lang="da-DK"/>
          </a:p>
        </p:txBody>
      </p:sp>
      <p:sp>
        <p:nvSpPr>
          <p:cNvPr id="7" name="Rectangle 7"/>
          <p:cNvSpPr>
            <a:spLocks noGrp="1" noChangeArrowheads="1"/>
          </p:cNvSpPr>
          <p:nvPr>
            <p:ph type="sldNum" sz="quarter" idx="12"/>
          </p:nvPr>
        </p:nvSpPr>
        <p:spPr>
          <a:ln/>
        </p:spPr>
        <p:txBody>
          <a:bodyPr/>
          <a:lstStyle>
            <a:lvl1pPr>
              <a:defRPr/>
            </a:lvl1pPr>
          </a:lstStyle>
          <a:p>
            <a:pPr>
              <a:defRPr/>
            </a:pPr>
            <a:fld id="{26C4E89B-034D-452B-A57F-72C02267E1BA}" type="slidenum">
              <a:rPr lang="da-DK"/>
              <a:pPr>
                <a:defRPr/>
              </a:pPr>
              <a:t>‹#›</a:t>
            </a:fld>
            <a:endParaRPr lang="da-DK"/>
          </a:p>
        </p:txBody>
      </p:sp>
    </p:spTree>
    <p:extLst>
      <p:ext uri="{BB962C8B-B14F-4D97-AF65-F5344CB8AC3E}">
        <p14:creationId xmlns:p14="http://schemas.microsoft.com/office/powerpoint/2010/main" val="2018818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ntent - Li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8269" y="360000"/>
            <a:ext cx="8423255" cy="553998"/>
          </a:xfrm>
          <a:prstGeom prst="rect">
            <a:avLst/>
          </a:prstGeom>
        </p:spPr>
        <p:txBody>
          <a:bodyPr wrap="square" lIns="0" tIns="0" rIns="0" bIns="0" anchor="t" anchorCtr="0">
            <a:spAutoFit/>
          </a:bodyPr>
          <a:lstStyle>
            <a:lvl1pPr algn="l">
              <a:defRPr sz="3600" b="1">
                <a:solidFill>
                  <a:srgbClr val="11497B"/>
                </a:solidFill>
                <a:latin typeface="Grundfos TheSans V2" pitchFamily="34" charset="0"/>
              </a:defRPr>
            </a:lvl1pPr>
          </a:lstStyle>
          <a:p>
            <a:r>
              <a:rPr lang="da-DK" dirty="0" err="1" smtClean="0"/>
              <a:t>Click</a:t>
            </a:r>
            <a:r>
              <a:rPr lang="da-DK" dirty="0" smtClean="0"/>
              <a:t> to </a:t>
            </a:r>
            <a:r>
              <a:rPr lang="da-DK" dirty="0" err="1" smtClean="0"/>
              <a:t>edit</a:t>
            </a:r>
            <a:r>
              <a:rPr lang="da-DK" dirty="0" smtClean="0"/>
              <a:t> </a:t>
            </a:r>
            <a:r>
              <a:rPr lang="da-DK" dirty="0" err="1" smtClean="0"/>
              <a:t>text</a:t>
            </a:r>
            <a:endParaRPr lang="da-DK" dirty="0"/>
          </a:p>
        </p:txBody>
      </p:sp>
      <p:sp>
        <p:nvSpPr>
          <p:cNvPr id="3" name="Undertitel 2"/>
          <p:cNvSpPr>
            <a:spLocks noGrp="1"/>
          </p:cNvSpPr>
          <p:nvPr>
            <p:ph type="subTitle" idx="1" hasCustomPrompt="1"/>
          </p:nvPr>
        </p:nvSpPr>
        <p:spPr>
          <a:xfrm>
            <a:off x="360000" y="1515053"/>
            <a:ext cx="8421524" cy="246221"/>
          </a:xfrm>
          <a:prstGeom prst="rect">
            <a:avLst/>
          </a:prstGeom>
        </p:spPr>
        <p:txBody>
          <a:bodyPr wrap="square" lIns="0" tIns="0" rIns="0" bIns="0">
            <a:spAutoFit/>
          </a:bodyPr>
          <a:lstStyle>
            <a:lvl1pPr marL="177800" indent="-177800" algn="l">
              <a:buFont typeface="Arial" pitchFamily="34" charset="0"/>
              <a:buChar char="•"/>
              <a:defRPr sz="1600">
                <a:solidFill>
                  <a:schemeClr val="tx1"/>
                </a:solidFill>
                <a:latin typeface="Grundfos TheSans V2" pitchFamily="34" charset="0"/>
              </a:defRPr>
            </a:lvl1pPr>
            <a:lvl2pPr marL="539750" indent="-179388" algn="l">
              <a:buFont typeface="Arial" pitchFamily="34" charset="0"/>
              <a:buChar char="•"/>
              <a:defRPr sz="1500">
                <a:solidFill>
                  <a:schemeClr val="tx1"/>
                </a:solidFill>
              </a:defRPr>
            </a:lvl2pPr>
            <a:lvl3pPr marL="900113" indent="-179388" algn="l">
              <a:buFont typeface="Arial" pitchFamily="34" charset="0"/>
              <a:buChar char="•"/>
              <a:defRPr sz="1500">
                <a:solidFill>
                  <a:schemeClr val="tx1"/>
                </a:solidFill>
              </a:defRPr>
            </a:lvl3pPr>
            <a:lvl4pPr marL="1252538" indent="-179388" algn="l">
              <a:buFont typeface="Arial" pitchFamily="34" charset="0"/>
              <a:buChar char="•"/>
              <a:defRPr sz="1500">
                <a:solidFill>
                  <a:schemeClr val="tx1"/>
                </a:solidFill>
              </a:defRPr>
            </a:lvl4pPr>
            <a:lvl5pPr marL="1612900" indent="-179388" algn="l">
              <a:buFont typeface="Arial" pitchFamily="34" charset="0"/>
              <a:buChar char="•"/>
              <a:defRPr>
                <a:solidFill>
                  <a:srgbClr val="000000"/>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da-DK" dirty="0" err="1" smtClean="0"/>
              <a:t>Click</a:t>
            </a:r>
            <a:r>
              <a:rPr lang="da-DK" dirty="0" smtClean="0"/>
              <a:t> to </a:t>
            </a:r>
            <a:r>
              <a:rPr lang="da-DK" dirty="0" err="1" smtClean="0"/>
              <a:t>edit</a:t>
            </a:r>
            <a:r>
              <a:rPr lang="da-DK" dirty="0" smtClean="0"/>
              <a:t> </a:t>
            </a:r>
            <a:r>
              <a:rPr lang="da-DK" dirty="0" err="1" smtClean="0"/>
              <a:t>text</a:t>
            </a:r>
            <a:endParaRPr lang="da-DK" dirty="0"/>
          </a:p>
        </p:txBody>
      </p:sp>
      <p:pic>
        <p:nvPicPr>
          <p:cNvPr id="14" name="Picture 2" descr="J:\Customers\Corporate_Branding\Jobs_-_Corporate_Branding\10451_GRUNDFOS_CVI_UPDATE_IMPRO\ABW\FUTURE\NEW CVI\Præsentationer\PPT\Front-page_bar_smal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5113" y="6402613"/>
            <a:ext cx="8878887" cy="360363"/>
          </a:xfrm>
          <a:prstGeom prst="rect">
            <a:avLst/>
          </a:prstGeom>
          <a:noFill/>
          <a:extLst>
            <a:ext uri="{909E8E84-426E-40DD-AFC4-6F175D3DCCD1}">
              <a14:hiddenFill xmlns:a14="http://schemas.microsoft.com/office/drawing/2010/main">
                <a:solidFill>
                  <a:srgbClr val="FFFFFF"/>
                </a:solidFill>
              </a14:hiddenFill>
            </a:ext>
          </a:extLst>
        </p:spPr>
      </p:pic>
      <p:sp>
        <p:nvSpPr>
          <p:cNvPr id="8" name="Pladsholder til dato 3"/>
          <p:cNvSpPr>
            <a:spLocks noGrp="1"/>
          </p:cNvSpPr>
          <p:nvPr>
            <p:ph type="dt" sz="half" idx="10"/>
          </p:nvPr>
        </p:nvSpPr>
        <p:spPr>
          <a:xfrm>
            <a:off x="248400" y="6106038"/>
            <a:ext cx="889200" cy="365125"/>
          </a:xfrm>
        </p:spPr>
        <p:txBody>
          <a:bodyPr/>
          <a:lstStyle>
            <a:lvl1pPr>
              <a:defRPr sz="1100"/>
            </a:lvl1pPr>
          </a:lstStyle>
          <a:p>
            <a:pPr>
              <a:defRPr/>
            </a:pPr>
            <a:fld id="{EA6C02BF-9A90-4521-88BE-A8D73C955B31}" type="datetimeFigureOut">
              <a:rPr lang="da-DK" smtClean="0"/>
              <a:pPr>
                <a:defRPr/>
              </a:pPr>
              <a:t>17-10-2012</a:t>
            </a:fld>
            <a:endParaRPr lang="da-DK" dirty="0"/>
          </a:p>
        </p:txBody>
      </p:sp>
      <p:sp>
        <p:nvSpPr>
          <p:cNvPr id="9" name="Pladsholder til diasnummer 5"/>
          <p:cNvSpPr>
            <a:spLocks noGrp="1"/>
          </p:cNvSpPr>
          <p:nvPr>
            <p:ph type="sldNum" sz="quarter" idx="12"/>
          </p:nvPr>
        </p:nvSpPr>
        <p:spPr>
          <a:xfrm>
            <a:off x="8438400" y="6106038"/>
            <a:ext cx="601200" cy="365125"/>
          </a:xfrm>
        </p:spPr>
        <p:txBody>
          <a:bodyPr/>
          <a:lstStyle>
            <a:lvl1pPr>
              <a:defRPr sz="1100"/>
            </a:lvl1pPr>
          </a:lstStyle>
          <a:p>
            <a:pPr>
              <a:defRPr/>
            </a:pPr>
            <a:fld id="{AFCB17E1-436A-4968-A3D6-437B5838CAED}" type="slidenum">
              <a:rPr lang="da-DK" smtClean="0"/>
              <a:pPr>
                <a:defRPr/>
              </a:pPr>
              <a:t>‹#›</a:t>
            </a:fld>
            <a:endParaRPr lang="da-DK" dirty="0"/>
          </a:p>
        </p:txBody>
      </p:sp>
      <p:sp>
        <p:nvSpPr>
          <p:cNvPr id="10" name="Pladsholder til sidefod 4"/>
          <p:cNvSpPr>
            <a:spLocks noGrp="1"/>
          </p:cNvSpPr>
          <p:nvPr>
            <p:ph type="ftr" sz="quarter" idx="11"/>
          </p:nvPr>
        </p:nvSpPr>
        <p:spPr>
          <a:xfrm>
            <a:off x="1267200" y="6152401"/>
            <a:ext cx="7020000" cy="261610"/>
          </a:xfrm>
        </p:spPr>
        <p:txBody>
          <a:bodyPr anchor="b" anchorCtr="0">
            <a:spAutoFit/>
          </a:bodyPr>
          <a:lstStyle>
            <a:lvl1pPr>
              <a:defRPr sz="1100"/>
            </a:lvl1pPr>
          </a:lstStyle>
          <a:p>
            <a:pPr>
              <a:defRPr/>
            </a:pPr>
            <a:endParaRPr lang="da-DK" dirty="0"/>
          </a:p>
        </p:txBody>
      </p:sp>
    </p:spTree>
    <p:extLst>
      <p:ext uri="{BB962C8B-B14F-4D97-AF65-F5344CB8AC3E}">
        <p14:creationId xmlns:p14="http://schemas.microsoft.com/office/powerpoint/2010/main" val="57091546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63575" y="609600"/>
            <a:ext cx="7794625"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Tree>
    <p:extLst>
      <p:ext uri="{BB962C8B-B14F-4D97-AF65-F5344CB8AC3E}">
        <p14:creationId xmlns:p14="http://schemas.microsoft.com/office/powerpoint/2010/main" val="418907436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Intro">
    <p:spTree>
      <p:nvGrpSpPr>
        <p:cNvPr id="1" name=""/>
        <p:cNvGrpSpPr/>
        <p:nvPr/>
      </p:nvGrpSpPr>
      <p:grpSpPr>
        <a:xfrm>
          <a:off x="0" y="0"/>
          <a:ext cx="0" cy="0"/>
          <a:chOff x="0" y="0"/>
          <a:chExt cx="0" cy="0"/>
        </a:xfrm>
      </p:grpSpPr>
      <p:sp>
        <p:nvSpPr>
          <p:cNvPr id="12" name="Titel 1"/>
          <p:cNvSpPr>
            <a:spLocks noGrp="1"/>
          </p:cNvSpPr>
          <p:nvPr>
            <p:ph type="ctrTitle" hasCustomPrompt="1"/>
          </p:nvPr>
        </p:nvSpPr>
        <p:spPr>
          <a:xfrm>
            <a:off x="359999" y="360000"/>
            <a:ext cx="8421525" cy="553998"/>
          </a:xfrm>
          <a:prstGeom prst="rect">
            <a:avLst/>
          </a:prstGeom>
        </p:spPr>
        <p:txBody>
          <a:bodyPr wrap="square" lIns="0" tIns="0" rIns="0" bIns="0" anchor="t" anchorCtr="0">
            <a:spAutoFit/>
          </a:bodyPr>
          <a:lstStyle>
            <a:lvl1pPr algn="l">
              <a:defRPr sz="3600" b="1">
                <a:solidFill>
                  <a:srgbClr val="11497B"/>
                </a:solidFill>
                <a:latin typeface="Grundfos TheSans V2" pitchFamily="34" charset="0"/>
              </a:defRPr>
            </a:lvl1pPr>
          </a:lstStyle>
          <a:p>
            <a:r>
              <a:rPr lang="da-DK" dirty="0" err="1" smtClean="0"/>
              <a:t>Click</a:t>
            </a:r>
            <a:r>
              <a:rPr lang="da-DK" dirty="0" smtClean="0"/>
              <a:t> to </a:t>
            </a:r>
            <a:r>
              <a:rPr lang="da-DK" dirty="0" err="1" smtClean="0"/>
              <a:t>edit</a:t>
            </a:r>
            <a:r>
              <a:rPr lang="da-DK" dirty="0" smtClean="0"/>
              <a:t> </a:t>
            </a:r>
            <a:r>
              <a:rPr lang="da-DK" dirty="0" err="1" smtClean="0"/>
              <a:t>text</a:t>
            </a:r>
            <a:endParaRPr lang="da-DK" dirty="0"/>
          </a:p>
        </p:txBody>
      </p:sp>
      <p:sp>
        <p:nvSpPr>
          <p:cNvPr id="14" name="Pladsholder til dato 3"/>
          <p:cNvSpPr>
            <a:spLocks noGrp="1"/>
          </p:cNvSpPr>
          <p:nvPr>
            <p:ph type="dt" sz="half" idx="2"/>
          </p:nvPr>
        </p:nvSpPr>
        <p:spPr>
          <a:xfrm>
            <a:off x="442440" y="5502376"/>
            <a:ext cx="889200" cy="365125"/>
          </a:xfrm>
          <a:prstGeom prst="rect">
            <a:avLst/>
          </a:prstGeom>
        </p:spPr>
        <p:txBody>
          <a:bodyPr vert="horz" lIns="91440" tIns="45720" rIns="91440" bIns="45720" rtlCol="0" anchor="ctr"/>
          <a:lstStyle>
            <a:lvl1pPr algn="l" fontAlgn="auto">
              <a:spcBef>
                <a:spcPts val="0"/>
              </a:spcBef>
              <a:spcAft>
                <a:spcPts val="0"/>
              </a:spcAft>
              <a:defRPr sz="1100">
                <a:solidFill>
                  <a:srgbClr val="C0C0C0"/>
                </a:solidFill>
                <a:latin typeface="+mn-lt"/>
                <a:cs typeface="+mn-cs"/>
              </a:defRPr>
            </a:lvl1pPr>
          </a:lstStyle>
          <a:p>
            <a:pPr marL="0" marR="0" lvl="0" indent="0" algn="l" defTabSz="914400" eaLnBrk="1" fontAlgn="auto" latinLnBrk="0" hangingPunct="1">
              <a:lnSpc>
                <a:spcPct val="100000"/>
              </a:lnSpc>
              <a:spcBef>
                <a:spcPts val="0"/>
              </a:spcBef>
              <a:spcAft>
                <a:spcPts val="0"/>
              </a:spcAft>
              <a:buClrTx/>
              <a:buSzTx/>
              <a:buFontTx/>
              <a:buNone/>
              <a:tabLst/>
              <a:defRPr/>
            </a:pPr>
            <a:fld id="{FD8A6DFF-13F6-47DB-BF5A-994AFA781E2E}" type="datetimeFigureOut">
              <a:rPr kumimoji="0" lang="da-DK" sz="1100" b="0" i="0" u="none" strike="noStrike" kern="0" cap="none" spc="0" normalizeH="0" baseline="0" noProof="0" smtClean="0">
                <a:ln>
                  <a:noFill/>
                </a:ln>
                <a:solidFill>
                  <a:srgbClr val="C0C0C0"/>
                </a:solidFill>
                <a:effectLst/>
                <a:uLnTx/>
                <a:uFillTx/>
                <a:latin typeface="Grundfos TheSans V2"/>
                <a:cs typeface="+mn-cs"/>
              </a:rPr>
              <a:pPr marL="0" marR="0" lvl="0" indent="0" algn="l" defTabSz="914400" eaLnBrk="1" fontAlgn="auto" latinLnBrk="0" hangingPunct="1">
                <a:lnSpc>
                  <a:spcPct val="100000"/>
                </a:lnSpc>
                <a:spcBef>
                  <a:spcPts val="0"/>
                </a:spcBef>
                <a:spcAft>
                  <a:spcPts val="0"/>
                </a:spcAft>
                <a:buClrTx/>
                <a:buSzTx/>
                <a:buFontTx/>
                <a:buNone/>
                <a:tabLst/>
                <a:defRPr/>
              </a:pPr>
              <a:t>17-10-2012</a:t>
            </a:fld>
            <a:endParaRPr kumimoji="0" lang="da-DK" sz="1100" b="0" i="0" u="none" strike="noStrike" kern="0" cap="none" spc="0" normalizeH="0" baseline="0" noProof="0" dirty="0">
              <a:ln>
                <a:noFill/>
              </a:ln>
              <a:solidFill>
                <a:srgbClr val="C0C0C0"/>
              </a:solidFill>
              <a:effectLst/>
              <a:uLnTx/>
              <a:uFillTx/>
              <a:latin typeface="Grundfos TheSans V2"/>
              <a:cs typeface="+mn-cs"/>
            </a:endParaRPr>
          </a:p>
        </p:txBody>
      </p:sp>
      <p:sp>
        <p:nvSpPr>
          <p:cNvPr id="15" name="Pladsholder til sidefod 4"/>
          <p:cNvSpPr>
            <a:spLocks noGrp="1"/>
          </p:cNvSpPr>
          <p:nvPr>
            <p:ph type="ftr" sz="quarter" idx="3"/>
          </p:nvPr>
        </p:nvSpPr>
        <p:spPr>
          <a:xfrm>
            <a:off x="1475656" y="5550366"/>
            <a:ext cx="6811544" cy="261610"/>
          </a:xfrm>
          <a:prstGeom prst="rect">
            <a:avLst/>
          </a:prstGeom>
        </p:spPr>
        <p:txBody>
          <a:bodyPr vert="horz" wrap="square" lIns="91440" tIns="45720" rIns="91440" bIns="45720" rtlCol="0" anchor="b" anchorCtr="0">
            <a:spAutoFit/>
          </a:bodyPr>
          <a:lstStyle>
            <a:lvl1pPr algn="ctr" fontAlgn="auto">
              <a:spcBef>
                <a:spcPts val="0"/>
              </a:spcBef>
              <a:spcAft>
                <a:spcPts val="0"/>
              </a:spcAft>
              <a:defRPr sz="1100">
                <a:solidFill>
                  <a:srgbClr val="C0C0C0"/>
                </a:solidFill>
                <a:latin typeface="+mn-lt"/>
                <a:cs typeface="+mn-cs"/>
              </a:defRPr>
            </a:lvl1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100" b="0" i="0" u="none" strike="noStrike" kern="0" cap="none" spc="0" normalizeH="0" baseline="0" noProof="0" dirty="0">
              <a:ln>
                <a:noFill/>
              </a:ln>
              <a:solidFill>
                <a:srgbClr val="C0C0C0"/>
              </a:solidFill>
              <a:effectLst/>
              <a:uLnTx/>
              <a:uFillTx/>
              <a:latin typeface="Grundfos TheSans V2"/>
              <a:cs typeface="+mn-cs"/>
            </a:endParaRPr>
          </a:p>
        </p:txBody>
      </p:sp>
      <p:sp>
        <p:nvSpPr>
          <p:cNvPr id="16" name="Pladsholder til diasnummer 5"/>
          <p:cNvSpPr>
            <a:spLocks noGrp="1"/>
          </p:cNvSpPr>
          <p:nvPr>
            <p:ph type="sldNum" sz="quarter" idx="4"/>
          </p:nvPr>
        </p:nvSpPr>
        <p:spPr>
          <a:xfrm>
            <a:off x="8438400" y="5502376"/>
            <a:ext cx="601200" cy="365125"/>
          </a:xfrm>
          <a:prstGeom prst="rect">
            <a:avLst/>
          </a:prstGeom>
        </p:spPr>
        <p:txBody>
          <a:bodyPr vert="horz" lIns="91440" tIns="45720" rIns="91440" bIns="45720" rtlCol="0" anchor="ctr"/>
          <a:lstStyle>
            <a:lvl1pPr algn="r" fontAlgn="auto">
              <a:spcBef>
                <a:spcPts val="0"/>
              </a:spcBef>
              <a:spcAft>
                <a:spcPts val="0"/>
              </a:spcAft>
              <a:defRPr sz="1100">
                <a:solidFill>
                  <a:srgbClr val="C0C0C0"/>
                </a:solidFill>
                <a:latin typeface="+mn-lt"/>
                <a:cs typeface="+mn-cs"/>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955C1EB7-4B30-4A6A-B082-00DF032B633D}" type="slidenum">
              <a:rPr kumimoji="0" lang="da-DK" sz="1100" b="0" i="0" u="none" strike="noStrike" kern="0" cap="none" spc="0" normalizeH="0" baseline="0" noProof="0" smtClean="0">
                <a:ln>
                  <a:noFill/>
                </a:ln>
                <a:solidFill>
                  <a:srgbClr val="C0C0C0"/>
                </a:solidFill>
                <a:effectLst/>
                <a:uLnTx/>
                <a:uFillTx/>
                <a:latin typeface="Grundfos TheSans V2"/>
                <a:cs typeface="+mn-cs"/>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da-DK" sz="1100" b="0" i="0" u="none" strike="noStrike" kern="0" cap="none" spc="0" normalizeH="0" baseline="0" noProof="0">
              <a:ln>
                <a:noFill/>
              </a:ln>
              <a:solidFill>
                <a:srgbClr val="C0C0C0"/>
              </a:solidFill>
              <a:effectLst/>
              <a:uLnTx/>
              <a:uFillTx/>
              <a:latin typeface="Grundfos TheSans V2"/>
              <a:cs typeface="+mn-cs"/>
            </a:endParaRPr>
          </a:p>
        </p:txBody>
      </p:sp>
      <p:sp>
        <p:nvSpPr>
          <p:cNvPr id="8" name="Undertitel 2"/>
          <p:cNvSpPr>
            <a:spLocks noGrp="1"/>
          </p:cNvSpPr>
          <p:nvPr>
            <p:ph type="subTitle" idx="1" hasCustomPrompt="1"/>
          </p:nvPr>
        </p:nvSpPr>
        <p:spPr>
          <a:xfrm>
            <a:off x="359999" y="1515053"/>
            <a:ext cx="8421525" cy="246221"/>
          </a:xfrm>
          <a:prstGeom prst="rect">
            <a:avLst/>
          </a:prstGeom>
        </p:spPr>
        <p:txBody>
          <a:bodyPr wrap="square" lIns="0" tIns="0" rIns="0" bIns="0">
            <a:spAutoFit/>
          </a:bodyPr>
          <a:lstStyle>
            <a:lvl1pPr marL="0" indent="0" algn="l">
              <a:buNone/>
              <a:defRPr sz="1600">
                <a:solidFill>
                  <a:schemeClr val="tx1"/>
                </a:solidFill>
                <a:latin typeface="Grundfos TheSans V2" pitchFamily="34" charset="0"/>
              </a:defRPr>
            </a:lvl1pPr>
            <a:lvl2pPr marL="360363" indent="0" algn="l">
              <a:buFont typeface="Arial" pitchFamily="34" charset="0"/>
              <a:buNone/>
              <a:defRPr sz="1500">
                <a:solidFill>
                  <a:schemeClr val="tx1"/>
                </a:solidFill>
              </a:defRPr>
            </a:lvl2pPr>
            <a:lvl3pPr marL="720725" indent="0" algn="l">
              <a:buNone/>
              <a:defRPr sz="1500">
                <a:solidFill>
                  <a:schemeClr val="tx1"/>
                </a:solidFill>
              </a:defRPr>
            </a:lvl3pPr>
            <a:lvl4pPr marL="1073150" indent="0" algn="l">
              <a:buNone/>
              <a:defRPr sz="1500">
                <a:solidFill>
                  <a:schemeClr val="tx1"/>
                </a:solidFill>
              </a:defRPr>
            </a:lvl4pPr>
            <a:lvl5pPr marL="1433513" indent="0" algn="l">
              <a:buNone/>
              <a:defRPr>
                <a:solidFill>
                  <a:srgbClr val="000000"/>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da-DK" dirty="0" err="1" smtClean="0"/>
              <a:t>Click</a:t>
            </a:r>
            <a:r>
              <a:rPr lang="da-DK" dirty="0" smtClean="0"/>
              <a:t> to </a:t>
            </a:r>
            <a:r>
              <a:rPr lang="da-DK" dirty="0" err="1" smtClean="0"/>
              <a:t>edit</a:t>
            </a:r>
            <a:r>
              <a:rPr lang="da-DK" dirty="0" smtClean="0"/>
              <a:t> </a:t>
            </a:r>
            <a:r>
              <a:rPr lang="da-DK" dirty="0" err="1" smtClean="0"/>
              <a:t>text</a:t>
            </a:r>
            <a:endParaRPr lang="da-DK" dirty="0"/>
          </a:p>
        </p:txBody>
      </p:sp>
    </p:spTree>
    <p:extLst>
      <p:ext uri="{BB962C8B-B14F-4D97-AF65-F5344CB8AC3E}">
        <p14:creationId xmlns:p14="http://schemas.microsoft.com/office/powerpoint/2010/main" val="402392451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Intro - Full picture">
    <p:spTree>
      <p:nvGrpSpPr>
        <p:cNvPr id="1" name=""/>
        <p:cNvGrpSpPr/>
        <p:nvPr/>
      </p:nvGrpSpPr>
      <p:grpSpPr>
        <a:xfrm>
          <a:off x="0" y="0"/>
          <a:ext cx="0" cy="0"/>
          <a:chOff x="0" y="0"/>
          <a:chExt cx="0" cy="0"/>
        </a:xfrm>
      </p:grpSpPr>
      <p:sp>
        <p:nvSpPr>
          <p:cNvPr id="7" name="Picture Placeholder 10"/>
          <p:cNvSpPr>
            <a:spLocks noGrp="1"/>
          </p:cNvSpPr>
          <p:nvPr>
            <p:ph type="pic" sz="quarter" idx="13" hasCustomPrompt="1"/>
          </p:nvPr>
        </p:nvSpPr>
        <p:spPr>
          <a:xfrm>
            <a:off x="0" y="0"/>
            <a:ext cx="9144000" cy="6858000"/>
          </a:xfrm>
          <a:prstGeom prst="rect">
            <a:avLst/>
          </a:prstGeom>
        </p:spPr>
        <p:txBody>
          <a:bodyPr anchor="ctr" anchorCtr="0"/>
          <a:lstStyle>
            <a:lvl1pPr marL="0" indent="0" algn="ctr">
              <a:buFontTx/>
              <a:buNone/>
              <a:defRPr sz="1400" baseline="0">
                <a:latin typeface="Grundfos TheSans" pitchFamily="34" charset="0"/>
              </a:defRPr>
            </a:lvl1pPr>
          </a:lstStyle>
          <a:p>
            <a:r>
              <a:rPr lang="en-US" dirty="0" smtClean="0"/>
              <a:t>Click icon to insert picture</a:t>
            </a:r>
          </a:p>
        </p:txBody>
      </p:sp>
      <p:sp>
        <p:nvSpPr>
          <p:cNvPr id="8" name="Text Placeholder 11"/>
          <p:cNvSpPr>
            <a:spLocks noGrp="1"/>
          </p:cNvSpPr>
          <p:nvPr>
            <p:ph type="body" sz="quarter" idx="14"/>
          </p:nvPr>
        </p:nvSpPr>
        <p:spPr>
          <a:xfrm>
            <a:off x="360000" y="5798382"/>
            <a:ext cx="8784000" cy="899999"/>
          </a:xfrm>
          <a:prstGeom prst="rect">
            <a:avLst/>
          </a:prstGeom>
          <a:blipFill dpi="0" rotWithShape="1">
            <a:blip r:embed="rId2"/>
            <a:srcRect/>
            <a:stretch>
              <a:fillRect/>
            </a:stretch>
          </a:blipFill>
        </p:spPr>
        <p:txBody>
          <a:bodyPr/>
          <a:lstStyle>
            <a:lvl1pPr algn="r">
              <a:defRPr sz="1400">
                <a:solidFill>
                  <a:srgbClr val="114B7E"/>
                </a:solidFill>
              </a:defRPr>
            </a:lvl1pPr>
          </a:lstStyle>
          <a:p>
            <a:pPr lvl="0"/>
            <a:r>
              <a:rPr lang="en-US" smtClean="0"/>
              <a:t>Click to edit Master text styles</a:t>
            </a:r>
          </a:p>
        </p:txBody>
      </p:sp>
      <p:sp>
        <p:nvSpPr>
          <p:cNvPr id="12" name="Titel 1"/>
          <p:cNvSpPr>
            <a:spLocks noGrp="1"/>
          </p:cNvSpPr>
          <p:nvPr>
            <p:ph type="ctrTitle" hasCustomPrompt="1"/>
          </p:nvPr>
        </p:nvSpPr>
        <p:spPr>
          <a:xfrm>
            <a:off x="359999" y="360000"/>
            <a:ext cx="8421525" cy="553998"/>
          </a:xfrm>
          <a:prstGeom prst="rect">
            <a:avLst/>
          </a:prstGeom>
        </p:spPr>
        <p:txBody>
          <a:bodyPr wrap="square" lIns="0" tIns="0" rIns="0" bIns="0" anchor="t" anchorCtr="0">
            <a:spAutoFit/>
          </a:bodyPr>
          <a:lstStyle>
            <a:lvl1pPr algn="l">
              <a:defRPr sz="3600" b="1">
                <a:solidFill>
                  <a:srgbClr val="11497B"/>
                </a:solidFill>
                <a:latin typeface="Grundfos TheSans V2" pitchFamily="34" charset="0"/>
              </a:defRPr>
            </a:lvl1pPr>
          </a:lstStyle>
          <a:p>
            <a:r>
              <a:rPr lang="da-DK" dirty="0" err="1" smtClean="0"/>
              <a:t>Click</a:t>
            </a:r>
            <a:r>
              <a:rPr lang="da-DK" dirty="0" smtClean="0"/>
              <a:t> to </a:t>
            </a:r>
            <a:r>
              <a:rPr lang="da-DK" dirty="0" err="1" smtClean="0"/>
              <a:t>edit</a:t>
            </a:r>
            <a:r>
              <a:rPr lang="da-DK" dirty="0" smtClean="0"/>
              <a:t> </a:t>
            </a:r>
            <a:r>
              <a:rPr lang="da-DK" dirty="0" err="1" smtClean="0"/>
              <a:t>text</a:t>
            </a:r>
            <a:endParaRPr lang="da-DK" dirty="0"/>
          </a:p>
        </p:txBody>
      </p:sp>
      <p:sp>
        <p:nvSpPr>
          <p:cNvPr id="14" name="Pladsholder til dato 3"/>
          <p:cNvSpPr>
            <a:spLocks noGrp="1"/>
          </p:cNvSpPr>
          <p:nvPr>
            <p:ph type="dt" sz="half" idx="2"/>
          </p:nvPr>
        </p:nvSpPr>
        <p:spPr>
          <a:xfrm>
            <a:off x="442440" y="5502376"/>
            <a:ext cx="889200" cy="365125"/>
          </a:xfrm>
          <a:prstGeom prst="rect">
            <a:avLst/>
          </a:prstGeom>
        </p:spPr>
        <p:txBody>
          <a:bodyPr vert="horz" lIns="91440" tIns="45720" rIns="91440" bIns="45720" rtlCol="0" anchor="ctr"/>
          <a:lstStyle>
            <a:lvl1pPr algn="l" fontAlgn="auto">
              <a:spcBef>
                <a:spcPts val="0"/>
              </a:spcBef>
              <a:spcAft>
                <a:spcPts val="0"/>
              </a:spcAft>
              <a:defRPr sz="1100">
                <a:solidFill>
                  <a:srgbClr val="C0C0C0"/>
                </a:solidFill>
                <a:latin typeface="+mn-lt"/>
                <a:cs typeface="+mn-cs"/>
              </a:defRPr>
            </a:lvl1pPr>
          </a:lstStyle>
          <a:p>
            <a:pPr marL="0" marR="0" lvl="0" indent="0" algn="l" defTabSz="914400" eaLnBrk="1" fontAlgn="auto" latinLnBrk="0" hangingPunct="1">
              <a:lnSpc>
                <a:spcPct val="100000"/>
              </a:lnSpc>
              <a:spcBef>
                <a:spcPts val="0"/>
              </a:spcBef>
              <a:spcAft>
                <a:spcPts val="0"/>
              </a:spcAft>
              <a:buClrTx/>
              <a:buSzTx/>
              <a:buFontTx/>
              <a:buNone/>
              <a:tabLst/>
              <a:defRPr/>
            </a:pPr>
            <a:fld id="{FD8A6DFF-13F6-47DB-BF5A-994AFA781E2E}" type="datetimeFigureOut">
              <a:rPr kumimoji="0" lang="da-DK" sz="1100" b="0" i="0" u="none" strike="noStrike" kern="0" cap="none" spc="0" normalizeH="0" baseline="0" noProof="0" smtClean="0">
                <a:ln>
                  <a:noFill/>
                </a:ln>
                <a:solidFill>
                  <a:srgbClr val="C0C0C0"/>
                </a:solidFill>
                <a:effectLst/>
                <a:uLnTx/>
                <a:uFillTx/>
                <a:latin typeface="Grundfos TheSans V2"/>
                <a:cs typeface="+mn-cs"/>
              </a:rPr>
              <a:pPr marL="0" marR="0" lvl="0" indent="0" algn="l" defTabSz="914400" eaLnBrk="1" fontAlgn="auto" latinLnBrk="0" hangingPunct="1">
                <a:lnSpc>
                  <a:spcPct val="100000"/>
                </a:lnSpc>
                <a:spcBef>
                  <a:spcPts val="0"/>
                </a:spcBef>
                <a:spcAft>
                  <a:spcPts val="0"/>
                </a:spcAft>
                <a:buClrTx/>
                <a:buSzTx/>
                <a:buFontTx/>
                <a:buNone/>
                <a:tabLst/>
                <a:defRPr/>
              </a:pPr>
              <a:t>17-10-2012</a:t>
            </a:fld>
            <a:endParaRPr kumimoji="0" lang="da-DK" sz="1100" b="0" i="0" u="none" strike="noStrike" kern="0" cap="none" spc="0" normalizeH="0" baseline="0" noProof="0" dirty="0">
              <a:ln>
                <a:noFill/>
              </a:ln>
              <a:solidFill>
                <a:srgbClr val="C0C0C0"/>
              </a:solidFill>
              <a:effectLst/>
              <a:uLnTx/>
              <a:uFillTx/>
              <a:latin typeface="Grundfos TheSans V2"/>
              <a:cs typeface="+mn-cs"/>
            </a:endParaRPr>
          </a:p>
        </p:txBody>
      </p:sp>
      <p:sp>
        <p:nvSpPr>
          <p:cNvPr id="15" name="Pladsholder til sidefod 4"/>
          <p:cNvSpPr>
            <a:spLocks noGrp="1"/>
          </p:cNvSpPr>
          <p:nvPr>
            <p:ph type="ftr" sz="quarter" idx="3"/>
          </p:nvPr>
        </p:nvSpPr>
        <p:spPr>
          <a:xfrm>
            <a:off x="1475656" y="5550366"/>
            <a:ext cx="6811544" cy="261610"/>
          </a:xfrm>
          <a:prstGeom prst="rect">
            <a:avLst/>
          </a:prstGeom>
        </p:spPr>
        <p:txBody>
          <a:bodyPr vert="horz" wrap="square" lIns="91440" tIns="45720" rIns="91440" bIns="45720" rtlCol="0" anchor="b" anchorCtr="0">
            <a:spAutoFit/>
          </a:bodyPr>
          <a:lstStyle>
            <a:lvl1pPr algn="ctr" fontAlgn="auto">
              <a:spcBef>
                <a:spcPts val="0"/>
              </a:spcBef>
              <a:spcAft>
                <a:spcPts val="0"/>
              </a:spcAft>
              <a:defRPr sz="1100">
                <a:solidFill>
                  <a:srgbClr val="C0C0C0"/>
                </a:solidFill>
                <a:latin typeface="+mn-lt"/>
                <a:cs typeface="+mn-cs"/>
              </a:defRPr>
            </a:lvl1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100" b="0" i="0" u="none" strike="noStrike" kern="0" cap="none" spc="0" normalizeH="0" baseline="0" noProof="0" dirty="0">
              <a:ln>
                <a:noFill/>
              </a:ln>
              <a:solidFill>
                <a:srgbClr val="C0C0C0"/>
              </a:solidFill>
              <a:effectLst/>
              <a:uLnTx/>
              <a:uFillTx/>
              <a:latin typeface="Grundfos TheSans V2"/>
              <a:cs typeface="+mn-cs"/>
            </a:endParaRPr>
          </a:p>
        </p:txBody>
      </p:sp>
      <p:sp>
        <p:nvSpPr>
          <p:cNvPr id="16" name="Pladsholder til diasnummer 5"/>
          <p:cNvSpPr>
            <a:spLocks noGrp="1"/>
          </p:cNvSpPr>
          <p:nvPr>
            <p:ph type="sldNum" sz="quarter" idx="4"/>
          </p:nvPr>
        </p:nvSpPr>
        <p:spPr>
          <a:xfrm>
            <a:off x="8438400" y="5502376"/>
            <a:ext cx="601200" cy="365125"/>
          </a:xfrm>
          <a:prstGeom prst="rect">
            <a:avLst/>
          </a:prstGeom>
        </p:spPr>
        <p:txBody>
          <a:bodyPr vert="horz" lIns="91440" tIns="45720" rIns="91440" bIns="45720" rtlCol="0" anchor="ctr"/>
          <a:lstStyle>
            <a:lvl1pPr algn="r" fontAlgn="auto">
              <a:spcBef>
                <a:spcPts val="0"/>
              </a:spcBef>
              <a:spcAft>
                <a:spcPts val="0"/>
              </a:spcAft>
              <a:defRPr sz="1100">
                <a:solidFill>
                  <a:srgbClr val="C0C0C0"/>
                </a:solidFill>
                <a:latin typeface="+mn-lt"/>
                <a:cs typeface="+mn-cs"/>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955C1EB7-4B30-4A6A-B082-00DF032B633D}" type="slidenum">
              <a:rPr kumimoji="0" lang="da-DK" sz="1100" b="0" i="0" u="none" strike="noStrike" kern="0" cap="none" spc="0" normalizeH="0" baseline="0" noProof="0" smtClean="0">
                <a:ln>
                  <a:noFill/>
                </a:ln>
                <a:solidFill>
                  <a:srgbClr val="C0C0C0"/>
                </a:solidFill>
                <a:effectLst/>
                <a:uLnTx/>
                <a:uFillTx/>
                <a:latin typeface="Grundfos TheSans V2"/>
                <a:cs typeface="+mn-cs"/>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da-DK" sz="1100" b="0" i="0" u="none" strike="noStrike" kern="0" cap="none" spc="0" normalizeH="0" baseline="0" noProof="0">
              <a:ln>
                <a:noFill/>
              </a:ln>
              <a:solidFill>
                <a:srgbClr val="C0C0C0"/>
              </a:solidFill>
              <a:effectLst/>
              <a:uLnTx/>
              <a:uFillTx/>
              <a:latin typeface="Grundfos TheSans V2"/>
              <a:cs typeface="+mn-cs"/>
            </a:endParaRPr>
          </a:p>
        </p:txBody>
      </p:sp>
      <p:sp>
        <p:nvSpPr>
          <p:cNvPr id="10" name="Undertitel 2"/>
          <p:cNvSpPr>
            <a:spLocks noGrp="1"/>
          </p:cNvSpPr>
          <p:nvPr>
            <p:ph type="subTitle" idx="1" hasCustomPrompt="1"/>
          </p:nvPr>
        </p:nvSpPr>
        <p:spPr>
          <a:xfrm>
            <a:off x="359999" y="1515053"/>
            <a:ext cx="8421525" cy="246221"/>
          </a:xfrm>
          <a:prstGeom prst="rect">
            <a:avLst/>
          </a:prstGeom>
        </p:spPr>
        <p:txBody>
          <a:bodyPr wrap="square" lIns="0" tIns="0" rIns="0" bIns="0">
            <a:spAutoFit/>
          </a:bodyPr>
          <a:lstStyle>
            <a:lvl1pPr marL="0" indent="0" algn="l">
              <a:buNone/>
              <a:defRPr sz="1600">
                <a:solidFill>
                  <a:schemeClr val="tx1"/>
                </a:solidFill>
                <a:latin typeface="Grundfos TheSans V2" pitchFamily="34" charset="0"/>
              </a:defRPr>
            </a:lvl1pPr>
            <a:lvl2pPr marL="360363" indent="0" algn="l">
              <a:buFont typeface="Arial" pitchFamily="34" charset="0"/>
              <a:buNone/>
              <a:defRPr sz="1500">
                <a:solidFill>
                  <a:schemeClr val="tx1"/>
                </a:solidFill>
              </a:defRPr>
            </a:lvl2pPr>
            <a:lvl3pPr marL="720725" indent="0" algn="l">
              <a:buNone/>
              <a:defRPr sz="1500">
                <a:solidFill>
                  <a:schemeClr val="tx1"/>
                </a:solidFill>
              </a:defRPr>
            </a:lvl3pPr>
            <a:lvl4pPr marL="1073150" indent="0" algn="l">
              <a:buNone/>
              <a:defRPr sz="1500">
                <a:solidFill>
                  <a:schemeClr val="tx1"/>
                </a:solidFill>
              </a:defRPr>
            </a:lvl4pPr>
            <a:lvl5pPr marL="1433513" indent="0" algn="l">
              <a:buNone/>
              <a:defRPr>
                <a:solidFill>
                  <a:srgbClr val="000000"/>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da-DK" dirty="0" err="1" smtClean="0"/>
              <a:t>Click</a:t>
            </a:r>
            <a:r>
              <a:rPr lang="da-DK" dirty="0" smtClean="0"/>
              <a:t> to </a:t>
            </a:r>
            <a:r>
              <a:rPr lang="da-DK" dirty="0" err="1" smtClean="0"/>
              <a:t>edit</a:t>
            </a:r>
            <a:r>
              <a:rPr lang="da-DK" dirty="0" smtClean="0"/>
              <a:t> </a:t>
            </a:r>
            <a:r>
              <a:rPr lang="da-DK" dirty="0" err="1" smtClean="0"/>
              <a:t>text</a:t>
            </a:r>
            <a:endParaRPr lang="da-DK" dirty="0"/>
          </a:p>
        </p:txBody>
      </p:sp>
    </p:spTree>
    <p:extLst>
      <p:ext uri="{BB962C8B-B14F-4D97-AF65-F5344CB8AC3E}">
        <p14:creationId xmlns:p14="http://schemas.microsoft.com/office/powerpoint/2010/main" val="74705867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Intro - Full picture">
    <p:spTree>
      <p:nvGrpSpPr>
        <p:cNvPr id="1" name=""/>
        <p:cNvGrpSpPr/>
        <p:nvPr/>
      </p:nvGrpSpPr>
      <p:grpSpPr>
        <a:xfrm>
          <a:off x="0" y="0"/>
          <a:ext cx="0" cy="0"/>
          <a:chOff x="0" y="0"/>
          <a:chExt cx="0" cy="0"/>
        </a:xfrm>
      </p:grpSpPr>
      <p:sp>
        <p:nvSpPr>
          <p:cNvPr id="9" name="Picture Placeholder 10"/>
          <p:cNvSpPr>
            <a:spLocks noGrp="1"/>
          </p:cNvSpPr>
          <p:nvPr>
            <p:ph type="pic" sz="quarter" idx="13" hasCustomPrompt="1"/>
          </p:nvPr>
        </p:nvSpPr>
        <p:spPr>
          <a:xfrm>
            <a:off x="0" y="0"/>
            <a:ext cx="9144000" cy="6858000"/>
          </a:xfrm>
          <a:prstGeom prst="rect">
            <a:avLst/>
          </a:prstGeom>
        </p:spPr>
        <p:txBody>
          <a:bodyPr anchor="ctr" anchorCtr="0"/>
          <a:lstStyle>
            <a:lvl1pPr marL="0" indent="0" algn="ctr">
              <a:buFontTx/>
              <a:buNone/>
              <a:defRPr sz="1400">
                <a:latin typeface="Grundfos TheSans" pitchFamily="34" charset="0"/>
              </a:defRPr>
            </a:lvl1pPr>
          </a:lstStyle>
          <a:p>
            <a:r>
              <a:rPr lang="en-US" dirty="0" smtClean="0"/>
              <a:t>Click icon to insert picture</a:t>
            </a:r>
          </a:p>
        </p:txBody>
      </p:sp>
      <p:sp>
        <p:nvSpPr>
          <p:cNvPr id="10" name="Titel 1"/>
          <p:cNvSpPr>
            <a:spLocks noGrp="1"/>
          </p:cNvSpPr>
          <p:nvPr>
            <p:ph type="ctrTitle" hasCustomPrompt="1"/>
          </p:nvPr>
        </p:nvSpPr>
        <p:spPr>
          <a:xfrm>
            <a:off x="360000" y="4200832"/>
            <a:ext cx="8784000" cy="1630800"/>
          </a:xfrm>
          <a:prstGeom prst="rect">
            <a:avLst/>
          </a:prstGeom>
          <a:solidFill>
            <a:srgbClr val="11497B">
              <a:alpha val="80000"/>
            </a:srgbClr>
          </a:solidFill>
        </p:spPr>
        <p:txBody>
          <a:bodyPr lIns="180000" tIns="46800" rIns="90000" bIns="46800" anchor="t" anchorCtr="0">
            <a:noAutofit/>
          </a:bodyPr>
          <a:lstStyle>
            <a:lvl1pPr algn="l">
              <a:defRPr sz="3200" b="1">
                <a:solidFill>
                  <a:schemeClr val="bg1"/>
                </a:solidFill>
                <a:latin typeface="Grundfos TheSans V2" pitchFamily="34" charset="0"/>
              </a:defRPr>
            </a:lvl1pPr>
          </a:lstStyle>
          <a:p>
            <a:r>
              <a:rPr lang="da-DK" dirty="0" err="1" smtClean="0"/>
              <a:t>Click</a:t>
            </a:r>
            <a:r>
              <a:rPr lang="da-DK" dirty="0" smtClean="0"/>
              <a:t> to </a:t>
            </a:r>
            <a:r>
              <a:rPr lang="da-DK" dirty="0" err="1" smtClean="0"/>
              <a:t>edit</a:t>
            </a:r>
            <a:r>
              <a:rPr lang="da-DK" dirty="0" smtClean="0"/>
              <a:t> </a:t>
            </a:r>
            <a:r>
              <a:rPr lang="da-DK" dirty="0" err="1" smtClean="0"/>
              <a:t>text</a:t>
            </a:r>
            <a:endParaRPr lang="da-DK" dirty="0"/>
          </a:p>
        </p:txBody>
      </p:sp>
      <p:sp>
        <p:nvSpPr>
          <p:cNvPr id="8" name="Text Placeholder 11"/>
          <p:cNvSpPr>
            <a:spLocks noGrp="1"/>
          </p:cNvSpPr>
          <p:nvPr>
            <p:ph type="body" sz="quarter" idx="14"/>
          </p:nvPr>
        </p:nvSpPr>
        <p:spPr>
          <a:xfrm>
            <a:off x="360000" y="5798382"/>
            <a:ext cx="8784000" cy="899999"/>
          </a:xfrm>
          <a:prstGeom prst="rect">
            <a:avLst/>
          </a:prstGeom>
          <a:blipFill dpi="0" rotWithShape="1">
            <a:blip r:embed="rId2"/>
            <a:srcRect/>
            <a:stretch>
              <a:fillRect/>
            </a:stretch>
          </a:blipFill>
        </p:spPr>
        <p:txBody>
          <a:bodyPr/>
          <a:lstStyle>
            <a:lvl1pPr algn="r">
              <a:defRPr sz="1400">
                <a:solidFill>
                  <a:srgbClr val="114B7E"/>
                </a:solidFill>
              </a:defRPr>
            </a:lvl1pPr>
          </a:lstStyle>
          <a:p>
            <a:pPr lvl="0"/>
            <a:r>
              <a:rPr lang="en-US" smtClean="0"/>
              <a:t>Click to edit Master text styles</a:t>
            </a:r>
          </a:p>
        </p:txBody>
      </p:sp>
      <p:sp>
        <p:nvSpPr>
          <p:cNvPr id="14" name="Pladsholder til dato 3"/>
          <p:cNvSpPr>
            <a:spLocks noGrp="1"/>
          </p:cNvSpPr>
          <p:nvPr>
            <p:ph type="dt" sz="half" idx="2"/>
          </p:nvPr>
        </p:nvSpPr>
        <p:spPr>
          <a:xfrm>
            <a:off x="442440" y="5502376"/>
            <a:ext cx="889200" cy="365125"/>
          </a:xfrm>
          <a:prstGeom prst="rect">
            <a:avLst/>
          </a:prstGeom>
        </p:spPr>
        <p:txBody>
          <a:bodyPr vert="horz" lIns="91440" tIns="45720" rIns="91440" bIns="45720" rtlCol="0" anchor="ctr"/>
          <a:lstStyle>
            <a:lvl1pPr algn="l" fontAlgn="auto">
              <a:spcBef>
                <a:spcPts val="0"/>
              </a:spcBef>
              <a:spcAft>
                <a:spcPts val="0"/>
              </a:spcAft>
              <a:defRPr sz="1100">
                <a:solidFill>
                  <a:srgbClr val="C0C0C0"/>
                </a:solidFill>
                <a:latin typeface="+mn-lt"/>
                <a:cs typeface="+mn-cs"/>
              </a:defRPr>
            </a:lvl1pPr>
          </a:lstStyle>
          <a:p>
            <a:pPr marL="0" marR="0" lvl="0" indent="0" algn="l" defTabSz="914400" eaLnBrk="1" fontAlgn="auto" latinLnBrk="0" hangingPunct="1">
              <a:lnSpc>
                <a:spcPct val="100000"/>
              </a:lnSpc>
              <a:spcBef>
                <a:spcPts val="0"/>
              </a:spcBef>
              <a:spcAft>
                <a:spcPts val="0"/>
              </a:spcAft>
              <a:buClrTx/>
              <a:buSzTx/>
              <a:buFontTx/>
              <a:buNone/>
              <a:tabLst/>
              <a:defRPr/>
            </a:pPr>
            <a:fld id="{FD8A6DFF-13F6-47DB-BF5A-994AFA781E2E}" type="datetimeFigureOut">
              <a:rPr kumimoji="0" lang="da-DK" sz="1100" b="0" i="0" u="none" strike="noStrike" kern="0" cap="none" spc="0" normalizeH="0" baseline="0" noProof="0" smtClean="0">
                <a:ln>
                  <a:noFill/>
                </a:ln>
                <a:solidFill>
                  <a:srgbClr val="C0C0C0"/>
                </a:solidFill>
                <a:effectLst/>
                <a:uLnTx/>
                <a:uFillTx/>
                <a:latin typeface="Grundfos TheSans V2"/>
                <a:cs typeface="+mn-cs"/>
              </a:rPr>
              <a:pPr marL="0" marR="0" lvl="0" indent="0" algn="l" defTabSz="914400" eaLnBrk="1" fontAlgn="auto" latinLnBrk="0" hangingPunct="1">
                <a:lnSpc>
                  <a:spcPct val="100000"/>
                </a:lnSpc>
                <a:spcBef>
                  <a:spcPts val="0"/>
                </a:spcBef>
                <a:spcAft>
                  <a:spcPts val="0"/>
                </a:spcAft>
                <a:buClrTx/>
                <a:buSzTx/>
                <a:buFontTx/>
                <a:buNone/>
                <a:tabLst/>
                <a:defRPr/>
              </a:pPr>
              <a:t>17-10-2012</a:t>
            </a:fld>
            <a:endParaRPr kumimoji="0" lang="da-DK" sz="1100" b="0" i="0" u="none" strike="noStrike" kern="0" cap="none" spc="0" normalizeH="0" baseline="0" noProof="0" dirty="0">
              <a:ln>
                <a:noFill/>
              </a:ln>
              <a:solidFill>
                <a:srgbClr val="C0C0C0"/>
              </a:solidFill>
              <a:effectLst/>
              <a:uLnTx/>
              <a:uFillTx/>
              <a:latin typeface="Grundfos TheSans V2"/>
              <a:cs typeface="+mn-cs"/>
            </a:endParaRPr>
          </a:p>
        </p:txBody>
      </p:sp>
      <p:sp>
        <p:nvSpPr>
          <p:cNvPr id="15" name="Pladsholder til sidefod 4"/>
          <p:cNvSpPr>
            <a:spLocks noGrp="1"/>
          </p:cNvSpPr>
          <p:nvPr>
            <p:ph type="ftr" sz="quarter" idx="3"/>
          </p:nvPr>
        </p:nvSpPr>
        <p:spPr>
          <a:xfrm>
            <a:off x="1475656" y="5550366"/>
            <a:ext cx="6811544" cy="261610"/>
          </a:xfrm>
          <a:prstGeom prst="rect">
            <a:avLst/>
          </a:prstGeom>
        </p:spPr>
        <p:txBody>
          <a:bodyPr vert="horz" wrap="square" lIns="91440" tIns="45720" rIns="91440" bIns="45720" rtlCol="0" anchor="b" anchorCtr="0">
            <a:spAutoFit/>
          </a:bodyPr>
          <a:lstStyle>
            <a:lvl1pPr algn="ctr" fontAlgn="auto">
              <a:spcBef>
                <a:spcPts val="0"/>
              </a:spcBef>
              <a:spcAft>
                <a:spcPts val="0"/>
              </a:spcAft>
              <a:defRPr sz="1100">
                <a:solidFill>
                  <a:srgbClr val="C0C0C0"/>
                </a:solidFill>
                <a:latin typeface="+mn-lt"/>
                <a:cs typeface="+mn-cs"/>
              </a:defRPr>
            </a:lvl1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100" b="0" i="0" u="none" strike="noStrike" kern="0" cap="none" spc="0" normalizeH="0" baseline="0" noProof="0" dirty="0">
              <a:ln>
                <a:noFill/>
              </a:ln>
              <a:solidFill>
                <a:srgbClr val="C0C0C0"/>
              </a:solidFill>
              <a:effectLst/>
              <a:uLnTx/>
              <a:uFillTx/>
              <a:latin typeface="Grundfos TheSans V2"/>
              <a:cs typeface="+mn-cs"/>
            </a:endParaRPr>
          </a:p>
        </p:txBody>
      </p:sp>
      <p:sp>
        <p:nvSpPr>
          <p:cNvPr id="16" name="Pladsholder til diasnummer 5"/>
          <p:cNvSpPr>
            <a:spLocks noGrp="1"/>
          </p:cNvSpPr>
          <p:nvPr>
            <p:ph type="sldNum" sz="quarter" idx="4"/>
          </p:nvPr>
        </p:nvSpPr>
        <p:spPr>
          <a:xfrm>
            <a:off x="8438400" y="5502376"/>
            <a:ext cx="601200" cy="365125"/>
          </a:xfrm>
          <a:prstGeom prst="rect">
            <a:avLst/>
          </a:prstGeom>
        </p:spPr>
        <p:txBody>
          <a:bodyPr vert="horz" lIns="91440" tIns="45720" rIns="91440" bIns="45720" rtlCol="0" anchor="ctr"/>
          <a:lstStyle>
            <a:lvl1pPr algn="r" fontAlgn="auto">
              <a:spcBef>
                <a:spcPts val="0"/>
              </a:spcBef>
              <a:spcAft>
                <a:spcPts val="0"/>
              </a:spcAft>
              <a:defRPr sz="1100">
                <a:solidFill>
                  <a:srgbClr val="C0C0C0"/>
                </a:solidFill>
                <a:latin typeface="+mn-lt"/>
                <a:cs typeface="+mn-cs"/>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955C1EB7-4B30-4A6A-B082-00DF032B633D}" type="slidenum">
              <a:rPr kumimoji="0" lang="da-DK" sz="1100" b="0" i="0" u="none" strike="noStrike" kern="0" cap="none" spc="0" normalizeH="0" baseline="0" noProof="0" smtClean="0">
                <a:ln>
                  <a:noFill/>
                </a:ln>
                <a:solidFill>
                  <a:srgbClr val="C0C0C0"/>
                </a:solidFill>
                <a:effectLst/>
                <a:uLnTx/>
                <a:uFillTx/>
                <a:latin typeface="Grundfos TheSans V2"/>
                <a:cs typeface="+mn-cs"/>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da-DK" sz="1100" b="0" i="0" u="none" strike="noStrike" kern="0" cap="none" spc="0" normalizeH="0" baseline="0" noProof="0">
              <a:ln>
                <a:noFill/>
              </a:ln>
              <a:solidFill>
                <a:srgbClr val="C0C0C0"/>
              </a:solidFill>
              <a:effectLst/>
              <a:uLnTx/>
              <a:uFillTx/>
              <a:latin typeface="Grundfos TheSans V2"/>
              <a:cs typeface="+mn-cs"/>
            </a:endParaRPr>
          </a:p>
        </p:txBody>
      </p:sp>
    </p:spTree>
    <p:extLst>
      <p:ext uri="{BB962C8B-B14F-4D97-AF65-F5344CB8AC3E}">
        <p14:creationId xmlns:p14="http://schemas.microsoft.com/office/powerpoint/2010/main" val="60354849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Intro - Blue background">
    <p:spTree>
      <p:nvGrpSpPr>
        <p:cNvPr id="1" name=""/>
        <p:cNvGrpSpPr/>
        <p:nvPr/>
      </p:nvGrpSpPr>
      <p:grpSpPr>
        <a:xfrm>
          <a:off x="0" y="0"/>
          <a:ext cx="0" cy="0"/>
          <a:chOff x="0" y="0"/>
          <a:chExt cx="0" cy="0"/>
        </a:xfrm>
      </p:grpSpPr>
      <p:sp>
        <p:nvSpPr>
          <p:cNvPr id="11" name="Rektangel 12"/>
          <p:cNvSpPr/>
          <p:nvPr userDrawn="1"/>
        </p:nvSpPr>
        <p:spPr>
          <a:xfrm>
            <a:off x="0" y="0"/>
            <a:ext cx="9144000" cy="6858000"/>
          </a:xfrm>
          <a:prstGeom prst="rect">
            <a:avLst/>
          </a:prstGeom>
          <a:solidFill>
            <a:srgbClr val="114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itel 1"/>
          <p:cNvSpPr>
            <a:spLocks noGrp="1"/>
          </p:cNvSpPr>
          <p:nvPr>
            <p:ph type="ctrTitle" hasCustomPrompt="1"/>
          </p:nvPr>
        </p:nvSpPr>
        <p:spPr>
          <a:xfrm>
            <a:off x="360000" y="1620000"/>
            <a:ext cx="8421525" cy="553998"/>
          </a:xfrm>
          <a:prstGeom prst="rect">
            <a:avLst/>
          </a:prstGeom>
        </p:spPr>
        <p:txBody>
          <a:bodyPr wrap="square" lIns="0" tIns="0" rIns="0" bIns="0" anchor="t" anchorCtr="0">
            <a:spAutoFit/>
          </a:bodyPr>
          <a:lstStyle>
            <a:lvl1pPr algn="l">
              <a:defRPr sz="3600" b="1">
                <a:solidFill>
                  <a:schemeClr val="bg1"/>
                </a:solidFill>
                <a:latin typeface="Grundfos TheSans V2" pitchFamily="34" charset="0"/>
              </a:defRPr>
            </a:lvl1pPr>
          </a:lstStyle>
          <a:p>
            <a:r>
              <a:rPr lang="da-DK" dirty="0" err="1" smtClean="0"/>
              <a:t>Click</a:t>
            </a:r>
            <a:r>
              <a:rPr lang="da-DK" dirty="0" smtClean="0"/>
              <a:t> to </a:t>
            </a:r>
            <a:r>
              <a:rPr lang="da-DK" dirty="0" err="1" smtClean="0"/>
              <a:t>edit</a:t>
            </a:r>
            <a:r>
              <a:rPr lang="da-DK" dirty="0" smtClean="0"/>
              <a:t> </a:t>
            </a:r>
            <a:r>
              <a:rPr lang="da-DK" dirty="0" err="1" smtClean="0"/>
              <a:t>text</a:t>
            </a:r>
            <a:endParaRPr lang="da-DK" dirty="0"/>
          </a:p>
        </p:txBody>
      </p:sp>
      <p:grpSp>
        <p:nvGrpSpPr>
          <p:cNvPr id="13" name="Gruppe 18"/>
          <p:cNvGrpSpPr/>
          <p:nvPr userDrawn="1"/>
        </p:nvGrpSpPr>
        <p:grpSpPr>
          <a:xfrm>
            <a:off x="360000" y="5796000"/>
            <a:ext cx="8784000" cy="900000"/>
            <a:chOff x="360000" y="5796000"/>
            <a:chExt cx="8784000" cy="900000"/>
          </a:xfrm>
        </p:grpSpPr>
        <p:sp>
          <p:nvSpPr>
            <p:cNvPr id="17" name="Rektangel 19"/>
            <p:cNvSpPr/>
            <p:nvPr userDrawn="1"/>
          </p:nvSpPr>
          <p:spPr>
            <a:xfrm>
              <a:off x="360000" y="5796000"/>
              <a:ext cx="8784000" cy="900000"/>
            </a:xfrm>
            <a:prstGeom prst="rect">
              <a:avLst/>
            </a:prstGeom>
            <a:noFill/>
            <a:ln w="3175">
              <a:solidFill>
                <a:srgbClr val="FFFFFF">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8" name="Billed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5775" y="5796000"/>
              <a:ext cx="990203" cy="900000"/>
            </a:xfrm>
            <a:prstGeom prst="rect">
              <a:avLst/>
            </a:prstGeom>
          </p:spPr>
        </p:pic>
        <p:pic>
          <p:nvPicPr>
            <p:cNvPr id="19" name="Billed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6021" y="6222730"/>
              <a:ext cx="356068" cy="291694"/>
            </a:xfrm>
            <a:prstGeom prst="rect">
              <a:avLst/>
            </a:prstGeom>
          </p:spPr>
        </p:pic>
        <p:pic>
          <p:nvPicPr>
            <p:cNvPr id="20" name="Billed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42057" y="6223736"/>
              <a:ext cx="2143449" cy="290688"/>
            </a:xfrm>
            <a:prstGeom prst="rect">
              <a:avLst/>
            </a:prstGeom>
          </p:spPr>
        </p:pic>
      </p:grpSp>
      <p:sp>
        <p:nvSpPr>
          <p:cNvPr id="21" name="Undertitel 2"/>
          <p:cNvSpPr>
            <a:spLocks noGrp="1"/>
          </p:cNvSpPr>
          <p:nvPr>
            <p:ph type="subTitle" idx="1" hasCustomPrompt="1"/>
          </p:nvPr>
        </p:nvSpPr>
        <p:spPr>
          <a:xfrm>
            <a:off x="359999" y="2825720"/>
            <a:ext cx="8421525" cy="246221"/>
          </a:xfrm>
          <a:prstGeom prst="rect">
            <a:avLst/>
          </a:prstGeom>
        </p:spPr>
        <p:txBody>
          <a:bodyPr wrap="square" lIns="0" tIns="0" rIns="0" bIns="0">
            <a:spAutoFit/>
          </a:bodyPr>
          <a:lstStyle>
            <a:lvl1pPr marL="0" indent="0" algn="l">
              <a:buNone/>
              <a:defRPr sz="1600">
                <a:solidFill>
                  <a:schemeClr val="bg1"/>
                </a:solidFill>
                <a:latin typeface="Grundfos TheSans V2" pitchFamily="34" charset="0"/>
              </a:defRPr>
            </a:lvl1pPr>
            <a:lvl2pPr marL="360363" indent="0" algn="l">
              <a:buNone/>
              <a:defRPr sz="1500">
                <a:solidFill>
                  <a:schemeClr val="bg1"/>
                </a:solidFill>
              </a:defRPr>
            </a:lvl2pPr>
            <a:lvl3pPr marL="720725" indent="0" algn="l">
              <a:buNone/>
              <a:defRPr sz="1500">
                <a:solidFill>
                  <a:schemeClr val="bg1"/>
                </a:solidFill>
              </a:defRPr>
            </a:lvl3pPr>
            <a:lvl4pPr marL="1073150" indent="0" algn="l">
              <a:buNone/>
              <a:defRPr sz="1500">
                <a:solidFill>
                  <a:schemeClr val="bg1"/>
                </a:solidFill>
              </a:defRPr>
            </a:lvl4pPr>
            <a:lvl5pPr marL="1433513" indent="0" algn="l">
              <a:buNone/>
              <a:defRPr sz="1500">
                <a:solidFill>
                  <a:schemeClr val="bg1"/>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da-DK" dirty="0" err="1" smtClean="0"/>
              <a:t>Click</a:t>
            </a:r>
            <a:r>
              <a:rPr lang="da-DK" dirty="0" smtClean="0"/>
              <a:t> to </a:t>
            </a:r>
            <a:r>
              <a:rPr lang="da-DK" dirty="0" err="1" smtClean="0"/>
              <a:t>edit</a:t>
            </a:r>
            <a:r>
              <a:rPr lang="da-DK" dirty="0" smtClean="0"/>
              <a:t> </a:t>
            </a:r>
            <a:r>
              <a:rPr lang="da-DK" dirty="0" err="1" smtClean="0"/>
              <a:t>text</a:t>
            </a:r>
            <a:endParaRPr lang="da-DK" dirty="0"/>
          </a:p>
        </p:txBody>
      </p:sp>
    </p:spTree>
    <p:extLst>
      <p:ext uri="{BB962C8B-B14F-4D97-AF65-F5344CB8AC3E}">
        <p14:creationId xmlns:p14="http://schemas.microsoft.com/office/powerpoint/2010/main" val="210937514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 Intro - Blue gradient">
    <p:spTree>
      <p:nvGrpSpPr>
        <p:cNvPr id="1" name=""/>
        <p:cNvGrpSpPr/>
        <p:nvPr/>
      </p:nvGrpSpPr>
      <p:grpSpPr>
        <a:xfrm>
          <a:off x="0" y="0"/>
          <a:ext cx="0" cy="0"/>
          <a:chOff x="0" y="0"/>
          <a:chExt cx="0" cy="0"/>
        </a:xfrm>
      </p:grpSpPr>
      <p:sp>
        <p:nvSpPr>
          <p:cNvPr id="10" name="Rektangel 12"/>
          <p:cNvSpPr>
            <a:spLocks noChangeArrowheads="1"/>
          </p:cNvSpPr>
          <p:nvPr userDrawn="1"/>
        </p:nvSpPr>
        <p:spPr bwMode="auto">
          <a:xfrm>
            <a:off x="0" y="0"/>
            <a:ext cx="9144000" cy="6858000"/>
          </a:xfrm>
          <a:prstGeom prst="rect">
            <a:avLst/>
          </a:prstGeom>
          <a:gradFill rotWithShape="1">
            <a:gsLst>
              <a:gs pos="0">
                <a:srgbClr val="11497B"/>
              </a:gs>
              <a:gs pos="100000">
                <a:srgbClr val="11497B">
                  <a:gamma/>
                  <a:shade val="60392"/>
                  <a:invGamma/>
                </a:srgbClr>
              </a:gs>
            </a:gsLst>
            <a:lin ang="54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fontAlgn="auto">
              <a:spcBef>
                <a:spcPts val="0"/>
              </a:spcBef>
              <a:spcAft>
                <a:spcPts val="0"/>
              </a:spcAft>
              <a:defRPr/>
            </a:pPr>
            <a:endParaRPr lang="da-DK">
              <a:solidFill>
                <a:schemeClr val="lt1"/>
              </a:solidFill>
              <a:latin typeface="+mn-lt"/>
              <a:cs typeface="+mn-cs"/>
            </a:endParaRPr>
          </a:p>
        </p:txBody>
      </p:sp>
      <p:sp>
        <p:nvSpPr>
          <p:cNvPr id="14" name="Titel 1"/>
          <p:cNvSpPr>
            <a:spLocks noGrp="1"/>
          </p:cNvSpPr>
          <p:nvPr>
            <p:ph type="ctrTitle" hasCustomPrompt="1"/>
          </p:nvPr>
        </p:nvSpPr>
        <p:spPr>
          <a:xfrm>
            <a:off x="360000" y="1620000"/>
            <a:ext cx="8421525" cy="553998"/>
          </a:xfrm>
          <a:prstGeom prst="rect">
            <a:avLst/>
          </a:prstGeom>
        </p:spPr>
        <p:txBody>
          <a:bodyPr wrap="square" lIns="0" tIns="0" rIns="0" bIns="0" anchor="t" anchorCtr="0">
            <a:spAutoFit/>
          </a:bodyPr>
          <a:lstStyle>
            <a:lvl1pPr algn="l">
              <a:defRPr sz="3600" b="1">
                <a:solidFill>
                  <a:schemeClr val="bg1"/>
                </a:solidFill>
                <a:latin typeface="Grundfos TheSans V2" pitchFamily="34" charset="0"/>
              </a:defRPr>
            </a:lvl1pPr>
          </a:lstStyle>
          <a:p>
            <a:r>
              <a:rPr lang="da-DK" dirty="0" err="1" smtClean="0"/>
              <a:t>Click</a:t>
            </a:r>
            <a:r>
              <a:rPr lang="da-DK" dirty="0" smtClean="0"/>
              <a:t> to </a:t>
            </a:r>
            <a:r>
              <a:rPr lang="da-DK" dirty="0" err="1" smtClean="0"/>
              <a:t>edit</a:t>
            </a:r>
            <a:r>
              <a:rPr lang="da-DK" dirty="0" smtClean="0"/>
              <a:t> </a:t>
            </a:r>
            <a:r>
              <a:rPr lang="da-DK" dirty="0" err="1" smtClean="0"/>
              <a:t>text</a:t>
            </a:r>
            <a:endParaRPr lang="da-DK" dirty="0"/>
          </a:p>
        </p:txBody>
      </p:sp>
      <p:pic>
        <p:nvPicPr>
          <p:cNvPr id="16" name="Picture 2" descr="J:\Customers\Corporate_Branding\Jobs_-_Corporate_Branding\10451_GRUNDFOS_CVI_UPDATE_IMPRO\ABW\FUTURE\NEW CVI\Præsentationer\PPT\Front-page_bar.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0363" y="5803200"/>
            <a:ext cx="8783637" cy="895350"/>
          </a:xfrm>
          <a:prstGeom prst="rect">
            <a:avLst/>
          </a:prstGeom>
          <a:noFill/>
          <a:extLst>
            <a:ext uri="{909E8E84-426E-40DD-AFC4-6F175D3DCCD1}">
              <a14:hiddenFill xmlns:a14="http://schemas.microsoft.com/office/drawing/2010/main">
                <a:solidFill>
                  <a:srgbClr val="FFFFFF"/>
                </a:solidFill>
              </a14:hiddenFill>
            </a:ext>
          </a:extLst>
        </p:spPr>
      </p:pic>
      <p:sp>
        <p:nvSpPr>
          <p:cNvPr id="7" name="Undertitel 2"/>
          <p:cNvSpPr>
            <a:spLocks noGrp="1"/>
          </p:cNvSpPr>
          <p:nvPr>
            <p:ph type="subTitle" idx="1" hasCustomPrompt="1"/>
          </p:nvPr>
        </p:nvSpPr>
        <p:spPr>
          <a:xfrm>
            <a:off x="359999" y="2825720"/>
            <a:ext cx="8421525" cy="246221"/>
          </a:xfrm>
          <a:prstGeom prst="rect">
            <a:avLst/>
          </a:prstGeom>
        </p:spPr>
        <p:txBody>
          <a:bodyPr wrap="square" lIns="0" tIns="0" rIns="0" bIns="0">
            <a:spAutoFit/>
          </a:bodyPr>
          <a:lstStyle>
            <a:lvl1pPr marL="0" indent="0" algn="l">
              <a:buNone/>
              <a:defRPr sz="1600">
                <a:solidFill>
                  <a:schemeClr val="bg1"/>
                </a:solidFill>
                <a:latin typeface="Grundfos TheSans V2" pitchFamily="34" charset="0"/>
              </a:defRPr>
            </a:lvl1pPr>
            <a:lvl2pPr marL="360363" indent="0" algn="l">
              <a:buNone/>
              <a:defRPr sz="1500">
                <a:solidFill>
                  <a:schemeClr val="bg1"/>
                </a:solidFill>
              </a:defRPr>
            </a:lvl2pPr>
            <a:lvl3pPr marL="720725" indent="0" algn="l">
              <a:buNone/>
              <a:defRPr sz="1500">
                <a:solidFill>
                  <a:schemeClr val="bg1"/>
                </a:solidFill>
              </a:defRPr>
            </a:lvl3pPr>
            <a:lvl4pPr marL="1073150" indent="0" algn="l">
              <a:buNone/>
              <a:defRPr sz="1500">
                <a:solidFill>
                  <a:schemeClr val="bg1"/>
                </a:solidFill>
              </a:defRPr>
            </a:lvl4pPr>
            <a:lvl5pPr marL="1433513" indent="0" algn="l">
              <a:buNone/>
              <a:defRPr sz="1500">
                <a:solidFill>
                  <a:schemeClr val="bg1"/>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da-DK" dirty="0" err="1" smtClean="0"/>
              <a:t>Click</a:t>
            </a:r>
            <a:r>
              <a:rPr lang="da-DK" dirty="0" smtClean="0"/>
              <a:t> to </a:t>
            </a:r>
            <a:r>
              <a:rPr lang="da-DK" dirty="0" err="1" smtClean="0"/>
              <a:t>edit</a:t>
            </a:r>
            <a:r>
              <a:rPr lang="da-DK" dirty="0" smtClean="0"/>
              <a:t> </a:t>
            </a:r>
            <a:r>
              <a:rPr lang="da-DK" dirty="0" err="1" smtClean="0"/>
              <a:t>text</a:t>
            </a:r>
            <a:endParaRPr lang="da-DK" dirty="0"/>
          </a:p>
        </p:txBody>
      </p:sp>
    </p:spTree>
    <p:extLst>
      <p:ext uri="{BB962C8B-B14F-4D97-AF65-F5344CB8AC3E}">
        <p14:creationId xmlns:p14="http://schemas.microsoft.com/office/powerpoint/2010/main" val="2137772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8270" y="360000"/>
            <a:ext cx="4078263" cy="553998"/>
          </a:xfrm>
          <a:prstGeom prst="rect">
            <a:avLst/>
          </a:prstGeom>
        </p:spPr>
        <p:txBody>
          <a:bodyPr wrap="square" lIns="0" tIns="0" rIns="0" bIns="0" anchor="t" anchorCtr="0">
            <a:spAutoFit/>
          </a:bodyPr>
          <a:lstStyle>
            <a:lvl1pPr algn="l">
              <a:defRPr sz="3600" b="1">
                <a:solidFill>
                  <a:srgbClr val="11497B"/>
                </a:solidFill>
                <a:latin typeface="Grundfos TheSans V2" pitchFamily="34" charset="0"/>
              </a:defRPr>
            </a:lvl1pPr>
          </a:lstStyle>
          <a:p>
            <a:r>
              <a:rPr lang="da-DK" dirty="0" err="1" smtClean="0"/>
              <a:t>Click</a:t>
            </a:r>
            <a:r>
              <a:rPr lang="da-DK" dirty="0" smtClean="0"/>
              <a:t> to </a:t>
            </a:r>
            <a:r>
              <a:rPr lang="da-DK" dirty="0" err="1" smtClean="0"/>
              <a:t>edit</a:t>
            </a:r>
            <a:r>
              <a:rPr lang="da-DK" dirty="0" smtClean="0"/>
              <a:t> </a:t>
            </a:r>
            <a:r>
              <a:rPr lang="da-DK" dirty="0" err="1" smtClean="0"/>
              <a:t>text</a:t>
            </a:r>
            <a:endParaRPr lang="da-DK" dirty="0"/>
          </a:p>
        </p:txBody>
      </p:sp>
      <p:sp>
        <p:nvSpPr>
          <p:cNvPr id="14" name="Undertitel 2"/>
          <p:cNvSpPr>
            <a:spLocks noGrp="1"/>
          </p:cNvSpPr>
          <p:nvPr>
            <p:ph type="subTitle" idx="1" hasCustomPrompt="1"/>
          </p:nvPr>
        </p:nvSpPr>
        <p:spPr>
          <a:xfrm>
            <a:off x="359999" y="1515053"/>
            <a:ext cx="4076533" cy="246221"/>
          </a:xfrm>
          <a:prstGeom prst="rect">
            <a:avLst/>
          </a:prstGeom>
        </p:spPr>
        <p:txBody>
          <a:bodyPr wrap="square" lIns="0" tIns="0" rIns="0" bIns="0">
            <a:spAutoFit/>
          </a:bodyPr>
          <a:lstStyle>
            <a:lvl1pPr marL="0" indent="0" algn="l">
              <a:buNone/>
              <a:defRPr sz="1600">
                <a:solidFill>
                  <a:schemeClr val="tx1"/>
                </a:solidFill>
                <a:latin typeface="Grundfos TheSans V2" pitchFamily="34" charset="0"/>
              </a:defRPr>
            </a:lvl1pPr>
            <a:lvl2pPr marL="360363" indent="0" algn="l">
              <a:buNone/>
              <a:defRPr sz="1500">
                <a:solidFill>
                  <a:schemeClr val="tx1"/>
                </a:solidFill>
              </a:defRPr>
            </a:lvl2pPr>
            <a:lvl3pPr marL="720725" indent="0" algn="l">
              <a:buNone/>
              <a:defRPr sz="1500">
                <a:solidFill>
                  <a:schemeClr val="tx1"/>
                </a:solidFill>
              </a:defRPr>
            </a:lvl3pPr>
            <a:lvl4pPr marL="1073150" indent="0" algn="l">
              <a:buNone/>
              <a:defRPr sz="1500">
                <a:solidFill>
                  <a:schemeClr val="tx1"/>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da-DK" dirty="0" err="1" smtClean="0"/>
              <a:t>Click</a:t>
            </a:r>
            <a:r>
              <a:rPr lang="da-DK" dirty="0" smtClean="0"/>
              <a:t> to </a:t>
            </a:r>
            <a:r>
              <a:rPr lang="da-DK" dirty="0" err="1" smtClean="0"/>
              <a:t>edit</a:t>
            </a:r>
            <a:r>
              <a:rPr lang="da-DK" dirty="0" smtClean="0"/>
              <a:t> </a:t>
            </a:r>
            <a:r>
              <a:rPr lang="da-DK" dirty="0" err="1" smtClean="0"/>
              <a:t>text</a:t>
            </a:r>
            <a:endParaRPr lang="da-DK" dirty="0" smtClean="0"/>
          </a:p>
        </p:txBody>
      </p:sp>
      <p:pic>
        <p:nvPicPr>
          <p:cNvPr id="18" name="Picture 2" descr="J:\Customers\Corporate_Branding\Jobs_-_Corporate_Branding\10451_GRUNDFOS_CVI_UPDATE_IMPRO\ABW\FUTURE\NEW CVI\Præsentationer\PPT\Front-page_bar_smal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5113" y="6402613"/>
            <a:ext cx="8878887" cy="360363"/>
          </a:xfrm>
          <a:prstGeom prst="rect">
            <a:avLst/>
          </a:prstGeom>
          <a:noFill/>
          <a:extLst>
            <a:ext uri="{909E8E84-426E-40DD-AFC4-6F175D3DCCD1}">
              <a14:hiddenFill xmlns:a14="http://schemas.microsoft.com/office/drawing/2010/main">
                <a:solidFill>
                  <a:srgbClr val="FFFFFF"/>
                </a:solidFill>
              </a14:hiddenFill>
            </a:ext>
          </a:extLst>
        </p:spPr>
      </p:pic>
      <p:sp>
        <p:nvSpPr>
          <p:cNvPr id="9" name="Pladsholder til dato 3"/>
          <p:cNvSpPr>
            <a:spLocks noGrp="1"/>
          </p:cNvSpPr>
          <p:nvPr>
            <p:ph type="dt" sz="half" idx="10"/>
          </p:nvPr>
        </p:nvSpPr>
        <p:spPr>
          <a:xfrm>
            <a:off x="248400" y="6106038"/>
            <a:ext cx="889200" cy="365125"/>
          </a:xfrm>
        </p:spPr>
        <p:txBody>
          <a:bodyPr/>
          <a:lstStyle>
            <a:lvl1pPr>
              <a:defRPr sz="1100"/>
            </a:lvl1pPr>
          </a:lstStyle>
          <a:p>
            <a:pPr>
              <a:defRPr/>
            </a:pPr>
            <a:fld id="{EA6C02BF-9A90-4521-88BE-A8D73C955B31}" type="datetimeFigureOut">
              <a:rPr lang="da-DK" smtClean="0"/>
              <a:pPr>
                <a:defRPr/>
              </a:pPr>
              <a:t>17-10-2012</a:t>
            </a:fld>
            <a:endParaRPr lang="da-DK" dirty="0"/>
          </a:p>
        </p:txBody>
      </p:sp>
      <p:sp>
        <p:nvSpPr>
          <p:cNvPr id="10" name="Pladsholder til diasnummer 5"/>
          <p:cNvSpPr>
            <a:spLocks noGrp="1"/>
          </p:cNvSpPr>
          <p:nvPr>
            <p:ph type="sldNum" sz="quarter" idx="12"/>
          </p:nvPr>
        </p:nvSpPr>
        <p:spPr>
          <a:xfrm>
            <a:off x="8438400" y="6106038"/>
            <a:ext cx="601200" cy="365125"/>
          </a:xfrm>
        </p:spPr>
        <p:txBody>
          <a:bodyPr/>
          <a:lstStyle>
            <a:lvl1pPr>
              <a:defRPr sz="1100"/>
            </a:lvl1pPr>
          </a:lstStyle>
          <a:p>
            <a:pPr>
              <a:defRPr/>
            </a:pPr>
            <a:fld id="{AFCB17E1-436A-4968-A3D6-437B5838CAED}" type="slidenum">
              <a:rPr lang="da-DK" smtClean="0"/>
              <a:pPr>
                <a:defRPr/>
              </a:pPr>
              <a:t>‹#›</a:t>
            </a:fld>
            <a:endParaRPr lang="da-DK" dirty="0"/>
          </a:p>
        </p:txBody>
      </p:sp>
      <p:sp>
        <p:nvSpPr>
          <p:cNvPr id="11" name="Pladsholder til sidefod 4"/>
          <p:cNvSpPr>
            <a:spLocks noGrp="1"/>
          </p:cNvSpPr>
          <p:nvPr>
            <p:ph type="ftr" sz="quarter" idx="11"/>
          </p:nvPr>
        </p:nvSpPr>
        <p:spPr>
          <a:xfrm>
            <a:off x="1267200" y="6152401"/>
            <a:ext cx="7020000" cy="261610"/>
          </a:xfrm>
        </p:spPr>
        <p:txBody>
          <a:bodyPr anchor="b" anchorCtr="0">
            <a:spAutoFit/>
          </a:bodyPr>
          <a:lstStyle>
            <a:lvl1pPr>
              <a:defRPr sz="1100"/>
            </a:lvl1pPr>
          </a:lstStyle>
          <a:p>
            <a:pPr>
              <a:defRPr/>
            </a:pPr>
            <a:endParaRPr lang="da-DK" dirty="0"/>
          </a:p>
        </p:txBody>
      </p:sp>
      <p:sp>
        <p:nvSpPr>
          <p:cNvPr id="20" name="Content Placeholder 3"/>
          <p:cNvSpPr>
            <a:spLocks noGrp="1"/>
          </p:cNvSpPr>
          <p:nvPr>
            <p:ph sz="quarter" idx="14" hasCustomPrompt="1"/>
          </p:nvPr>
        </p:nvSpPr>
        <p:spPr>
          <a:xfrm>
            <a:off x="4622800" y="404479"/>
            <a:ext cx="4521200" cy="5623787"/>
          </a:xfrm>
        </p:spPr>
        <p:txBody>
          <a:bodyPr tIns="720000" anchor="ctr" anchorCtr="1">
            <a:noAutofit/>
          </a:bodyPr>
          <a:lstStyle>
            <a:lvl1pPr marL="0" indent="0">
              <a:buNone/>
              <a:defRPr/>
            </a:lvl1pPr>
            <a:lvl2pPr marL="357187" indent="0">
              <a:buNone/>
              <a:defRPr/>
            </a:lvl2pPr>
            <a:lvl3pPr marL="714375" indent="0">
              <a:buNone/>
              <a:defRPr/>
            </a:lvl3pPr>
            <a:lvl4pPr marL="1079500" indent="0">
              <a:buNone/>
              <a:defRPr/>
            </a:lvl4pPr>
            <a:lvl5pPr marL="1436688" indent="0">
              <a:buNone/>
              <a:defRPr/>
            </a:lvl5pPr>
          </a:lstStyle>
          <a:p>
            <a:pPr lvl="0"/>
            <a:r>
              <a:rPr lang="en-US" smtClean="0"/>
              <a:t>Click icon to insert element</a:t>
            </a:r>
            <a:endParaRPr lang="da-DK"/>
          </a:p>
        </p:txBody>
      </p:sp>
    </p:spTree>
    <p:extLst>
      <p:ext uri="{BB962C8B-B14F-4D97-AF65-F5344CB8AC3E}">
        <p14:creationId xmlns:p14="http://schemas.microsoft.com/office/powerpoint/2010/main" val="305642714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999" y="360000"/>
            <a:ext cx="8421525" cy="553998"/>
          </a:xfrm>
          <a:prstGeom prst="rect">
            <a:avLst/>
          </a:prstGeom>
        </p:spPr>
        <p:txBody>
          <a:bodyPr wrap="square" lIns="0" tIns="0" rIns="0" bIns="0" anchor="t" anchorCtr="0">
            <a:spAutoFit/>
          </a:bodyPr>
          <a:lstStyle>
            <a:lvl1pPr algn="l">
              <a:defRPr sz="3600" b="1" baseline="0">
                <a:solidFill>
                  <a:srgbClr val="11497B"/>
                </a:solidFill>
                <a:latin typeface="Grundfos TheSans V2" pitchFamily="34" charset="0"/>
              </a:defRPr>
            </a:lvl1pPr>
          </a:lstStyle>
          <a:p>
            <a:r>
              <a:rPr lang="da-DK" dirty="0" err="1" smtClean="0"/>
              <a:t>Click</a:t>
            </a:r>
            <a:r>
              <a:rPr lang="da-DK" dirty="0" smtClean="0"/>
              <a:t> to </a:t>
            </a:r>
            <a:r>
              <a:rPr lang="da-DK" dirty="0" err="1" smtClean="0"/>
              <a:t>edit</a:t>
            </a:r>
            <a:r>
              <a:rPr lang="da-DK" dirty="0" smtClean="0"/>
              <a:t> </a:t>
            </a:r>
            <a:r>
              <a:rPr lang="da-DK" dirty="0" err="1" smtClean="0"/>
              <a:t>text</a:t>
            </a:r>
            <a:endParaRPr lang="da-DK" dirty="0"/>
          </a:p>
        </p:txBody>
      </p:sp>
      <p:pic>
        <p:nvPicPr>
          <p:cNvPr id="16" name="Billed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2805" y="6496695"/>
            <a:ext cx="1312863" cy="178046"/>
          </a:xfrm>
          <a:prstGeom prst="rect">
            <a:avLst/>
          </a:prstGeom>
        </p:spPr>
      </p:pic>
      <p:pic>
        <p:nvPicPr>
          <p:cNvPr id="17" name="Billed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69" y="6609278"/>
            <a:ext cx="659284" cy="64922"/>
          </a:xfrm>
          <a:prstGeom prst="rect">
            <a:avLst/>
          </a:prstGeom>
        </p:spPr>
      </p:pic>
      <p:pic>
        <p:nvPicPr>
          <p:cNvPr id="20" name="Billed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2805" y="6496695"/>
            <a:ext cx="1312863" cy="178046"/>
          </a:xfrm>
          <a:prstGeom prst="rect">
            <a:avLst/>
          </a:prstGeom>
        </p:spPr>
      </p:pic>
      <p:pic>
        <p:nvPicPr>
          <p:cNvPr id="22" name="Billed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69" y="6609278"/>
            <a:ext cx="659284" cy="64922"/>
          </a:xfrm>
          <a:prstGeom prst="rect">
            <a:avLst/>
          </a:prstGeom>
        </p:spPr>
      </p:pic>
      <p:pic>
        <p:nvPicPr>
          <p:cNvPr id="28" name="Bille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52805" y="6496695"/>
            <a:ext cx="1312863" cy="178046"/>
          </a:xfrm>
          <a:prstGeom prst="rect">
            <a:avLst/>
          </a:prstGeom>
        </p:spPr>
      </p:pic>
      <p:pic>
        <p:nvPicPr>
          <p:cNvPr id="29" name="Billed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5069" y="6609278"/>
            <a:ext cx="659284" cy="64922"/>
          </a:xfrm>
          <a:prstGeom prst="rect">
            <a:avLst/>
          </a:prstGeom>
        </p:spPr>
      </p:pic>
      <p:sp>
        <p:nvSpPr>
          <p:cNvPr id="30" name="Undertitel 2"/>
          <p:cNvSpPr>
            <a:spLocks noGrp="1"/>
          </p:cNvSpPr>
          <p:nvPr>
            <p:ph type="subTitle" idx="1" hasCustomPrompt="1"/>
          </p:nvPr>
        </p:nvSpPr>
        <p:spPr>
          <a:xfrm>
            <a:off x="359999" y="1515053"/>
            <a:ext cx="3295525" cy="246221"/>
          </a:xfrm>
          <a:prstGeom prst="rect">
            <a:avLst/>
          </a:prstGeom>
        </p:spPr>
        <p:txBody>
          <a:bodyPr wrap="square" lIns="0" tIns="0" rIns="0" bIns="0">
            <a:spAutoFit/>
          </a:bodyPr>
          <a:lstStyle>
            <a:lvl1pPr marL="0" indent="0" algn="l">
              <a:buNone/>
              <a:defRPr sz="1600">
                <a:solidFill>
                  <a:schemeClr val="tx1"/>
                </a:solidFill>
                <a:latin typeface="Grundfos TheSans V2" pitchFamily="34" charset="0"/>
              </a:defRPr>
            </a:lvl1pPr>
            <a:lvl2pPr marL="360363" indent="0" algn="l">
              <a:buNone/>
              <a:defRPr sz="1500">
                <a:solidFill>
                  <a:schemeClr val="tx1"/>
                </a:solidFill>
              </a:defRPr>
            </a:lvl2pPr>
            <a:lvl3pPr marL="720725" indent="0" algn="l">
              <a:buNone/>
              <a:defRPr sz="1500">
                <a:solidFill>
                  <a:schemeClr val="tx1"/>
                </a:solidFill>
              </a:defRPr>
            </a:lvl3pPr>
            <a:lvl4pPr marL="1073150" indent="0" algn="l">
              <a:buNone/>
              <a:defRPr sz="1500">
                <a:solidFill>
                  <a:schemeClr val="tx1"/>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da-DK" dirty="0" err="1" smtClean="0"/>
              <a:t>Click</a:t>
            </a:r>
            <a:r>
              <a:rPr lang="da-DK" dirty="0" smtClean="0"/>
              <a:t> to </a:t>
            </a:r>
            <a:r>
              <a:rPr lang="da-DK" dirty="0" err="1" smtClean="0"/>
              <a:t>edit</a:t>
            </a:r>
            <a:r>
              <a:rPr lang="da-DK" dirty="0" smtClean="0"/>
              <a:t> </a:t>
            </a:r>
            <a:r>
              <a:rPr lang="da-DK" dirty="0" err="1" smtClean="0"/>
              <a:t>text</a:t>
            </a:r>
            <a:endParaRPr lang="da-DK" dirty="0"/>
          </a:p>
        </p:txBody>
      </p:sp>
      <p:pic>
        <p:nvPicPr>
          <p:cNvPr id="21" name="Picture 2" descr="J:\Customers\Corporate_Branding\Jobs_-_Corporate_Branding\10451_GRUNDFOS_CVI_UPDATE_IMPRO\ABW\FUTURE\NEW CVI\Præsentationer\PPT\Front-page_bar_small.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5113" y="6402613"/>
            <a:ext cx="8878887" cy="360363"/>
          </a:xfrm>
          <a:prstGeom prst="rect">
            <a:avLst/>
          </a:prstGeom>
          <a:noFill/>
          <a:extLst>
            <a:ext uri="{909E8E84-426E-40DD-AFC4-6F175D3DCCD1}">
              <a14:hiddenFill xmlns:a14="http://schemas.microsoft.com/office/drawing/2010/main">
                <a:solidFill>
                  <a:srgbClr val="FFFFFF"/>
                </a:solidFill>
              </a14:hiddenFill>
            </a:ext>
          </a:extLst>
        </p:spPr>
      </p:pic>
      <p:sp>
        <p:nvSpPr>
          <p:cNvPr id="15" name="Pladsholder til dato 3"/>
          <p:cNvSpPr>
            <a:spLocks noGrp="1"/>
          </p:cNvSpPr>
          <p:nvPr>
            <p:ph type="dt" sz="half" idx="10"/>
          </p:nvPr>
        </p:nvSpPr>
        <p:spPr>
          <a:xfrm>
            <a:off x="248400" y="6106038"/>
            <a:ext cx="889200" cy="365125"/>
          </a:xfrm>
        </p:spPr>
        <p:txBody>
          <a:bodyPr/>
          <a:lstStyle>
            <a:lvl1pPr>
              <a:defRPr sz="1100"/>
            </a:lvl1pPr>
          </a:lstStyle>
          <a:p>
            <a:pPr>
              <a:defRPr/>
            </a:pPr>
            <a:fld id="{EA6C02BF-9A90-4521-88BE-A8D73C955B31}" type="datetimeFigureOut">
              <a:rPr lang="da-DK" smtClean="0"/>
              <a:pPr>
                <a:defRPr/>
              </a:pPr>
              <a:t>17-10-2012</a:t>
            </a:fld>
            <a:endParaRPr lang="da-DK" dirty="0"/>
          </a:p>
        </p:txBody>
      </p:sp>
      <p:sp>
        <p:nvSpPr>
          <p:cNvPr id="18" name="Pladsholder til diasnummer 5"/>
          <p:cNvSpPr>
            <a:spLocks noGrp="1"/>
          </p:cNvSpPr>
          <p:nvPr>
            <p:ph type="sldNum" sz="quarter" idx="12"/>
          </p:nvPr>
        </p:nvSpPr>
        <p:spPr>
          <a:xfrm>
            <a:off x="8438400" y="6106038"/>
            <a:ext cx="601200" cy="365125"/>
          </a:xfrm>
        </p:spPr>
        <p:txBody>
          <a:bodyPr/>
          <a:lstStyle>
            <a:lvl1pPr>
              <a:defRPr sz="1100"/>
            </a:lvl1pPr>
          </a:lstStyle>
          <a:p>
            <a:pPr>
              <a:defRPr/>
            </a:pPr>
            <a:fld id="{AFCB17E1-436A-4968-A3D6-437B5838CAED}" type="slidenum">
              <a:rPr lang="da-DK" smtClean="0"/>
              <a:pPr>
                <a:defRPr/>
              </a:pPr>
              <a:t>‹#›</a:t>
            </a:fld>
            <a:endParaRPr lang="da-DK" dirty="0"/>
          </a:p>
        </p:txBody>
      </p:sp>
      <p:sp>
        <p:nvSpPr>
          <p:cNvPr id="19" name="Pladsholder til sidefod 4"/>
          <p:cNvSpPr>
            <a:spLocks noGrp="1"/>
          </p:cNvSpPr>
          <p:nvPr>
            <p:ph type="ftr" sz="quarter" idx="11"/>
          </p:nvPr>
        </p:nvSpPr>
        <p:spPr>
          <a:xfrm>
            <a:off x="1267200" y="6152401"/>
            <a:ext cx="7020000" cy="261610"/>
          </a:xfrm>
        </p:spPr>
        <p:txBody>
          <a:bodyPr anchor="b" anchorCtr="0">
            <a:spAutoFit/>
          </a:bodyPr>
          <a:lstStyle>
            <a:lvl1pPr>
              <a:defRPr sz="1100"/>
            </a:lvl1pPr>
          </a:lstStyle>
          <a:p>
            <a:pPr>
              <a:defRPr/>
            </a:pPr>
            <a:endParaRPr lang="da-DK" dirty="0"/>
          </a:p>
        </p:txBody>
      </p:sp>
      <p:sp>
        <p:nvSpPr>
          <p:cNvPr id="27" name="Content Placeholder 3"/>
          <p:cNvSpPr>
            <a:spLocks noGrp="1"/>
          </p:cNvSpPr>
          <p:nvPr>
            <p:ph sz="quarter" idx="14" hasCustomPrompt="1"/>
          </p:nvPr>
        </p:nvSpPr>
        <p:spPr>
          <a:xfrm>
            <a:off x="3838780" y="1515054"/>
            <a:ext cx="5305220" cy="4513212"/>
          </a:xfrm>
        </p:spPr>
        <p:txBody>
          <a:bodyPr tIns="720000" anchor="ctr" anchorCtr="1">
            <a:noAutofit/>
          </a:bodyPr>
          <a:lstStyle>
            <a:lvl1pPr marL="0" indent="0">
              <a:buNone/>
              <a:defRPr/>
            </a:lvl1pPr>
            <a:lvl2pPr marL="357187" indent="0">
              <a:buNone/>
              <a:defRPr/>
            </a:lvl2pPr>
            <a:lvl3pPr marL="714375" indent="0">
              <a:buNone/>
              <a:defRPr/>
            </a:lvl3pPr>
            <a:lvl4pPr marL="1079500" indent="0">
              <a:buNone/>
              <a:defRPr/>
            </a:lvl4pPr>
            <a:lvl5pPr marL="1436688" indent="0">
              <a:buNone/>
              <a:defRPr/>
            </a:lvl5pPr>
          </a:lstStyle>
          <a:p>
            <a:pPr lvl="0"/>
            <a:r>
              <a:rPr lang="en-US" smtClean="0"/>
              <a:t>Click icon to insert element</a:t>
            </a:r>
            <a:endParaRPr lang="da-DK"/>
          </a:p>
        </p:txBody>
      </p:sp>
    </p:spTree>
    <p:extLst>
      <p:ext uri="{BB962C8B-B14F-4D97-AF65-F5344CB8AC3E}">
        <p14:creationId xmlns:p14="http://schemas.microsoft.com/office/powerpoint/2010/main" val="7588420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60000" y="360000"/>
            <a:ext cx="8421524" cy="553998"/>
          </a:xfrm>
          <a:prstGeom prst="rect">
            <a:avLst/>
          </a:prstGeom>
        </p:spPr>
        <p:txBody>
          <a:bodyPr wrap="square" lIns="0" tIns="0" rIns="0" bIns="0" anchor="t" anchorCtr="0">
            <a:spAutoFit/>
          </a:bodyPr>
          <a:lstStyle>
            <a:lvl1pPr algn="l">
              <a:defRPr sz="3600" b="1">
                <a:solidFill>
                  <a:srgbClr val="11497B"/>
                </a:solidFill>
                <a:latin typeface="Grundfos TheSans V2" pitchFamily="34" charset="0"/>
              </a:defRPr>
            </a:lvl1pPr>
          </a:lstStyle>
          <a:p>
            <a:r>
              <a:rPr lang="da-DK" dirty="0" err="1" smtClean="0"/>
              <a:t>Click</a:t>
            </a:r>
            <a:r>
              <a:rPr lang="da-DK" dirty="0" smtClean="0"/>
              <a:t> to </a:t>
            </a:r>
            <a:r>
              <a:rPr lang="da-DK" dirty="0" err="1" smtClean="0"/>
              <a:t>edit</a:t>
            </a:r>
            <a:r>
              <a:rPr lang="da-DK" dirty="0" smtClean="0"/>
              <a:t> </a:t>
            </a:r>
            <a:r>
              <a:rPr lang="da-DK" dirty="0" err="1" smtClean="0"/>
              <a:t>text</a:t>
            </a:r>
            <a:endParaRPr lang="da-DK" dirty="0"/>
          </a:p>
        </p:txBody>
      </p:sp>
      <p:pic>
        <p:nvPicPr>
          <p:cNvPr id="16" name="Billed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2805" y="6496695"/>
            <a:ext cx="1312863" cy="178046"/>
          </a:xfrm>
          <a:prstGeom prst="rect">
            <a:avLst/>
          </a:prstGeom>
        </p:spPr>
      </p:pic>
      <p:pic>
        <p:nvPicPr>
          <p:cNvPr id="17" name="Billed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69" y="6609278"/>
            <a:ext cx="659284" cy="64922"/>
          </a:xfrm>
          <a:prstGeom prst="rect">
            <a:avLst/>
          </a:prstGeom>
        </p:spPr>
      </p:pic>
      <p:pic>
        <p:nvPicPr>
          <p:cNvPr id="20" name="Billed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2805" y="6496695"/>
            <a:ext cx="1312863" cy="178046"/>
          </a:xfrm>
          <a:prstGeom prst="rect">
            <a:avLst/>
          </a:prstGeom>
        </p:spPr>
      </p:pic>
      <p:pic>
        <p:nvPicPr>
          <p:cNvPr id="21" name="Billed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69" y="6609278"/>
            <a:ext cx="659284" cy="64922"/>
          </a:xfrm>
          <a:prstGeom prst="rect">
            <a:avLst/>
          </a:prstGeom>
        </p:spPr>
      </p:pic>
      <p:pic>
        <p:nvPicPr>
          <p:cNvPr id="27" name="Bille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52805" y="6496695"/>
            <a:ext cx="1312863" cy="178046"/>
          </a:xfrm>
          <a:prstGeom prst="rect">
            <a:avLst/>
          </a:prstGeom>
        </p:spPr>
      </p:pic>
      <p:pic>
        <p:nvPicPr>
          <p:cNvPr id="28" name="Billed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5069" y="6609278"/>
            <a:ext cx="659284" cy="64922"/>
          </a:xfrm>
          <a:prstGeom prst="rect">
            <a:avLst/>
          </a:prstGeom>
        </p:spPr>
      </p:pic>
      <p:pic>
        <p:nvPicPr>
          <p:cNvPr id="26" name="Picture 2" descr="J:\Customers\Corporate_Branding\Jobs_-_Corporate_Branding\10451_GRUNDFOS_CVI_UPDATE_IMPRO\ABW\FUTURE\NEW CVI\Præsentationer\PPT\Front-page_bar_small.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5113" y="6402613"/>
            <a:ext cx="8878887" cy="360363"/>
          </a:xfrm>
          <a:prstGeom prst="rect">
            <a:avLst/>
          </a:prstGeom>
          <a:noFill/>
          <a:extLst>
            <a:ext uri="{909E8E84-426E-40DD-AFC4-6F175D3DCCD1}">
              <a14:hiddenFill xmlns:a14="http://schemas.microsoft.com/office/drawing/2010/main">
                <a:solidFill>
                  <a:srgbClr val="FFFFFF"/>
                </a:solidFill>
              </a14:hiddenFill>
            </a:ext>
          </a:extLst>
        </p:spPr>
      </p:pic>
      <p:sp>
        <p:nvSpPr>
          <p:cNvPr id="15" name="Pladsholder til dato 3"/>
          <p:cNvSpPr>
            <a:spLocks noGrp="1"/>
          </p:cNvSpPr>
          <p:nvPr>
            <p:ph type="dt" sz="half" idx="10"/>
          </p:nvPr>
        </p:nvSpPr>
        <p:spPr>
          <a:xfrm>
            <a:off x="248400" y="6106038"/>
            <a:ext cx="889200" cy="365125"/>
          </a:xfrm>
        </p:spPr>
        <p:txBody>
          <a:bodyPr/>
          <a:lstStyle>
            <a:lvl1pPr>
              <a:defRPr sz="1100"/>
            </a:lvl1pPr>
          </a:lstStyle>
          <a:p>
            <a:pPr>
              <a:defRPr/>
            </a:pPr>
            <a:fld id="{EA6C02BF-9A90-4521-88BE-A8D73C955B31}" type="datetimeFigureOut">
              <a:rPr lang="da-DK" smtClean="0"/>
              <a:pPr>
                <a:defRPr/>
              </a:pPr>
              <a:t>17-10-2012</a:t>
            </a:fld>
            <a:endParaRPr lang="da-DK" dirty="0"/>
          </a:p>
        </p:txBody>
      </p:sp>
      <p:sp>
        <p:nvSpPr>
          <p:cNvPr id="18" name="Pladsholder til diasnummer 5"/>
          <p:cNvSpPr>
            <a:spLocks noGrp="1"/>
          </p:cNvSpPr>
          <p:nvPr>
            <p:ph type="sldNum" sz="quarter" idx="12"/>
          </p:nvPr>
        </p:nvSpPr>
        <p:spPr>
          <a:xfrm>
            <a:off x="8438400" y="6106038"/>
            <a:ext cx="601200" cy="365125"/>
          </a:xfrm>
        </p:spPr>
        <p:txBody>
          <a:bodyPr/>
          <a:lstStyle>
            <a:lvl1pPr>
              <a:defRPr sz="1100"/>
            </a:lvl1pPr>
          </a:lstStyle>
          <a:p>
            <a:pPr>
              <a:defRPr/>
            </a:pPr>
            <a:fld id="{AFCB17E1-436A-4968-A3D6-437B5838CAED}" type="slidenum">
              <a:rPr lang="da-DK" smtClean="0"/>
              <a:pPr>
                <a:defRPr/>
              </a:pPr>
              <a:t>‹#›</a:t>
            </a:fld>
            <a:endParaRPr lang="da-DK" dirty="0"/>
          </a:p>
        </p:txBody>
      </p:sp>
      <p:sp>
        <p:nvSpPr>
          <p:cNvPr id="19" name="Pladsholder til sidefod 4"/>
          <p:cNvSpPr>
            <a:spLocks noGrp="1"/>
          </p:cNvSpPr>
          <p:nvPr>
            <p:ph type="ftr" sz="quarter" idx="11"/>
          </p:nvPr>
        </p:nvSpPr>
        <p:spPr>
          <a:xfrm>
            <a:off x="1267200" y="6152401"/>
            <a:ext cx="7020000" cy="261610"/>
          </a:xfrm>
        </p:spPr>
        <p:txBody>
          <a:bodyPr anchor="b" anchorCtr="0">
            <a:spAutoFit/>
          </a:bodyPr>
          <a:lstStyle>
            <a:lvl1pPr>
              <a:defRPr sz="1100"/>
            </a:lvl1pPr>
          </a:lstStyle>
          <a:p>
            <a:pPr>
              <a:defRPr/>
            </a:pPr>
            <a:endParaRPr lang="da-DK" dirty="0"/>
          </a:p>
        </p:txBody>
      </p:sp>
      <p:sp>
        <p:nvSpPr>
          <p:cNvPr id="30" name="Content Placeholder 3"/>
          <p:cNvSpPr>
            <a:spLocks noGrp="1"/>
          </p:cNvSpPr>
          <p:nvPr>
            <p:ph sz="quarter" idx="14" hasCustomPrompt="1"/>
          </p:nvPr>
        </p:nvSpPr>
        <p:spPr>
          <a:xfrm>
            <a:off x="265113" y="2156868"/>
            <a:ext cx="8878887" cy="3871398"/>
          </a:xfrm>
        </p:spPr>
        <p:txBody>
          <a:bodyPr tIns="720000" anchor="ctr" anchorCtr="1">
            <a:noAutofit/>
          </a:bodyPr>
          <a:lstStyle>
            <a:lvl1pPr marL="0" indent="0">
              <a:buNone/>
              <a:defRPr/>
            </a:lvl1pPr>
            <a:lvl2pPr marL="357187" indent="0">
              <a:buNone/>
              <a:defRPr/>
            </a:lvl2pPr>
            <a:lvl3pPr marL="714375" indent="0">
              <a:buNone/>
              <a:defRPr/>
            </a:lvl3pPr>
            <a:lvl4pPr marL="1079500" indent="0">
              <a:buNone/>
              <a:defRPr/>
            </a:lvl4pPr>
            <a:lvl5pPr marL="1436688" indent="0">
              <a:buNone/>
              <a:defRPr/>
            </a:lvl5pPr>
          </a:lstStyle>
          <a:p>
            <a:pPr lvl="0"/>
            <a:r>
              <a:rPr lang="en-US" smtClean="0"/>
              <a:t>Click icon to insert element</a:t>
            </a:r>
            <a:endParaRPr lang="da-DK"/>
          </a:p>
        </p:txBody>
      </p:sp>
      <p:sp>
        <p:nvSpPr>
          <p:cNvPr id="24" name="Undertitel 2"/>
          <p:cNvSpPr>
            <a:spLocks noGrp="1"/>
          </p:cNvSpPr>
          <p:nvPr>
            <p:ph type="subTitle" idx="1" hasCustomPrompt="1"/>
          </p:nvPr>
        </p:nvSpPr>
        <p:spPr>
          <a:xfrm>
            <a:off x="359999" y="1515053"/>
            <a:ext cx="8421525" cy="246221"/>
          </a:xfrm>
          <a:prstGeom prst="rect">
            <a:avLst/>
          </a:prstGeom>
        </p:spPr>
        <p:txBody>
          <a:bodyPr wrap="square" lIns="0" tIns="0" rIns="0" bIns="0">
            <a:spAutoFit/>
          </a:bodyPr>
          <a:lstStyle>
            <a:lvl1pPr marL="0" indent="0" algn="l">
              <a:buNone/>
              <a:defRPr sz="1600">
                <a:solidFill>
                  <a:schemeClr val="tx1"/>
                </a:solidFill>
                <a:latin typeface="Grundfos TheSans V2" pitchFamily="34" charset="0"/>
              </a:defRPr>
            </a:lvl1pPr>
            <a:lvl2pPr marL="360363" indent="0" algn="l">
              <a:buFont typeface="Arial" pitchFamily="34" charset="0"/>
              <a:buNone/>
              <a:defRPr sz="1500">
                <a:solidFill>
                  <a:schemeClr val="tx1"/>
                </a:solidFill>
              </a:defRPr>
            </a:lvl2pPr>
            <a:lvl3pPr marL="720725" indent="0" algn="l">
              <a:buNone/>
              <a:defRPr sz="1500">
                <a:solidFill>
                  <a:schemeClr val="tx1"/>
                </a:solidFill>
              </a:defRPr>
            </a:lvl3pPr>
            <a:lvl4pPr marL="1073150" indent="0" algn="l">
              <a:buNone/>
              <a:defRPr sz="1500">
                <a:solidFill>
                  <a:schemeClr val="tx1"/>
                </a:solidFill>
              </a:defRPr>
            </a:lvl4pPr>
            <a:lvl5pPr marL="1433513" indent="0" algn="l">
              <a:buNone/>
              <a:defRPr>
                <a:solidFill>
                  <a:srgbClr val="000000"/>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da-DK" dirty="0" err="1" smtClean="0"/>
              <a:t>Click</a:t>
            </a:r>
            <a:r>
              <a:rPr lang="da-DK" dirty="0" smtClean="0"/>
              <a:t> to </a:t>
            </a:r>
            <a:r>
              <a:rPr lang="da-DK" dirty="0" err="1" smtClean="0"/>
              <a:t>edit</a:t>
            </a:r>
            <a:r>
              <a:rPr lang="da-DK" dirty="0" smtClean="0"/>
              <a:t> </a:t>
            </a:r>
            <a:r>
              <a:rPr lang="da-DK" dirty="0" err="1" smtClean="0"/>
              <a:t>text</a:t>
            </a:r>
            <a:endParaRPr lang="da-DK" dirty="0"/>
          </a:p>
        </p:txBody>
      </p:sp>
    </p:spTree>
    <p:extLst>
      <p:ext uri="{BB962C8B-B14F-4D97-AF65-F5344CB8AC3E}">
        <p14:creationId xmlns:p14="http://schemas.microsoft.com/office/powerpoint/2010/main" val="323664297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 Content - Top titl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60000" y="660396"/>
            <a:ext cx="4076533" cy="599993"/>
          </a:xfrm>
          <a:prstGeom prst="rect">
            <a:avLst/>
          </a:prstGeom>
        </p:spPr>
        <p:txBody>
          <a:bodyPr lIns="0" tIns="0" rIns="0" bIns="0" anchor="t" anchorCtr="0"/>
          <a:lstStyle>
            <a:lvl1pPr algn="l">
              <a:defRPr sz="3600" b="1">
                <a:solidFill>
                  <a:srgbClr val="11497B"/>
                </a:solidFill>
                <a:latin typeface="Grundfos TheSans V2" pitchFamily="34" charset="0"/>
              </a:defRPr>
            </a:lvl1pPr>
          </a:lstStyle>
          <a:p>
            <a:r>
              <a:rPr lang="da-DK" dirty="0" err="1" smtClean="0"/>
              <a:t>Click</a:t>
            </a:r>
            <a:r>
              <a:rPr lang="da-DK" dirty="0" smtClean="0"/>
              <a:t> to </a:t>
            </a:r>
            <a:r>
              <a:rPr lang="da-DK" dirty="0" err="1" smtClean="0"/>
              <a:t>edit</a:t>
            </a:r>
            <a:r>
              <a:rPr lang="da-DK" dirty="0" smtClean="0"/>
              <a:t> </a:t>
            </a:r>
            <a:r>
              <a:rPr lang="da-DK" dirty="0" err="1" smtClean="0"/>
              <a:t>text</a:t>
            </a:r>
            <a:endParaRPr lang="da-DK" dirty="0"/>
          </a:p>
        </p:txBody>
      </p:sp>
      <p:sp>
        <p:nvSpPr>
          <p:cNvPr id="13" name="Line 35"/>
          <p:cNvSpPr>
            <a:spLocks noChangeShapeType="1"/>
          </p:cNvSpPr>
          <p:nvPr/>
        </p:nvSpPr>
        <p:spPr bwMode="auto">
          <a:xfrm>
            <a:off x="250825" y="363007"/>
            <a:ext cx="8893175"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14" name="Pladsholder til tekst 13"/>
          <p:cNvSpPr>
            <a:spLocks noGrp="1"/>
          </p:cNvSpPr>
          <p:nvPr>
            <p:ph type="body" sz="quarter" idx="14" hasCustomPrompt="1"/>
          </p:nvPr>
        </p:nvSpPr>
        <p:spPr>
          <a:xfrm>
            <a:off x="6130393" y="33868"/>
            <a:ext cx="2835275" cy="313267"/>
          </a:xfrm>
          <a:prstGeom prst="rect">
            <a:avLst/>
          </a:prstGeom>
        </p:spPr>
        <p:txBody>
          <a:bodyPr lIns="0" tIns="0" rIns="0" bIns="0" anchor="ctr" anchorCtr="0"/>
          <a:lstStyle>
            <a:lvl1pPr marL="0" indent="0" algn="r">
              <a:buFontTx/>
              <a:buNone/>
              <a:defRPr sz="1100" b="1">
                <a:latin typeface="Grundfos TheSans V2" pitchFamily="34" charset="0"/>
              </a:defRPr>
            </a:lvl1pPr>
            <a:lvl2pPr algn="l">
              <a:defRPr sz="1100">
                <a:latin typeface="Grundfos TheSans V2" pitchFamily="34" charset="0"/>
              </a:defRPr>
            </a:lvl2pPr>
            <a:lvl3pPr algn="l">
              <a:defRPr sz="1100">
                <a:latin typeface="Grundfos TheSans V2" pitchFamily="34" charset="0"/>
              </a:defRPr>
            </a:lvl3pPr>
            <a:lvl4pPr algn="l">
              <a:defRPr sz="1100">
                <a:latin typeface="Grundfos TheSans V2" pitchFamily="34" charset="0"/>
              </a:defRPr>
            </a:lvl4pPr>
            <a:lvl5pPr algn="l">
              <a:defRPr sz="1100">
                <a:latin typeface="Grundfos TheSans V2" pitchFamily="34" charset="0"/>
              </a:defRPr>
            </a:lvl5pPr>
          </a:lstStyle>
          <a:p>
            <a:pPr lvl="0"/>
            <a:r>
              <a:rPr lang="da-DK" dirty="0" smtClean="0"/>
              <a:t>CLICK TO ADD TITLE</a:t>
            </a:r>
          </a:p>
        </p:txBody>
      </p:sp>
      <p:sp>
        <p:nvSpPr>
          <p:cNvPr id="15" name="Line 35"/>
          <p:cNvSpPr>
            <a:spLocks noChangeShapeType="1"/>
          </p:cNvSpPr>
          <p:nvPr/>
        </p:nvSpPr>
        <p:spPr bwMode="auto">
          <a:xfrm>
            <a:off x="250825" y="363007"/>
            <a:ext cx="8893175"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26" name="Line 35"/>
          <p:cNvSpPr>
            <a:spLocks noChangeShapeType="1"/>
          </p:cNvSpPr>
          <p:nvPr userDrawn="1"/>
        </p:nvSpPr>
        <p:spPr bwMode="auto">
          <a:xfrm>
            <a:off x="250825" y="363007"/>
            <a:ext cx="8893175"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31" name="Undertitel 2"/>
          <p:cNvSpPr>
            <a:spLocks noGrp="1"/>
          </p:cNvSpPr>
          <p:nvPr>
            <p:ph type="subTitle" idx="1" hasCustomPrompt="1"/>
          </p:nvPr>
        </p:nvSpPr>
        <p:spPr>
          <a:xfrm>
            <a:off x="360000" y="1968135"/>
            <a:ext cx="4076533" cy="246221"/>
          </a:xfrm>
          <a:prstGeom prst="rect">
            <a:avLst/>
          </a:prstGeom>
        </p:spPr>
        <p:txBody>
          <a:bodyPr wrap="square" lIns="0" tIns="0" rIns="0" bIns="0">
            <a:spAutoFit/>
          </a:bodyPr>
          <a:lstStyle>
            <a:lvl1pPr marL="0" indent="0" algn="l">
              <a:buNone/>
              <a:defRPr sz="1600">
                <a:solidFill>
                  <a:schemeClr val="tx1"/>
                </a:solidFill>
                <a:latin typeface="Grundfos TheSans V2" pitchFamily="34" charset="0"/>
              </a:defRPr>
            </a:lvl1pPr>
            <a:lvl2pPr marL="457200" indent="0" algn="l">
              <a:buNone/>
              <a:defRPr sz="1500">
                <a:solidFill>
                  <a:schemeClr val="tx1"/>
                </a:solidFill>
              </a:defRPr>
            </a:lvl2pPr>
            <a:lvl3pPr marL="914400" indent="0" algn="l">
              <a:buNone/>
              <a:defRPr sz="1500">
                <a:solidFill>
                  <a:schemeClr val="tx1"/>
                </a:solidFill>
              </a:defRPr>
            </a:lvl3pPr>
            <a:lvl4pPr marL="1371600" indent="0" algn="l">
              <a:buNone/>
              <a:defRPr sz="1500">
                <a:solidFill>
                  <a:schemeClr val="tx1"/>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da-DK" dirty="0" err="1" smtClean="0"/>
              <a:t>Click</a:t>
            </a:r>
            <a:r>
              <a:rPr lang="da-DK" dirty="0" smtClean="0"/>
              <a:t> to </a:t>
            </a:r>
            <a:r>
              <a:rPr lang="da-DK" dirty="0" err="1" smtClean="0"/>
              <a:t>edit</a:t>
            </a:r>
            <a:r>
              <a:rPr lang="da-DK" dirty="0" smtClean="0"/>
              <a:t> </a:t>
            </a:r>
            <a:r>
              <a:rPr lang="da-DK" dirty="0" err="1" smtClean="0"/>
              <a:t>text</a:t>
            </a:r>
            <a:endParaRPr lang="da-DK" dirty="0"/>
          </a:p>
        </p:txBody>
      </p:sp>
      <p:pic>
        <p:nvPicPr>
          <p:cNvPr id="27" name="Picture 2" descr="J:\Customers\Corporate_Branding\Jobs_-_Corporate_Branding\10451_GRUNDFOS_CVI_UPDATE_IMPRO\ABW\FUTURE\NEW CVI\Præsentationer\PPT\Front-page_bar_smal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5113" y="6402613"/>
            <a:ext cx="8878887" cy="360363"/>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dato 3"/>
          <p:cNvSpPr>
            <a:spLocks noGrp="1"/>
          </p:cNvSpPr>
          <p:nvPr>
            <p:ph type="dt" sz="half" idx="10"/>
          </p:nvPr>
        </p:nvSpPr>
        <p:spPr>
          <a:xfrm>
            <a:off x="248400" y="6106038"/>
            <a:ext cx="889200" cy="365125"/>
          </a:xfrm>
        </p:spPr>
        <p:txBody>
          <a:bodyPr/>
          <a:lstStyle>
            <a:lvl1pPr>
              <a:defRPr sz="1100"/>
            </a:lvl1pPr>
          </a:lstStyle>
          <a:p>
            <a:pPr>
              <a:defRPr/>
            </a:pPr>
            <a:fld id="{EA6C02BF-9A90-4521-88BE-A8D73C955B31}" type="datetimeFigureOut">
              <a:rPr lang="da-DK" smtClean="0"/>
              <a:pPr>
                <a:defRPr/>
              </a:pPr>
              <a:t>17-10-2012</a:t>
            </a:fld>
            <a:endParaRPr lang="da-DK" dirty="0"/>
          </a:p>
        </p:txBody>
      </p:sp>
      <p:sp>
        <p:nvSpPr>
          <p:cNvPr id="17" name="Pladsholder til diasnummer 5"/>
          <p:cNvSpPr>
            <a:spLocks noGrp="1"/>
          </p:cNvSpPr>
          <p:nvPr>
            <p:ph type="sldNum" sz="quarter" idx="12"/>
          </p:nvPr>
        </p:nvSpPr>
        <p:spPr>
          <a:xfrm>
            <a:off x="8438400" y="6106038"/>
            <a:ext cx="601200" cy="365125"/>
          </a:xfrm>
        </p:spPr>
        <p:txBody>
          <a:bodyPr/>
          <a:lstStyle>
            <a:lvl1pPr>
              <a:defRPr sz="1100"/>
            </a:lvl1pPr>
          </a:lstStyle>
          <a:p>
            <a:pPr>
              <a:defRPr/>
            </a:pPr>
            <a:fld id="{AFCB17E1-436A-4968-A3D6-437B5838CAED}" type="slidenum">
              <a:rPr lang="da-DK" smtClean="0"/>
              <a:pPr>
                <a:defRPr/>
              </a:pPr>
              <a:t>‹#›</a:t>
            </a:fld>
            <a:endParaRPr lang="da-DK" dirty="0"/>
          </a:p>
        </p:txBody>
      </p:sp>
      <p:sp>
        <p:nvSpPr>
          <p:cNvPr id="18" name="Pladsholder til sidefod 4"/>
          <p:cNvSpPr>
            <a:spLocks noGrp="1"/>
          </p:cNvSpPr>
          <p:nvPr>
            <p:ph type="ftr" sz="quarter" idx="11"/>
          </p:nvPr>
        </p:nvSpPr>
        <p:spPr>
          <a:xfrm>
            <a:off x="1267200" y="6152401"/>
            <a:ext cx="7020000" cy="261610"/>
          </a:xfrm>
        </p:spPr>
        <p:txBody>
          <a:bodyPr anchor="b" anchorCtr="0">
            <a:spAutoFit/>
          </a:bodyPr>
          <a:lstStyle>
            <a:lvl1pPr>
              <a:defRPr sz="1100"/>
            </a:lvl1pPr>
          </a:lstStyle>
          <a:p>
            <a:pPr>
              <a:defRPr/>
            </a:pPr>
            <a:endParaRPr lang="da-DK" dirty="0"/>
          </a:p>
        </p:txBody>
      </p:sp>
      <p:sp>
        <p:nvSpPr>
          <p:cNvPr id="21" name="Content Placeholder 3"/>
          <p:cNvSpPr>
            <a:spLocks noGrp="1"/>
          </p:cNvSpPr>
          <p:nvPr>
            <p:ph sz="quarter" idx="15" hasCustomPrompt="1"/>
          </p:nvPr>
        </p:nvSpPr>
        <p:spPr>
          <a:xfrm>
            <a:off x="4622800" y="660395"/>
            <a:ext cx="4521200" cy="5367871"/>
          </a:xfrm>
        </p:spPr>
        <p:txBody>
          <a:bodyPr tIns="720000" anchor="ctr" anchorCtr="1">
            <a:noAutofit/>
          </a:bodyPr>
          <a:lstStyle>
            <a:lvl1pPr marL="0" indent="0">
              <a:buNone/>
              <a:defRPr/>
            </a:lvl1pPr>
            <a:lvl2pPr marL="357187" indent="0">
              <a:buNone/>
              <a:defRPr/>
            </a:lvl2pPr>
            <a:lvl3pPr marL="714375" indent="0">
              <a:buNone/>
              <a:defRPr/>
            </a:lvl3pPr>
            <a:lvl4pPr marL="1079500" indent="0">
              <a:buNone/>
              <a:defRPr/>
            </a:lvl4pPr>
            <a:lvl5pPr marL="1436688" indent="0">
              <a:buNone/>
              <a:defRPr/>
            </a:lvl5pPr>
          </a:lstStyle>
          <a:p>
            <a:pPr lvl="0"/>
            <a:r>
              <a:rPr lang="en-US" smtClean="0"/>
              <a:t>Click icon to insert element</a:t>
            </a:r>
            <a:endParaRPr lang="da-DK"/>
          </a:p>
        </p:txBody>
      </p:sp>
    </p:spTree>
    <p:extLst>
      <p:ext uri="{BB962C8B-B14F-4D97-AF65-F5344CB8AC3E}">
        <p14:creationId xmlns:p14="http://schemas.microsoft.com/office/powerpoint/2010/main" val="4490439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 Content - Top titl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999" y="660396"/>
            <a:ext cx="8421525" cy="553998"/>
          </a:xfrm>
          <a:prstGeom prst="rect">
            <a:avLst/>
          </a:prstGeom>
        </p:spPr>
        <p:txBody>
          <a:bodyPr wrap="square" lIns="0" tIns="0" rIns="0" bIns="0" anchor="t" anchorCtr="0">
            <a:spAutoFit/>
          </a:bodyPr>
          <a:lstStyle>
            <a:lvl1pPr algn="l">
              <a:defRPr sz="3600" b="1" baseline="0">
                <a:solidFill>
                  <a:srgbClr val="11497B"/>
                </a:solidFill>
                <a:latin typeface="Grundfos TheSans V2" pitchFamily="34" charset="0"/>
              </a:defRPr>
            </a:lvl1pPr>
          </a:lstStyle>
          <a:p>
            <a:r>
              <a:rPr lang="da-DK" dirty="0" err="1" smtClean="0"/>
              <a:t>Click</a:t>
            </a:r>
            <a:r>
              <a:rPr lang="da-DK" dirty="0" smtClean="0"/>
              <a:t> to </a:t>
            </a:r>
            <a:r>
              <a:rPr lang="da-DK" dirty="0" err="1" smtClean="0"/>
              <a:t>edit</a:t>
            </a:r>
            <a:r>
              <a:rPr lang="da-DK" dirty="0" smtClean="0"/>
              <a:t> </a:t>
            </a:r>
            <a:r>
              <a:rPr lang="da-DK" dirty="0" err="1" smtClean="0"/>
              <a:t>text</a:t>
            </a:r>
            <a:endParaRPr lang="da-DK" dirty="0"/>
          </a:p>
        </p:txBody>
      </p:sp>
      <p:sp>
        <p:nvSpPr>
          <p:cNvPr id="13" name="Line 35"/>
          <p:cNvSpPr>
            <a:spLocks noChangeShapeType="1"/>
          </p:cNvSpPr>
          <p:nvPr/>
        </p:nvSpPr>
        <p:spPr bwMode="auto">
          <a:xfrm>
            <a:off x="250825" y="363007"/>
            <a:ext cx="8893175"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14" name="Pladsholder til tekst 13"/>
          <p:cNvSpPr>
            <a:spLocks noGrp="1"/>
          </p:cNvSpPr>
          <p:nvPr>
            <p:ph type="body" sz="quarter" idx="14" hasCustomPrompt="1"/>
          </p:nvPr>
        </p:nvSpPr>
        <p:spPr>
          <a:xfrm>
            <a:off x="6130393" y="33868"/>
            <a:ext cx="2835275" cy="313267"/>
          </a:xfrm>
          <a:prstGeom prst="rect">
            <a:avLst/>
          </a:prstGeom>
        </p:spPr>
        <p:txBody>
          <a:bodyPr lIns="0" tIns="0" rIns="0" bIns="0" anchor="ctr" anchorCtr="0"/>
          <a:lstStyle>
            <a:lvl1pPr marL="0" indent="0" algn="r">
              <a:buFontTx/>
              <a:buNone/>
              <a:defRPr sz="1100" b="1" baseline="0">
                <a:latin typeface="Grundfos TheSans V2" pitchFamily="34" charset="0"/>
              </a:defRPr>
            </a:lvl1pPr>
            <a:lvl2pPr algn="l">
              <a:defRPr sz="1100">
                <a:latin typeface="Grundfos TheSans V2" pitchFamily="34" charset="0"/>
              </a:defRPr>
            </a:lvl2pPr>
            <a:lvl3pPr algn="l">
              <a:defRPr sz="1100">
                <a:latin typeface="Grundfos TheSans V2" pitchFamily="34" charset="0"/>
              </a:defRPr>
            </a:lvl3pPr>
            <a:lvl4pPr algn="l">
              <a:defRPr sz="1100">
                <a:latin typeface="Grundfos TheSans V2" pitchFamily="34" charset="0"/>
              </a:defRPr>
            </a:lvl4pPr>
            <a:lvl5pPr algn="l">
              <a:defRPr sz="1100">
                <a:latin typeface="Grundfos TheSans V2" pitchFamily="34" charset="0"/>
              </a:defRPr>
            </a:lvl5pPr>
          </a:lstStyle>
          <a:p>
            <a:pPr lvl="0"/>
            <a:r>
              <a:rPr lang="da-DK" dirty="0" smtClean="0"/>
              <a:t>CLICK TO ADD TITLE</a:t>
            </a:r>
          </a:p>
        </p:txBody>
      </p:sp>
      <p:pic>
        <p:nvPicPr>
          <p:cNvPr id="16" name="Billed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2805" y="6496695"/>
            <a:ext cx="1312863" cy="178046"/>
          </a:xfrm>
          <a:prstGeom prst="rect">
            <a:avLst/>
          </a:prstGeom>
        </p:spPr>
      </p:pic>
      <p:pic>
        <p:nvPicPr>
          <p:cNvPr id="17" name="Billed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69" y="6609278"/>
            <a:ext cx="659284" cy="64922"/>
          </a:xfrm>
          <a:prstGeom prst="rect">
            <a:avLst/>
          </a:prstGeom>
        </p:spPr>
      </p:pic>
      <p:sp>
        <p:nvSpPr>
          <p:cNvPr id="18" name="Line 35"/>
          <p:cNvSpPr>
            <a:spLocks noChangeShapeType="1"/>
          </p:cNvSpPr>
          <p:nvPr/>
        </p:nvSpPr>
        <p:spPr bwMode="auto">
          <a:xfrm>
            <a:off x="250825" y="363007"/>
            <a:ext cx="8893175"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pic>
        <p:nvPicPr>
          <p:cNvPr id="20" name="Billed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2805" y="6496695"/>
            <a:ext cx="1312863" cy="178046"/>
          </a:xfrm>
          <a:prstGeom prst="rect">
            <a:avLst/>
          </a:prstGeom>
        </p:spPr>
      </p:pic>
      <p:pic>
        <p:nvPicPr>
          <p:cNvPr id="22" name="Billed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69" y="6609278"/>
            <a:ext cx="659284" cy="64922"/>
          </a:xfrm>
          <a:prstGeom prst="rect">
            <a:avLst/>
          </a:prstGeom>
        </p:spPr>
      </p:pic>
      <p:sp>
        <p:nvSpPr>
          <p:cNvPr id="26" name="Line 35"/>
          <p:cNvSpPr>
            <a:spLocks noChangeShapeType="1"/>
          </p:cNvSpPr>
          <p:nvPr userDrawn="1"/>
        </p:nvSpPr>
        <p:spPr bwMode="auto">
          <a:xfrm>
            <a:off x="250825" y="363007"/>
            <a:ext cx="8893175"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pic>
        <p:nvPicPr>
          <p:cNvPr id="28" name="Bille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52805" y="6496695"/>
            <a:ext cx="1312863" cy="178046"/>
          </a:xfrm>
          <a:prstGeom prst="rect">
            <a:avLst/>
          </a:prstGeom>
        </p:spPr>
      </p:pic>
      <p:pic>
        <p:nvPicPr>
          <p:cNvPr id="29" name="Billed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5069" y="6609278"/>
            <a:ext cx="659284" cy="64922"/>
          </a:xfrm>
          <a:prstGeom prst="rect">
            <a:avLst/>
          </a:prstGeom>
        </p:spPr>
      </p:pic>
      <p:pic>
        <p:nvPicPr>
          <p:cNvPr id="21" name="Picture 2" descr="J:\Customers\Corporate_Branding\Jobs_-_Corporate_Branding\10451_GRUNDFOS_CVI_UPDATE_IMPRO\ABW\FUTURE\NEW CVI\Præsentationer\PPT\Front-page_bar_small.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5113" y="6402613"/>
            <a:ext cx="8878887" cy="360363"/>
          </a:xfrm>
          <a:prstGeom prst="rect">
            <a:avLst/>
          </a:prstGeom>
          <a:noFill/>
          <a:extLst>
            <a:ext uri="{909E8E84-426E-40DD-AFC4-6F175D3DCCD1}">
              <a14:hiddenFill xmlns:a14="http://schemas.microsoft.com/office/drawing/2010/main">
                <a:solidFill>
                  <a:srgbClr val="FFFFFF"/>
                </a:solidFill>
              </a14:hiddenFill>
            </a:ext>
          </a:extLst>
        </p:spPr>
      </p:pic>
      <p:sp>
        <p:nvSpPr>
          <p:cNvPr id="19" name="Pladsholder til dato 3"/>
          <p:cNvSpPr>
            <a:spLocks noGrp="1"/>
          </p:cNvSpPr>
          <p:nvPr>
            <p:ph type="dt" sz="half" idx="10"/>
          </p:nvPr>
        </p:nvSpPr>
        <p:spPr>
          <a:xfrm>
            <a:off x="248400" y="6106038"/>
            <a:ext cx="889200" cy="365125"/>
          </a:xfrm>
        </p:spPr>
        <p:txBody>
          <a:bodyPr/>
          <a:lstStyle>
            <a:lvl1pPr>
              <a:defRPr sz="1100"/>
            </a:lvl1pPr>
          </a:lstStyle>
          <a:p>
            <a:pPr>
              <a:defRPr/>
            </a:pPr>
            <a:fld id="{EA6C02BF-9A90-4521-88BE-A8D73C955B31}" type="datetimeFigureOut">
              <a:rPr lang="da-DK" smtClean="0"/>
              <a:pPr>
                <a:defRPr/>
              </a:pPr>
              <a:t>17-10-2012</a:t>
            </a:fld>
            <a:endParaRPr lang="da-DK" dirty="0"/>
          </a:p>
        </p:txBody>
      </p:sp>
      <p:sp>
        <p:nvSpPr>
          <p:cNvPr id="27" name="Pladsholder til diasnummer 5"/>
          <p:cNvSpPr>
            <a:spLocks noGrp="1"/>
          </p:cNvSpPr>
          <p:nvPr>
            <p:ph type="sldNum" sz="quarter" idx="12"/>
          </p:nvPr>
        </p:nvSpPr>
        <p:spPr>
          <a:xfrm>
            <a:off x="8438400" y="6106038"/>
            <a:ext cx="601200" cy="365125"/>
          </a:xfrm>
        </p:spPr>
        <p:txBody>
          <a:bodyPr/>
          <a:lstStyle>
            <a:lvl1pPr>
              <a:defRPr sz="1100"/>
            </a:lvl1pPr>
          </a:lstStyle>
          <a:p>
            <a:pPr>
              <a:defRPr/>
            </a:pPr>
            <a:fld id="{AFCB17E1-436A-4968-A3D6-437B5838CAED}" type="slidenum">
              <a:rPr lang="da-DK" smtClean="0"/>
              <a:pPr>
                <a:defRPr/>
              </a:pPr>
              <a:t>‹#›</a:t>
            </a:fld>
            <a:endParaRPr lang="da-DK" dirty="0"/>
          </a:p>
        </p:txBody>
      </p:sp>
      <p:sp>
        <p:nvSpPr>
          <p:cNvPr id="31" name="Pladsholder til sidefod 4"/>
          <p:cNvSpPr>
            <a:spLocks noGrp="1"/>
          </p:cNvSpPr>
          <p:nvPr>
            <p:ph type="ftr" sz="quarter" idx="11"/>
          </p:nvPr>
        </p:nvSpPr>
        <p:spPr>
          <a:xfrm>
            <a:off x="1267200" y="6152401"/>
            <a:ext cx="7020000" cy="261610"/>
          </a:xfrm>
        </p:spPr>
        <p:txBody>
          <a:bodyPr anchor="b" anchorCtr="0">
            <a:spAutoFit/>
          </a:bodyPr>
          <a:lstStyle>
            <a:lvl1pPr>
              <a:defRPr sz="1100"/>
            </a:lvl1pPr>
          </a:lstStyle>
          <a:p>
            <a:pPr>
              <a:defRPr/>
            </a:pPr>
            <a:endParaRPr lang="da-DK" dirty="0"/>
          </a:p>
        </p:txBody>
      </p:sp>
      <p:sp>
        <p:nvSpPr>
          <p:cNvPr id="23" name="Content Placeholder 3"/>
          <p:cNvSpPr>
            <a:spLocks noGrp="1"/>
          </p:cNvSpPr>
          <p:nvPr>
            <p:ph sz="quarter" idx="16" hasCustomPrompt="1"/>
          </p:nvPr>
        </p:nvSpPr>
        <p:spPr>
          <a:xfrm>
            <a:off x="3838780" y="1968135"/>
            <a:ext cx="5305220" cy="4060130"/>
          </a:xfrm>
        </p:spPr>
        <p:txBody>
          <a:bodyPr tIns="720000" anchor="ctr" anchorCtr="1">
            <a:noAutofit/>
          </a:bodyPr>
          <a:lstStyle>
            <a:lvl1pPr marL="0" indent="0">
              <a:buNone/>
              <a:defRPr/>
            </a:lvl1pPr>
            <a:lvl2pPr marL="357187" indent="0">
              <a:buNone/>
              <a:defRPr/>
            </a:lvl2pPr>
            <a:lvl3pPr marL="714375" indent="0">
              <a:buNone/>
              <a:defRPr/>
            </a:lvl3pPr>
            <a:lvl4pPr marL="1079500" indent="0">
              <a:buNone/>
              <a:defRPr/>
            </a:lvl4pPr>
            <a:lvl5pPr marL="1436688" indent="0">
              <a:buNone/>
              <a:defRPr/>
            </a:lvl5pPr>
          </a:lstStyle>
          <a:p>
            <a:pPr lvl="0"/>
            <a:r>
              <a:rPr lang="en-US" smtClean="0"/>
              <a:t>Click icon to insert element</a:t>
            </a:r>
            <a:endParaRPr lang="da-DK"/>
          </a:p>
        </p:txBody>
      </p:sp>
      <p:sp>
        <p:nvSpPr>
          <p:cNvPr id="32" name="Undertitel 2"/>
          <p:cNvSpPr>
            <a:spLocks noGrp="1"/>
          </p:cNvSpPr>
          <p:nvPr>
            <p:ph type="subTitle" idx="1" hasCustomPrompt="1"/>
          </p:nvPr>
        </p:nvSpPr>
        <p:spPr>
          <a:xfrm>
            <a:off x="360001" y="1968135"/>
            <a:ext cx="3295524" cy="246221"/>
          </a:xfrm>
          <a:prstGeom prst="rect">
            <a:avLst/>
          </a:prstGeom>
        </p:spPr>
        <p:txBody>
          <a:bodyPr wrap="square" lIns="0" tIns="0" rIns="0" bIns="0">
            <a:spAutoFit/>
          </a:bodyPr>
          <a:lstStyle>
            <a:lvl1pPr marL="0" indent="0" algn="l">
              <a:buNone/>
              <a:defRPr sz="1600">
                <a:solidFill>
                  <a:schemeClr val="tx1"/>
                </a:solidFill>
                <a:latin typeface="Grundfos TheSans V2" pitchFamily="34" charset="0"/>
              </a:defRPr>
            </a:lvl1pPr>
            <a:lvl2pPr marL="457200" indent="0" algn="l">
              <a:buNone/>
              <a:defRPr sz="1500">
                <a:solidFill>
                  <a:schemeClr val="tx1"/>
                </a:solidFill>
              </a:defRPr>
            </a:lvl2pPr>
            <a:lvl3pPr marL="914400" indent="0" algn="l">
              <a:buNone/>
              <a:defRPr sz="1500">
                <a:solidFill>
                  <a:schemeClr val="tx1"/>
                </a:solidFill>
              </a:defRPr>
            </a:lvl3pPr>
            <a:lvl4pPr marL="1371600" indent="0" algn="l">
              <a:buNone/>
              <a:defRPr sz="1500">
                <a:solidFill>
                  <a:schemeClr val="tx1"/>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da-DK" dirty="0" err="1" smtClean="0"/>
              <a:t>Click</a:t>
            </a:r>
            <a:r>
              <a:rPr lang="da-DK" dirty="0" smtClean="0"/>
              <a:t> to </a:t>
            </a:r>
            <a:r>
              <a:rPr lang="da-DK" dirty="0" err="1" smtClean="0"/>
              <a:t>edit</a:t>
            </a:r>
            <a:r>
              <a:rPr lang="da-DK" dirty="0" smtClean="0"/>
              <a:t> </a:t>
            </a:r>
            <a:r>
              <a:rPr lang="da-DK" dirty="0" err="1" smtClean="0"/>
              <a:t>text</a:t>
            </a:r>
            <a:endParaRPr lang="da-DK" dirty="0"/>
          </a:p>
        </p:txBody>
      </p:sp>
    </p:spTree>
    <p:extLst>
      <p:ext uri="{BB962C8B-B14F-4D97-AF65-F5344CB8AC3E}">
        <p14:creationId xmlns:p14="http://schemas.microsoft.com/office/powerpoint/2010/main" val="323123933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 Content - Top titl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60000" y="660396"/>
            <a:ext cx="8421525" cy="553998"/>
          </a:xfrm>
          <a:prstGeom prst="rect">
            <a:avLst/>
          </a:prstGeom>
        </p:spPr>
        <p:txBody>
          <a:bodyPr wrap="square" lIns="0" tIns="0" rIns="0" bIns="0" anchor="t" anchorCtr="0">
            <a:spAutoFit/>
          </a:bodyPr>
          <a:lstStyle>
            <a:lvl1pPr algn="l">
              <a:defRPr sz="3600" b="1">
                <a:solidFill>
                  <a:srgbClr val="11497B"/>
                </a:solidFill>
                <a:latin typeface="Grundfos TheSans V2" pitchFamily="34" charset="0"/>
              </a:defRPr>
            </a:lvl1pPr>
          </a:lstStyle>
          <a:p>
            <a:r>
              <a:rPr lang="da-DK" dirty="0" err="1" smtClean="0"/>
              <a:t>Click</a:t>
            </a:r>
            <a:r>
              <a:rPr lang="da-DK" dirty="0" smtClean="0"/>
              <a:t> to </a:t>
            </a:r>
            <a:r>
              <a:rPr lang="da-DK" dirty="0" err="1" smtClean="0"/>
              <a:t>edit</a:t>
            </a:r>
            <a:r>
              <a:rPr lang="da-DK" dirty="0" smtClean="0"/>
              <a:t> </a:t>
            </a:r>
            <a:r>
              <a:rPr lang="da-DK" dirty="0" err="1" smtClean="0"/>
              <a:t>text</a:t>
            </a:r>
            <a:endParaRPr lang="da-DK" dirty="0"/>
          </a:p>
        </p:txBody>
      </p:sp>
      <p:sp>
        <p:nvSpPr>
          <p:cNvPr id="13" name="Line 35"/>
          <p:cNvSpPr>
            <a:spLocks noChangeShapeType="1"/>
          </p:cNvSpPr>
          <p:nvPr/>
        </p:nvSpPr>
        <p:spPr bwMode="auto">
          <a:xfrm>
            <a:off x="250825" y="363007"/>
            <a:ext cx="8893175"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14" name="Pladsholder til tekst 13"/>
          <p:cNvSpPr>
            <a:spLocks noGrp="1"/>
          </p:cNvSpPr>
          <p:nvPr>
            <p:ph type="body" sz="quarter" idx="14" hasCustomPrompt="1"/>
          </p:nvPr>
        </p:nvSpPr>
        <p:spPr>
          <a:xfrm>
            <a:off x="6130393" y="33868"/>
            <a:ext cx="2835275" cy="313267"/>
          </a:xfrm>
          <a:prstGeom prst="rect">
            <a:avLst/>
          </a:prstGeom>
        </p:spPr>
        <p:txBody>
          <a:bodyPr lIns="0" tIns="0" rIns="0" bIns="0" anchor="ctr" anchorCtr="0"/>
          <a:lstStyle>
            <a:lvl1pPr marL="0" indent="0" algn="r">
              <a:buFontTx/>
              <a:buNone/>
              <a:defRPr sz="1100" b="1">
                <a:latin typeface="Grundfos TheSans V2" pitchFamily="34" charset="0"/>
              </a:defRPr>
            </a:lvl1pPr>
            <a:lvl2pPr algn="l">
              <a:defRPr sz="1100">
                <a:latin typeface="Grundfos TheSans V2" pitchFamily="34" charset="0"/>
              </a:defRPr>
            </a:lvl2pPr>
            <a:lvl3pPr algn="l">
              <a:defRPr sz="1100">
                <a:latin typeface="Grundfos TheSans V2" pitchFamily="34" charset="0"/>
              </a:defRPr>
            </a:lvl3pPr>
            <a:lvl4pPr algn="l">
              <a:defRPr sz="1100">
                <a:latin typeface="Grundfos TheSans V2" pitchFamily="34" charset="0"/>
              </a:defRPr>
            </a:lvl4pPr>
            <a:lvl5pPr algn="l">
              <a:defRPr sz="1100">
                <a:latin typeface="Grundfos TheSans V2" pitchFamily="34" charset="0"/>
              </a:defRPr>
            </a:lvl5pPr>
          </a:lstStyle>
          <a:p>
            <a:pPr lvl="0"/>
            <a:r>
              <a:rPr lang="da-DK" dirty="0" smtClean="0"/>
              <a:t>CLICK TO ADD TITLE</a:t>
            </a:r>
          </a:p>
        </p:txBody>
      </p:sp>
      <p:pic>
        <p:nvPicPr>
          <p:cNvPr id="16" name="Billed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2805" y="6496695"/>
            <a:ext cx="1312863" cy="178046"/>
          </a:xfrm>
          <a:prstGeom prst="rect">
            <a:avLst/>
          </a:prstGeom>
        </p:spPr>
      </p:pic>
      <p:pic>
        <p:nvPicPr>
          <p:cNvPr id="17" name="Billed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69" y="6609278"/>
            <a:ext cx="659284" cy="64922"/>
          </a:xfrm>
          <a:prstGeom prst="rect">
            <a:avLst/>
          </a:prstGeom>
        </p:spPr>
      </p:pic>
      <p:sp>
        <p:nvSpPr>
          <p:cNvPr id="18" name="Line 35"/>
          <p:cNvSpPr>
            <a:spLocks noChangeShapeType="1"/>
          </p:cNvSpPr>
          <p:nvPr/>
        </p:nvSpPr>
        <p:spPr bwMode="auto">
          <a:xfrm>
            <a:off x="250825" y="363007"/>
            <a:ext cx="8893175"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pic>
        <p:nvPicPr>
          <p:cNvPr id="20" name="Billed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2805" y="6496695"/>
            <a:ext cx="1312863" cy="178046"/>
          </a:xfrm>
          <a:prstGeom prst="rect">
            <a:avLst/>
          </a:prstGeom>
        </p:spPr>
      </p:pic>
      <p:pic>
        <p:nvPicPr>
          <p:cNvPr id="21" name="Billed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69" y="6609278"/>
            <a:ext cx="659284" cy="64922"/>
          </a:xfrm>
          <a:prstGeom prst="rect">
            <a:avLst/>
          </a:prstGeom>
        </p:spPr>
      </p:pic>
      <p:sp>
        <p:nvSpPr>
          <p:cNvPr id="25" name="Line 35"/>
          <p:cNvSpPr>
            <a:spLocks noChangeShapeType="1"/>
          </p:cNvSpPr>
          <p:nvPr userDrawn="1"/>
        </p:nvSpPr>
        <p:spPr bwMode="auto">
          <a:xfrm>
            <a:off x="250825" y="363007"/>
            <a:ext cx="8893175"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pic>
        <p:nvPicPr>
          <p:cNvPr id="27" name="Bille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52805" y="6496695"/>
            <a:ext cx="1312863" cy="178046"/>
          </a:xfrm>
          <a:prstGeom prst="rect">
            <a:avLst/>
          </a:prstGeom>
        </p:spPr>
      </p:pic>
      <p:pic>
        <p:nvPicPr>
          <p:cNvPr id="28" name="Billed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5069" y="6609278"/>
            <a:ext cx="659284" cy="64922"/>
          </a:xfrm>
          <a:prstGeom prst="rect">
            <a:avLst/>
          </a:prstGeom>
        </p:spPr>
      </p:pic>
      <p:pic>
        <p:nvPicPr>
          <p:cNvPr id="26" name="Picture 2" descr="J:\Customers\Corporate_Branding\Jobs_-_Corporate_Branding\10451_GRUNDFOS_CVI_UPDATE_IMPRO\ABW\FUTURE\NEW CVI\Præsentationer\PPT\Front-page_bar_small.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5113" y="6402613"/>
            <a:ext cx="8878887" cy="360363"/>
          </a:xfrm>
          <a:prstGeom prst="rect">
            <a:avLst/>
          </a:prstGeom>
          <a:noFill/>
          <a:extLst>
            <a:ext uri="{909E8E84-426E-40DD-AFC4-6F175D3DCCD1}">
              <a14:hiddenFill xmlns:a14="http://schemas.microsoft.com/office/drawing/2010/main">
                <a:solidFill>
                  <a:srgbClr val="FFFFFF"/>
                </a:solidFill>
              </a14:hiddenFill>
            </a:ext>
          </a:extLst>
        </p:spPr>
      </p:pic>
      <p:sp>
        <p:nvSpPr>
          <p:cNvPr id="19" name="Pladsholder til dato 3"/>
          <p:cNvSpPr>
            <a:spLocks noGrp="1"/>
          </p:cNvSpPr>
          <p:nvPr>
            <p:ph type="dt" sz="half" idx="10"/>
          </p:nvPr>
        </p:nvSpPr>
        <p:spPr>
          <a:xfrm>
            <a:off x="248400" y="6106038"/>
            <a:ext cx="889200" cy="365125"/>
          </a:xfrm>
        </p:spPr>
        <p:txBody>
          <a:bodyPr/>
          <a:lstStyle>
            <a:lvl1pPr>
              <a:defRPr sz="1100"/>
            </a:lvl1pPr>
          </a:lstStyle>
          <a:p>
            <a:pPr>
              <a:defRPr/>
            </a:pPr>
            <a:fld id="{EA6C02BF-9A90-4521-88BE-A8D73C955B31}" type="datetimeFigureOut">
              <a:rPr lang="da-DK" smtClean="0"/>
              <a:pPr>
                <a:defRPr/>
              </a:pPr>
              <a:t>17-10-2012</a:t>
            </a:fld>
            <a:endParaRPr lang="da-DK" dirty="0"/>
          </a:p>
        </p:txBody>
      </p:sp>
      <p:sp>
        <p:nvSpPr>
          <p:cNvPr id="30" name="Pladsholder til diasnummer 5"/>
          <p:cNvSpPr>
            <a:spLocks noGrp="1"/>
          </p:cNvSpPr>
          <p:nvPr>
            <p:ph type="sldNum" sz="quarter" idx="12"/>
          </p:nvPr>
        </p:nvSpPr>
        <p:spPr>
          <a:xfrm>
            <a:off x="8438400" y="6106038"/>
            <a:ext cx="601200" cy="365125"/>
          </a:xfrm>
        </p:spPr>
        <p:txBody>
          <a:bodyPr/>
          <a:lstStyle>
            <a:lvl1pPr>
              <a:defRPr sz="1100"/>
            </a:lvl1pPr>
          </a:lstStyle>
          <a:p>
            <a:pPr>
              <a:defRPr/>
            </a:pPr>
            <a:fld id="{AFCB17E1-436A-4968-A3D6-437B5838CAED}" type="slidenum">
              <a:rPr lang="da-DK" smtClean="0"/>
              <a:pPr>
                <a:defRPr/>
              </a:pPr>
              <a:t>‹#›</a:t>
            </a:fld>
            <a:endParaRPr lang="da-DK" dirty="0"/>
          </a:p>
        </p:txBody>
      </p:sp>
      <p:sp>
        <p:nvSpPr>
          <p:cNvPr id="31" name="Pladsholder til sidefod 4"/>
          <p:cNvSpPr>
            <a:spLocks noGrp="1"/>
          </p:cNvSpPr>
          <p:nvPr>
            <p:ph type="ftr" sz="quarter" idx="11"/>
          </p:nvPr>
        </p:nvSpPr>
        <p:spPr>
          <a:xfrm>
            <a:off x="1267200" y="6152401"/>
            <a:ext cx="7020000" cy="261610"/>
          </a:xfrm>
        </p:spPr>
        <p:txBody>
          <a:bodyPr anchor="b" anchorCtr="0">
            <a:spAutoFit/>
          </a:bodyPr>
          <a:lstStyle>
            <a:lvl1pPr>
              <a:defRPr sz="1100"/>
            </a:lvl1pPr>
          </a:lstStyle>
          <a:p>
            <a:pPr>
              <a:defRPr/>
            </a:pPr>
            <a:endParaRPr lang="da-DK" dirty="0"/>
          </a:p>
        </p:txBody>
      </p:sp>
      <p:sp>
        <p:nvSpPr>
          <p:cNvPr id="32" name="Content Placeholder 3"/>
          <p:cNvSpPr>
            <a:spLocks noGrp="1"/>
          </p:cNvSpPr>
          <p:nvPr>
            <p:ph sz="quarter" idx="15" hasCustomPrompt="1"/>
          </p:nvPr>
        </p:nvSpPr>
        <p:spPr>
          <a:xfrm>
            <a:off x="265113" y="2156868"/>
            <a:ext cx="8878887" cy="3871398"/>
          </a:xfrm>
        </p:spPr>
        <p:txBody>
          <a:bodyPr tIns="720000" anchor="ctr" anchorCtr="1">
            <a:noAutofit/>
          </a:bodyPr>
          <a:lstStyle>
            <a:lvl1pPr marL="0" indent="0">
              <a:buNone/>
              <a:defRPr/>
            </a:lvl1pPr>
            <a:lvl2pPr marL="357187" indent="0">
              <a:buNone/>
              <a:defRPr/>
            </a:lvl2pPr>
            <a:lvl3pPr marL="714375" indent="0">
              <a:buNone/>
              <a:defRPr/>
            </a:lvl3pPr>
            <a:lvl4pPr marL="1079500" indent="0">
              <a:buNone/>
              <a:defRPr/>
            </a:lvl4pPr>
            <a:lvl5pPr marL="1436688" indent="0">
              <a:buNone/>
              <a:defRPr/>
            </a:lvl5pPr>
          </a:lstStyle>
          <a:p>
            <a:pPr lvl="0"/>
            <a:r>
              <a:rPr lang="en-US" smtClean="0"/>
              <a:t>Click icon to insert element</a:t>
            </a:r>
            <a:endParaRPr lang="da-DK"/>
          </a:p>
        </p:txBody>
      </p:sp>
      <p:sp>
        <p:nvSpPr>
          <p:cNvPr id="23" name="Undertitel 2"/>
          <p:cNvSpPr>
            <a:spLocks noGrp="1"/>
          </p:cNvSpPr>
          <p:nvPr>
            <p:ph type="subTitle" idx="1" hasCustomPrompt="1"/>
          </p:nvPr>
        </p:nvSpPr>
        <p:spPr>
          <a:xfrm>
            <a:off x="359999" y="1515053"/>
            <a:ext cx="8421525" cy="246221"/>
          </a:xfrm>
          <a:prstGeom prst="rect">
            <a:avLst/>
          </a:prstGeom>
        </p:spPr>
        <p:txBody>
          <a:bodyPr wrap="square" lIns="0" tIns="0" rIns="0" bIns="0">
            <a:spAutoFit/>
          </a:bodyPr>
          <a:lstStyle>
            <a:lvl1pPr marL="0" indent="0" algn="l">
              <a:buNone/>
              <a:defRPr sz="1600">
                <a:solidFill>
                  <a:schemeClr val="tx1"/>
                </a:solidFill>
                <a:latin typeface="Grundfos TheSans V2" pitchFamily="34" charset="0"/>
              </a:defRPr>
            </a:lvl1pPr>
            <a:lvl2pPr marL="360363" indent="0" algn="l">
              <a:buFont typeface="Arial" pitchFamily="34" charset="0"/>
              <a:buNone/>
              <a:defRPr sz="1500">
                <a:solidFill>
                  <a:schemeClr val="tx1"/>
                </a:solidFill>
              </a:defRPr>
            </a:lvl2pPr>
            <a:lvl3pPr marL="720725" indent="0" algn="l">
              <a:buNone/>
              <a:defRPr sz="1500">
                <a:solidFill>
                  <a:schemeClr val="tx1"/>
                </a:solidFill>
              </a:defRPr>
            </a:lvl3pPr>
            <a:lvl4pPr marL="1073150" indent="0" algn="l">
              <a:buNone/>
              <a:defRPr sz="1500">
                <a:solidFill>
                  <a:schemeClr val="tx1"/>
                </a:solidFill>
              </a:defRPr>
            </a:lvl4pPr>
            <a:lvl5pPr marL="1433513" indent="0" algn="l">
              <a:buNone/>
              <a:defRPr>
                <a:solidFill>
                  <a:srgbClr val="000000"/>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da-DK" dirty="0" err="1" smtClean="0"/>
              <a:t>Click</a:t>
            </a:r>
            <a:r>
              <a:rPr lang="da-DK" dirty="0" smtClean="0"/>
              <a:t> to </a:t>
            </a:r>
            <a:r>
              <a:rPr lang="da-DK" dirty="0" err="1" smtClean="0"/>
              <a:t>edit</a:t>
            </a:r>
            <a:r>
              <a:rPr lang="da-DK" dirty="0" smtClean="0"/>
              <a:t> </a:t>
            </a:r>
            <a:r>
              <a:rPr lang="da-DK" dirty="0" err="1" smtClean="0"/>
              <a:t>text</a:t>
            </a:r>
            <a:endParaRPr lang="da-DK" dirty="0"/>
          </a:p>
        </p:txBody>
      </p:sp>
    </p:spTree>
    <p:extLst>
      <p:ext uri="{BB962C8B-B14F-4D97-AF65-F5344CB8AC3E}">
        <p14:creationId xmlns:p14="http://schemas.microsoft.com/office/powerpoint/2010/main" val="319531808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 Content - Wide picture">
    <p:spTree>
      <p:nvGrpSpPr>
        <p:cNvPr id="1" name=""/>
        <p:cNvGrpSpPr/>
        <p:nvPr/>
      </p:nvGrpSpPr>
      <p:grpSpPr>
        <a:xfrm>
          <a:off x="0" y="0"/>
          <a:ext cx="0" cy="0"/>
          <a:chOff x="0" y="0"/>
          <a:chExt cx="0" cy="0"/>
        </a:xfrm>
      </p:grpSpPr>
      <p:sp>
        <p:nvSpPr>
          <p:cNvPr id="10" name="Pladsholder til billede 9"/>
          <p:cNvSpPr>
            <a:spLocks noGrp="1"/>
          </p:cNvSpPr>
          <p:nvPr>
            <p:ph type="pic" sz="quarter" idx="13" hasCustomPrompt="1"/>
          </p:nvPr>
        </p:nvSpPr>
        <p:spPr>
          <a:xfrm>
            <a:off x="0" y="2770632"/>
            <a:ext cx="9144000" cy="4087368"/>
          </a:xfrm>
          <a:prstGeom prst="rect">
            <a:avLst/>
          </a:prstGeom>
        </p:spPr>
        <p:txBody>
          <a:bodyPr anchor="ctr" anchorCtr="0"/>
          <a:lstStyle>
            <a:lvl1pPr marL="0" indent="0" algn="ctr">
              <a:buFontTx/>
              <a:buNone/>
              <a:defRPr sz="1400">
                <a:latin typeface="Grundfos TheSans" pitchFamily="34" charset="0"/>
              </a:defRPr>
            </a:lvl1pPr>
          </a:lstStyle>
          <a:p>
            <a:r>
              <a:rPr lang="en-US" dirty="0" smtClean="0"/>
              <a:t>Click icon to insert picture</a:t>
            </a:r>
          </a:p>
        </p:txBody>
      </p:sp>
      <p:sp>
        <p:nvSpPr>
          <p:cNvPr id="13" name="Pladsholder til tekst 12"/>
          <p:cNvSpPr>
            <a:spLocks noGrp="1"/>
          </p:cNvSpPr>
          <p:nvPr>
            <p:ph type="body" sz="quarter" idx="14"/>
          </p:nvPr>
        </p:nvSpPr>
        <p:spPr>
          <a:xfrm>
            <a:off x="255057" y="6399981"/>
            <a:ext cx="8888944" cy="35875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FontTx/>
              <a:buNone/>
              <a:defRPr sz="1400">
                <a:solidFill>
                  <a:srgbClr val="11497B"/>
                </a:solidFill>
                <a:latin typeface="Grundfos TheSans" pitchFamily="34" charset="0"/>
              </a:defRPr>
            </a:lvl1pPr>
            <a:lvl2pPr marL="457200" indent="0">
              <a:buFontTx/>
              <a:buNone/>
              <a:defRPr sz="1400">
                <a:solidFill>
                  <a:srgbClr val="11497B"/>
                </a:solidFill>
                <a:latin typeface="Grundfos TheSans" pitchFamily="34" charset="0"/>
              </a:defRPr>
            </a:lvl2pPr>
            <a:lvl3pPr marL="914400" indent="0">
              <a:buFontTx/>
              <a:buNone/>
              <a:defRPr sz="1400">
                <a:solidFill>
                  <a:srgbClr val="11497B"/>
                </a:solidFill>
                <a:latin typeface="Grundfos TheSans" pitchFamily="34" charset="0"/>
              </a:defRPr>
            </a:lvl3pPr>
            <a:lvl4pPr marL="1371600" indent="0">
              <a:buFontTx/>
              <a:buNone/>
              <a:defRPr sz="1400">
                <a:solidFill>
                  <a:srgbClr val="11497B"/>
                </a:solidFill>
                <a:latin typeface="Grundfos TheSans" pitchFamily="34" charset="0"/>
              </a:defRPr>
            </a:lvl4pPr>
            <a:lvl5pPr marL="1828800" indent="0">
              <a:buFontTx/>
              <a:buNone/>
              <a:defRPr sz="1400">
                <a:solidFill>
                  <a:srgbClr val="11497B"/>
                </a:solidFill>
                <a:latin typeface="Grundfos TheSans" pitchFamily="34" charset="0"/>
              </a:defRPr>
            </a:lvl5pPr>
          </a:lstStyle>
          <a:p>
            <a:pPr lvl="0"/>
            <a:r>
              <a:rPr lang="en-US" smtClean="0"/>
              <a:t>Click to edit Master text styles</a:t>
            </a:r>
          </a:p>
        </p:txBody>
      </p:sp>
      <p:sp>
        <p:nvSpPr>
          <p:cNvPr id="2" name="Titel 1"/>
          <p:cNvSpPr>
            <a:spLocks noGrp="1"/>
          </p:cNvSpPr>
          <p:nvPr>
            <p:ph type="ctrTitle" hasCustomPrompt="1"/>
          </p:nvPr>
        </p:nvSpPr>
        <p:spPr>
          <a:xfrm>
            <a:off x="358270" y="360000"/>
            <a:ext cx="8423254" cy="553998"/>
          </a:xfrm>
          <a:prstGeom prst="rect">
            <a:avLst/>
          </a:prstGeom>
        </p:spPr>
        <p:txBody>
          <a:bodyPr wrap="square" lIns="0" tIns="0" rIns="0" bIns="0" anchor="t" anchorCtr="0">
            <a:spAutoFit/>
          </a:bodyPr>
          <a:lstStyle>
            <a:lvl1pPr algn="l">
              <a:defRPr sz="3600" b="1">
                <a:solidFill>
                  <a:srgbClr val="11497B"/>
                </a:solidFill>
                <a:latin typeface="Grundfos TheSans V2" pitchFamily="34" charset="0"/>
              </a:defRPr>
            </a:lvl1pPr>
          </a:lstStyle>
          <a:p>
            <a:r>
              <a:rPr lang="da-DK" dirty="0" err="1" smtClean="0"/>
              <a:t>Click</a:t>
            </a:r>
            <a:r>
              <a:rPr lang="da-DK" dirty="0" smtClean="0"/>
              <a:t> to </a:t>
            </a:r>
            <a:r>
              <a:rPr lang="da-DK" dirty="0" err="1" smtClean="0"/>
              <a:t>edit</a:t>
            </a:r>
            <a:r>
              <a:rPr lang="da-DK" dirty="0" smtClean="0"/>
              <a:t> </a:t>
            </a:r>
            <a:r>
              <a:rPr lang="da-DK" dirty="0" err="1" smtClean="0"/>
              <a:t>text</a:t>
            </a:r>
            <a:endParaRPr lang="da-DK" dirty="0"/>
          </a:p>
        </p:txBody>
      </p:sp>
      <p:sp>
        <p:nvSpPr>
          <p:cNvPr id="15" name="Pladsholder til dato 3"/>
          <p:cNvSpPr>
            <a:spLocks noGrp="1"/>
          </p:cNvSpPr>
          <p:nvPr>
            <p:ph type="dt" sz="half" idx="10"/>
          </p:nvPr>
        </p:nvSpPr>
        <p:spPr>
          <a:xfrm>
            <a:off x="248400" y="6106038"/>
            <a:ext cx="889200" cy="365125"/>
          </a:xfrm>
        </p:spPr>
        <p:txBody>
          <a:bodyPr/>
          <a:lstStyle>
            <a:lvl1pPr>
              <a:defRPr sz="1100"/>
            </a:lvl1pPr>
          </a:lstStyle>
          <a:p>
            <a:pPr>
              <a:defRPr/>
            </a:pPr>
            <a:fld id="{EA6C02BF-9A90-4521-88BE-A8D73C955B31}" type="datetimeFigureOut">
              <a:rPr lang="da-DK" smtClean="0"/>
              <a:pPr>
                <a:defRPr/>
              </a:pPr>
              <a:t>17-10-2012</a:t>
            </a:fld>
            <a:endParaRPr lang="da-DK" dirty="0"/>
          </a:p>
        </p:txBody>
      </p:sp>
      <p:sp>
        <p:nvSpPr>
          <p:cNvPr id="16" name="Pladsholder til diasnummer 5"/>
          <p:cNvSpPr>
            <a:spLocks noGrp="1"/>
          </p:cNvSpPr>
          <p:nvPr>
            <p:ph type="sldNum" sz="quarter" idx="12"/>
          </p:nvPr>
        </p:nvSpPr>
        <p:spPr>
          <a:xfrm>
            <a:off x="8438400" y="6106038"/>
            <a:ext cx="601200" cy="365125"/>
          </a:xfrm>
        </p:spPr>
        <p:txBody>
          <a:bodyPr/>
          <a:lstStyle>
            <a:lvl1pPr>
              <a:defRPr sz="1100"/>
            </a:lvl1pPr>
          </a:lstStyle>
          <a:p>
            <a:pPr>
              <a:defRPr/>
            </a:pPr>
            <a:fld id="{AFCB17E1-436A-4968-A3D6-437B5838CAED}" type="slidenum">
              <a:rPr lang="da-DK" smtClean="0"/>
              <a:pPr>
                <a:defRPr/>
              </a:pPr>
              <a:t>‹#›</a:t>
            </a:fld>
            <a:endParaRPr lang="da-DK" dirty="0"/>
          </a:p>
        </p:txBody>
      </p:sp>
      <p:sp>
        <p:nvSpPr>
          <p:cNvPr id="17" name="Pladsholder til sidefod 4"/>
          <p:cNvSpPr>
            <a:spLocks noGrp="1"/>
          </p:cNvSpPr>
          <p:nvPr>
            <p:ph type="ftr" sz="quarter" idx="11"/>
          </p:nvPr>
        </p:nvSpPr>
        <p:spPr>
          <a:xfrm>
            <a:off x="1267200" y="6152401"/>
            <a:ext cx="7020000" cy="261610"/>
          </a:xfrm>
        </p:spPr>
        <p:txBody>
          <a:bodyPr anchor="b" anchorCtr="0">
            <a:spAutoFit/>
          </a:bodyPr>
          <a:lstStyle>
            <a:lvl1pPr>
              <a:defRPr sz="1100"/>
            </a:lvl1pPr>
          </a:lstStyle>
          <a:p>
            <a:pPr>
              <a:defRPr/>
            </a:pPr>
            <a:endParaRPr lang="da-DK" dirty="0"/>
          </a:p>
        </p:txBody>
      </p:sp>
      <p:sp>
        <p:nvSpPr>
          <p:cNvPr id="11" name="Undertitel 2"/>
          <p:cNvSpPr>
            <a:spLocks noGrp="1"/>
          </p:cNvSpPr>
          <p:nvPr>
            <p:ph type="subTitle" idx="1" hasCustomPrompt="1"/>
          </p:nvPr>
        </p:nvSpPr>
        <p:spPr>
          <a:xfrm>
            <a:off x="359999" y="1515053"/>
            <a:ext cx="8421525" cy="246221"/>
          </a:xfrm>
          <a:prstGeom prst="rect">
            <a:avLst/>
          </a:prstGeom>
        </p:spPr>
        <p:txBody>
          <a:bodyPr wrap="square" lIns="0" tIns="0" rIns="0" bIns="0">
            <a:spAutoFit/>
          </a:bodyPr>
          <a:lstStyle>
            <a:lvl1pPr marL="0" indent="0" algn="l">
              <a:buNone/>
              <a:defRPr sz="1600">
                <a:solidFill>
                  <a:schemeClr val="tx1"/>
                </a:solidFill>
                <a:latin typeface="Grundfos TheSans V2" pitchFamily="34" charset="0"/>
              </a:defRPr>
            </a:lvl1pPr>
            <a:lvl2pPr marL="360363" indent="0" algn="l">
              <a:buFont typeface="Arial" pitchFamily="34" charset="0"/>
              <a:buNone/>
              <a:defRPr sz="1500">
                <a:solidFill>
                  <a:schemeClr val="tx1"/>
                </a:solidFill>
              </a:defRPr>
            </a:lvl2pPr>
            <a:lvl3pPr marL="720725" indent="0" algn="l">
              <a:buNone/>
              <a:defRPr sz="1500">
                <a:solidFill>
                  <a:schemeClr val="tx1"/>
                </a:solidFill>
              </a:defRPr>
            </a:lvl3pPr>
            <a:lvl4pPr marL="1073150" indent="0" algn="l">
              <a:buNone/>
              <a:defRPr sz="1500">
                <a:solidFill>
                  <a:schemeClr val="tx1"/>
                </a:solidFill>
              </a:defRPr>
            </a:lvl4pPr>
            <a:lvl5pPr marL="1433513" indent="0" algn="l">
              <a:buNone/>
              <a:defRPr>
                <a:solidFill>
                  <a:srgbClr val="000000"/>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da-DK" dirty="0" err="1" smtClean="0"/>
              <a:t>Click</a:t>
            </a:r>
            <a:r>
              <a:rPr lang="da-DK" dirty="0" smtClean="0"/>
              <a:t> to </a:t>
            </a:r>
            <a:r>
              <a:rPr lang="da-DK" dirty="0" err="1" smtClean="0"/>
              <a:t>edit</a:t>
            </a:r>
            <a:r>
              <a:rPr lang="da-DK" dirty="0" smtClean="0"/>
              <a:t> </a:t>
            </a:r>
            <a:r>
              <a:rPr lang="da-DK" dirty="0" err="1" smtClean="0"/>
              <a:t>text</a:t>
            </a:r>
            <a:endParaRPr lang="da-DK" dirty="0"/>
          </a:p>
        </p:txBody>
      </p:sp>
    </p:spTree>
    <p:extLst>
      <p:ext uri="{BB962C8B-B14F-4D97-AF65-F5344CB8AC3E}">
        <p14:creationId xmlns:p14="http://schemas.microsoft.com/office/powerpoint/2010/main" val="106436967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5.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2.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9999" y="360000"/>
            <a:ext cx="8421525" cy="553998"/>
          </a:xfrm>
          <a:prstGeom prst="rect">
            <a:avLst/>
          </a:prstGeom>
        </p:spPr>
        <p:txBody>
          <a:bodyPr vert="horz" wrap="square" lIns="0" tIns="0" rIns="0" bIns="0" rtlCol="0" anchor="t" anchorCtr="0">
            <a:spAutoFit/>
          </a:bodyPr>
          <a:lstStyle/>
          <a:p>
            <a:r>
              <a:rPr lang="en-US" smtClean="0"/>
              <a:t>Click to edit Master title style</a:t>
            </a:r>
            <a:endParaRPr lang="da-DK" dirty="0"/>
          </a:p>
        </p:txBody>
      </p:sp>
      <p:sp>
        <p:nvSpPr>
          <p:cNvPr id="3" name="Text Placeholder 2"/>
          <p:cNvSpPr>
            <a:spLocks noGrp="1"/>
          </p:cNvSpPr>
          <p:nvPr>
            <p:ph type="body" idx="1"/>
          </p:nvPr>
        </p:nvSpPr>
        <p:spPr>
          <a:xfrm>
            <a:off x="360000" y="1515600"/>
            <a:ext cx="8421524" cy="1428083"/>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pic>
        <p:nvPicPr>
          <p:cNvPr id="9" name="Picture 2" descr="J:\Customers\Corporate_Branding\Jobs_-_Corporate_Branding\10451_GRUNDFOS_CVI_UPDATE_IMPRO\ABW\FUTURE\NEW CVI\Præsentationer\PPT\Front-page_bar_small.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65113" y="6402613"/>
            <a:ext cx="8878887" cy="360363"/>
          </a:xfrm>
          <a:prstGeom prst="rect">
            <a:avLst/>
          </a:prstGeom>
          <a:noFill/>
          <a:extLst>
            <a:ext uri="{909E8E84-426E-40DD-AFC4-6F175D3DCCD1}">
              <a14:hiddenFill xmlns:a14="http://schemas.microsoft.com/office/drawing/2010/main">
                <a:solidFill>
                  <a:srgbClr val="FFFFFF"/>
                </a:solidFill>
              </a14:hiddenFill>
            </a:ext>
          </a:extLst>
        </p:spPr>
      </p:pic>
      <p:sp>
        <p:nvSpPr>
          <p:cNvPr id="4" name="Pladsholder til dato 3"/>
          <p:cNvSpPr>
            <a:spLocks noGrp="1"/>
          </p:cNvSpPr>
          <p:nvPr>
            <p:ph type="dt" sz="half" idx="2"/>
          </p:nvPr>
        </p:nvSpPr>
        <p:spPr>
          <a:xfrm>
            <a:off x="248400" y="6105600"/>
            <a:ext cx="889200" cy="365125"/>
          </a:xfrm>
          <a:prstGeom prst="rect">
            <a:avLst/>
          </a:prstGeom>
        </p:spPr>
        <p:txBody>
          <a:bodyPr vert="horz" lIns="91440" tIns="45720" rIns="91440" bIns="45720" rtlCol="0" anchor="ctr"/>
          <a:lstStyle>
            <a:lvl1pPr algn="l" fontAlgn="auto">
              <a:spcBef>
                <a:spcPts val="0"/>
              </a:spcBef>
              <a:spcAft>
                <a:spcPts val="0"/>
              </a:spcAft>
              <a:defRPr sz="1100">
                <a:solidFill>
                  <a:srgbClr val="C0C0C0"/>
                </a:solidFill>
                <a:latin typeface="Grundfos TheSans V2" pitchFamily="34" charset="0"/>
                <a:ea typeface="Adobe Heiti Std R" pitchFamily="34" charset="-128"/>
                <a:cs typeface="+mn-cs"/>
              </a:defRPr>
            </a:lvl1pPr>
          </a:lstStyle>
          <a:p>
            <a:pPr>
              <a:defRPr/>
            </a:pPr>
            <a:fld id="{FD8A6DFF-13F6-47DB-BF5A-994AFA781E2E}" type="datetimeFigureOut">
              <a:rPr lang="da-DK" smtClean="0"/>
              <a:pPr>
                <a:defRPr/>
              </a:pPr>
              <a:t>17-10-2012</a:t>
            </a:fld>
            <a:endParaRPr lang="da-DK" dirty="0"/>
          </a:p>
        </p:txBody>
      </p:sp>
      <p:sp>
        <p:nvSpPr>
          <p:cNvPr id="5" name="Pladsholder til sidefod 4"/>
          <p:cNvSpPr>
            <a:spLocks noGrp="1"/>
          </p:cNvSpPr>
          <p:nvPr>
            <p:ph type="ftr" sz="quarter" idx="3"/>
          </p:nvPr>
        </p:nvSpPr>
        <p:spPr>
          <a:xfrm>
            <a:off x="1267200" y="6153590"/>
            <a:ext cx="7020000" cy="261610"/>
          </a:xfrm>
          <a:prstGeom prst="rect">
            <a:avLst/>
          </a:prstGeom>
        </p:spPr>
        <p:txBody>
          <a:bodyPr vert="horz" lIns="91440" tIns="45720" rIns="91440" bIns="45720" rtlCol="0" anchor="b" anchorCtr="0">
            <a:spAutoFit/>
          </a:bodyPr>
          <a:lstStyle>
            <a:lvl1pPr algn="ctr" fontAlgn="auto">
              <a:spcBef>
                <a:spcPts val="0"/>
              </a:spcBef>
              <a:spcAft>
                <a:spcPts val="0"/>
              </a:spcAft>
              <a:defRPr sz="1100">
                <a:solidFill>
                  <a:srgbClr val="C0C0C0"/>
                </a:solidFill>
                <a:latin typeface="Grundfos TheSans V2" pitchFamily="34" charset="0"/>
                <a:cs typeface="Aharoni" pitchFamily="2" charset="-79"/>
              </a:defRPr>
            </a:lvl1pPr>
          </a:lstStyle>
          <a:p>
            <a:pPr>
              <a:defRPr/>
            </a:pPr>
            <a:endParaRPr lang="da-DK" dirty="0"/>
          </a:p>
        </p:txBody>
      </p:sp>
      <p:sp>
        <p:nvSpPr>
          <p:cNvPr id="6" name="Pladsholder til diasnummer 5"/>
          <p:cNvSpPr>
            <a:spLocks noGrp="1"/>
          </p:cNvSpPr>
          <p:nvPr>
            <p:ph type="sldNum" sz="quarter" idx="4"/>
          </p:nvPr>
        </p:nvSpPr>
        <p:spPr>
          <a:xfrm>
            <a:off x="8438400" y="6105600"/>
            <a:ext cx="601200" cy="365125"/>
          </a:xfrm>
          <a:prstGeom prst="rect">
            <a:avLst/>
          </a:prstGeom>
        </p:spPr>
        <p:txBody>
          <a:bodyPr vert="horz" lIns="91440" tIns="45720" rIns="91440" bIns="45720" rtlCol="0" anchor="ctr"/>
          <a:lstStyle>
            <a:lvl1pPr algn="r" fontAlgn="auto">
              <a:spcBef>
                <a:spcPts val="0"/>
              </a:spcBef>
              <a:spcAft>
                <a:spcPts val="0"/>
              </a:spcAft>
              <a:defRPr sz="1100">
                <a:solidFill>
                  <a:srgbClr val="C0C0C0"/>
                </a:solidFill>
                <a:latin typeface="Grundfos TheSans V2" pitchFamily="34" charset="0"/>
                <a:cs typeface="Aharoni" pitchFamily="2" charset="-79"/>
              </a:defRPr>
            </a:lvl1pPr>
          </a:lstStyle>
          <a:p>
            <a:pPr>
              <a:defRPr/>
            </a:pPr>
            <a:fld id="{955C1EB7-4B30-4A6A-B082-00DF032B633D}" type="slidenum">
              <a:rPr lang="da-DK" smtClean="0"/>
              <a:pPr>
                <a:defRPr/>
              </a:pPr>
              <a:t>‹#›</a:t>
            </a:fld>
            <a:endParaRPr lang="da-DK" dirty="0"/>
          </a:p>
        </p:txBody>
      </p:sp>
    </p:spTree>
  </p:cSld>
  <p:clrMap bg1="lt1" tx1="dk1" bg2="lt2" tx2="dk2" accent1="accent1" accent2="accent2" accent3="accent3" accent4="accent4" accent5="accent5" accent6="accent6" hlink="hlink" folHlink="folHlink"/>
  <p:sldLayoutIdLst>
    <p:sldLayoutId id="2147483717" r:id="rId1"/>
    <p:sldLayoutId id="2147483710" r:id="rId2"/>
    <p:sldLayoutId id="2147483707" r:id="rId3"/>
    <p:sldLayoutId id="2147483708" r:id="rId4"/>
    <p:sldLayoutId id="2147483709" r:id="rId5"/>
    <p:sldLayoutId id="2147483697" r:id="rId6"/>
    <p:sldLayoutId id="2147483698" r:id="rId7"/>
    <p:sldLayoutId id="2147483699" r:id="rId8"/>
    <p:sldLayoutId id="2147483696" r:id="rId9"/>
    <p:sldLayoutId id="2147483694" r:id="rId10"/>
    <p:sldLayoutId id="2147483695" r:id="rId11"/>
    <p:sldLayoutId id="2147483700" r:id="rId12"/>
    <p:sldLayoutId id="2147483701" r:id="rId13"/>
    <p:sldLayoutId id="2147483718" r:id="rId14"/>
    <p:sldLayoutId id="2147483719" r:id="rId15"/>
    <p:sldLayoutId id="2147483721" r:id="rId16"/>
    <p:sldLayoutId id="2147483723" r:id="rId17"/>
    <p:sldLayoutId id="2147483724" r:id="rId18"/>
    <p:sldLayoutId id="2147483727" r:id="rId19"/>
    <p:sldLayoutId id="2147483728" r:id="rId20"/>
  </p:sldLayoutIdLst>
  <p:timing>
    <p:tnLst>
      <p:par>
        <p:cTn id="1" dur="indefinite" restart="never" nodeType="tmRoot"/>
      </p:par>
    </p:tnLst>
  </p:timing>
  <p:txStyles>
    <p:titleStyle>
      <a:lvl1pPr algn="l" rtl="0" eaLnBrk="1" fontAlgn="base" hangingPunct="1">
        <a:spcBef>
          <a:spcPct val="0"/>
        </a:spcBef>
        <a:spcAft>
          <a:spcPct val="0"/>
        </a:spcAft>
        <a:defRPr sz="3600" b="1" kern="1200">
          <a:solidFill>
            <a:srgbClr val="11497B"/>
          </a:solidFill>
          <a:latin typeface="Grundfos TheSans V2" pitchFamily="34" charset="0"/>
          <a:ea typeface="+mj-ea"/>
          <a:cs typeface="Adobe Arabic" pitchFamily="18" charset="-78"/>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179388" indent="-179388" algn="l" rtl="0" eaLnBrk="1" fontAlgn="base" hangingPunct="1">
        <a:spcBef>
          <a:spcPct val="20000"/>
        </a:spcBef>
        <a:spcAft>
          <a:spcPct val="0"/>
        </a:spcAft>
        <a:buFont typeface="Arial" charset="0"/>
        <a:buChar char="•"/>
        <a:defRPr sz="1600" kern="1200">
          <a:solidFill>
            <a:srgbClr val="000000"/>
          </a:solidFill>
          <a:latin typeface="Grundfos TheSans V2" pitchFamily="34" charset="0"/>
          <a:ea typeface="Adobe Fan Heiti Std B" pitchFamily="34" charset="-128"/>
          <a:cs typeface="+mn-cs"/>
        </a:defRPr>
      </a:lvl1pPr>
      <a:lvl2pPr marL="536575" indent="-179388" algn="l" rtl="0" eaLnBrk="1" fontAlgn="base" hangingPunct="1">
        <a:spcBef>
          <a:spcPct val="20000"/>
        </a:spcBef>
        <a:spcAft>
          <a:spcPct val="0"/>
        </a:spcAft>
        <a:buFont typeface="Arial" pitchFamily="34" charset="0"/>
        <a:buChar char="•"/>
        <a:defRPr sz="1600" kern="1200">
          <a:solidFill>
            <a:srgbClr val="000000"/>
          </a:solidFill>
          <a:latin typeface="Grundfos TheSans V2" pitchFamily="34" charset="0"/>
          <a:ea typeface="Adobe Fan Heiti Std B" pitchFamily="34" charset="-128"/>
          <a:cs typeface="+mn-cs"/>
        </a:defRPr>
      </a:lvl2pPr>
      <a:lvl3pPr marL="900113" indent="-185738" algn="l" rtl="0" eaLnBrk="1" fontAlgn="base" hangingPunct="1">
        <a:spcBef>
          <a:spcPct val="20000"/>
        </a:spcBef>
        <a:spcAft>
          <a:spcPct val="0"/>
        </a:spcAft>
        <a:buFont typeface="Arial" charset="0"/>
        <a:buChar char="•"/>
        <a:defRPr sz="1600" kern="1200">
          <a:solidFill>
            <a:srgbClr val="000000"/>
          </a:solidFill>
          <a:latin typeface="Grundfos TheSans V2" pitchFamily="34" charset="0"/>
          <a:ea typeface="Adobe Fan Heiti Std B" pitchFamily="34" charset="-128"/>
          <a:cs typeface="+mn-cs"/>
        </a:defRPr>
      </a:lvl3pPr>
      <a:lvl4pPr marL="1257300" indent="-177800" algn="l" rtl="0" eaLnBrk="1" fontAlgn="base" hangingPunct="1">
        <a:spcBef>
          <a:spcPct val="20000"/>
        </a:spcBef>
        <a:spcAft>
          <a:spcPct val="0"/>
        </a:spcAft>
        <a:buFont typeface="Arial" pitchFamily="34" charset="0"/>
        <a:buChar char="•"/>
        <a:defRPr sz="1600" kern="1200">
          <a:solidFill>
            <a:srgbClr val="000000"/>
          </a:solidFill>
          <a:latin typeface="Grundfos TheSans V2" pitchFamily="34" charset="0"/>
          <a:ea typeface="Adobe Fan Heiti Std B" pitchFamily="34" charset="-128"/>
          <a:cs typeface="+mn-cs"/>
        </a:defRPr>
      </a:lvl4pPr>
      <a:lvl5pPr marL="1614488" indent="-177800" algn="l" rtl="0" eaLnBrk="1" fontAlgn="base" hangingPunct="1">
        <a:spcBef>
          <a:spcPct val="20000"/>
        </a:spcBef>
        <a:spcAft>
          <a:spcPct val="0"/>
        </a:spcAft>
        <a:buFont typeface="Arial" pitchFamily="34" charset="0"/>
        <a:buChar char="•"/>
        <a:defRPr sz="1600" kern="1200">
          <a:solidFill>
            <a:srgbClr val="000000"/>
          </a:solidFill>
          <a:latin typeface="Grundfos TheSans V2" pitchFamily="34" charset="0"/>
          <a:ea typeface="Adobe Fan Heiti Std B"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2" descr="J:\Customers\Corporate_Branding\Jobs_-_Corporate_Branding\10451_GRUNDFOS_CVI_UPDATE_IMPRO\ABW\FUTURE\NEW CVI\Præsentationer\PPT\Front-page_ba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363" y="5803200"/>
            <a:ext cx="8783637" cy="895350"/>
          </a:xfrm>
          <a:prstGeom prst="rect">
            <a:avLst/>
          </a:prstGeom>
          <a:noFill/>
          <a:extLst>
            <a:ext uri="{909E8E84-426E-40DD-AFC4-6F175D3DCCD1}">
              <a14:hiddenFill xmlns:a14="http://schemas.microsoft.com/office/drawing/2010/main">
                <a:solidFill>
                  <a:srgbClr val="FFFFFF"/>
                </a:solidFill>
              </a14:hiddenFill>
            </a:ext>
          </a:extLst>
        </p:spPr>
      </p:pic>
      <p:sp>
        <p:nvSpPr>
          <p:cNvPr id="27" name="Pladsholder til dato 3"/>
          <p:cNvSpPr>
            <a:spLocks noGrp="1"/>
          </p:cNvSpPr>
          <p:nvPr>
            <p:ph type="dt" sz="half" idx="2"/>
          </p:nvPr>
        </p:nvSpPr>
        <p:spPr>
          <a:xfrm>
            <a:off x="442440" y="5502376"/>
            <a:ext cx="889200" cy="365125"/>
          </a:xfrm>
          <a:prstGeom prst="rect">
            <a:avLst/>
          </a:prstGeom>
        </p:spPr>
        <p:txBody>
          <a:bodyPr vert="horz" lIns="91440" tIns="45720" rIns="91440" bIns="45720" rtlCol="0" anchor="ctr"/>
          <a:lstStyle>
            <a:lvl1pPr algn="l" fontAlgn="auto">
              <a:spcBef>
                <a:spcPts val="0"/>
              </a:spcBef>
              <a:spcAft>
                <a:spcPts val="0"/>
              </a:spcAft>
              <a:defRPr sz="1100">
                <a:solidFill>
                  <a:srgbClr val="C0C0C0"/>
                </a:solidFill>
                <a:latin typeface="Grundfos TheSans V2" pitchFamily="34" charset="0"/>
                <a:cs typeface="Aharoni" pitchFamily="2" charset="-79"/>
              </a:defRPr>
            </a:lvl1pPr>
          </a:lstStyle>
          <a:p>
            <a:pPr>
              <a:defRPr/>
            </a:pPr>
            <a:fld id="{FD8A6DFF-13F6-47DB-BF5A-994AFA781E2E}" type="datetimeFigureOut">
              <a:rPr lang="da-DK" kern="0" smtClean="0"/>
              <a:pPr>
                <a:defRPr/>
              </a:pPr>
              <a:t>17-10-2012</a:t>
            </a:fld>
            <a:endParaRPr lang="da-DK" kern="0" dirty="0"/>
          </a:p>
        </p:txBody>
      </p:sp>
      <p:sp>
        <p:nvSpPr>
          <p:cNvPr id="28" name="Pladsholder til sidefod 4"/>
          <p:cNvSpPr>
            <a:spLocks noGrp="1"/>
          </p:cNvSpPr>
          <p:nvPr>
            <p:ph type="ftr" sz="quarter" idx="3"/>
          </p:nvPr>
        </p:nvSpPr>
        <p:spPr>
          <a:xfrm>
            <a:off x="1475656" y="5550366"/>
            <a:ext cx="6811544" cy="261610"/>
          </a:xfrm>
          <a:prstGeom prst="rect">
            <a:avLst/>
          </a:prstGeom>
        </p:spPr>
        <p:txBody>
          <a:bodyPr vert="horz" wrap="square" lIns="91440" tIns="45720" rIns="91440" bIns="45720" rtlCol="0" anchor="b" anchorCtr="0">
            <a:spAutoFit/>
          </a:bodyPr>
          <a:lstStyle>
            <a:lvl1pPr algn="ctr" fontAlgn="auto">
              <a:spcBef>
                <a:spcPts val="0"/>
              </a:spcBef>
              <a:spcAft>
                <a:spcPts val="0"/>
              </a:spcAft>
              <a:defRPr sz="1100">
                <a:solidFill>
                  <a:srgbClr val="C0C0C0"/>
                </a:solidFill>
                <a:latin typeface="Grundfos TheSans V2" pitchFamily="34" charset="0"/>
                <a:cs typeface="Andalus" pitchFamily="18" charset="-78"/>
              </a:defRPr>
            </a:lvl1pPr>
          </a:lstStyle>
          <a:p>
            <a:pPr>
              <a:defRPr/>
            </a:pPr>
            <a:endParaRPr lang="da-DK" kern="0" dirty="0"/>
          </a:p>
        </p:txBody>
      </p:sp>
      <p:sp>
        <p:nvSpPr>
          <p:cNvPr id="29" name="Pladsholder til diasnummer 5"/>
          <p:cNvSpPr>
            <a:spLocks noGrp="1"/>
          </p:cNvSpPr>
          <p:nvPr>
            <p:ph type="sldNum" sz="quarter" idx="4"/>
          </p:nvPr>
        </p:nvSpPr>
        <p:spPr>
          <a:xfrm>
            <a:off x="8438400" y="5502376"/>
            <a:ext cx="601200" cy="365125"/>
          </a:xfrm>
          <a:prstGeom prst="rect">
            <a:avLst/>
          </a:prstGeom>
        </p:spPr>
        <p:txBody>
          <a:bodyPr vert="horz" lIns="91440" tIns="45720" rIns="91440" bIns="45720" rtlCol="0" anchor="ctr"/>
          <a:lstStyle>
            <a:lvl1pPr algn="r" fontAlgn="auto">
              <a:spcBef>
                <a:spcPts val="0"/>
              </a:spcBef>
              <a:spcAft>
                <a:spcPts val="0"/>
              </a:spcAft>
              <a:defRPr sz="1100">
                <a:solidFill>
                  <a:srgbClr val="C0C0C0"/>
                </a:solidFill>
                <a:latin typeface="Grundfos TheSans V2" pitchFamily="34" charset="0"/>
                <a:cs typeface="Aharoni" pitchFamily="2" charset="-79"/>
              </a:defRPr>
            </a:lvl1pPr>
          </a:lstStyle>
          <a:p>
            <a:pPr>
              <a:defRPr/>
            </a:pPr>
            <a:fld id="{955C1EB7-4B30-4A6A-B082-00DF032B633D}" type="slidenum">
              <a:rPr lang="da-DK" kern="0" smtClean="0"/>
              <a:pPr>
                <a:defRPr/>
              </a:pPr>
              <a:t>‹#›</a:t>
            </a:fld>
            <a:endParaRPr lang="da-DK" kern="0" dirty="0"/>
          </a:p>
        </p:txBody>
      </p:sp>
      <p:sp>
        <p:nvSpPr>
          <p:cNvPr id="34" name="Title Placeholder 33"/>
          <p:cNvSpPr>
            <a:spLocks noGrp="1"/>
          </p:cNvSpPr>
          <p:nvPr>
            <p:ph type="title"/>
          </p:nvPr>
        </p:nvSpPr>
        <p:spPr>
          <a:xfrm>
            <a:off x="359999" y="360000"/>
            <a:ext cx="8421525" cy="553998"/>
          </a:xfrm>
          <a:prstGeom prst="rect">
            <a:avLst/>
          </a:prstGeom>
        </p:spPr>
        <p:txBody>
          <a:bodyPr vert="horz" wrap="square" lIns="0" tIns="0" rIns="0" bIns="0" rtlCol="0" anchor="t" anchorCtr="0">
            <a:spAutoFit/>
          </a:bodyPr>
          <a:lstStyle/>
          <a:p>
            <a:r>
              <a:rPr lang="en-US" dirty="0" smtClean="0"/>
              <a:t>Click to edit Master title style</a:t>
            </a:r>
            <a:endParaRPr lang="da-DK" dirty="0"/>
          </a:p>
        </p:txBody>
      </p:sp>
      <p:sp>
        <p:nvSpPr>
          <p:cNvPr id="35" name="Text Placeholder 34"/>
          <p:cNvSpPr>
            <a:spLocks noGrp="1"/>
          </p:cNvSpPr>
          <p:nvPr>
            <p:ph type="body" idx="1"/>
          </p:nvPr>
        </p:nvSpPr>
        <p:spPr>
          <a:xfrm>
            <a:off x="360000" y="1515600"/>
            <a:ext cx="8421524" cy="1428083"/>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a-DK" dirty="0"/>
          </a:p>
        </p:txBody>
      </p:sp>
    </p:spTree>
    <p:extLst>
      <p:ext uri="{BB962C8B-B14F-4D97-AF65-F5344CB8AC3E}">
        <p14:creationId xmlns:p14="http://schemas.microsoft.com/office/powerpoint/2010/main" val="1660749066"/>
      </p:ext>
    </p:extLst>
  </p:cSld>
  <p:clrMap bg1="lt1" tx1="dk1" bg2="lt2" tx2="dk2" accent1="accent1" accent2="accent2" accent3="accent3" accent4="accent4" accent5="accent5" accent6="accent6" hlink="hlink" folHlink="folHlink"/>
  <p:sldLayoutIdLst>
    <p:sldLayoutId id="2147483712" r:id="rId1"/>
    <p:sldLayoutId id="2147483716" r:id="rId2"/>
    <p:sldLayoutId id="2147483713" r:id="rId3"/>
    <p:sldLayoutId id="2147483714" r:id="rId4"/>
    <p:sldLayoutId id="2147483715" r:id="rId5"/>
  </p:sldLayoutIdLst>
  <p:timing>
    <p:tnLst>
      <p:par>
        <p:cTn id="1" dur="indefinite" restart="never" nodeType="tmRoot"/>
      </p:par>
    </p:tnLst>
  </p:timing>
  <p:txStyles>
    <p:titleStyle>
      <a:lvl1pPr algn="l" defTabSz="914400" rtl="0" eaLnBrk="1" latinLnBrk="0" hangingPunct="1">
        <a:spcBef>
          <a:spcPct val="0"/>
        </a:spcBef>
        <a:buNone/>
        <a:defRPr sz="3600" b="1" kern="1200">
          <a:solidFill>
            <a:srgbClr val="11497B"/>
          </a:solidFill>
          <a:latin typeface="Grundfos TheSans V2" pitchFamily="34" charset="0"/>
          <a:ea typeface="+mj-ea"/>
          <a:cs typeface="+mj-cs"/>
        </a:defRPr>
      </a:lvl1pPr>
    </p:titleStyle>
    <p:bodyStyle>
      <a:lvl1pPr marL="179388" indent="-179388" algn="l" defTabSz="914400" rtl="0" eaLnBrk="1" latinLnBrk="0" hangingPunct="1">
        <a:spcBef>
          <a:spcPct val="20000"/>
        </a:spcBef>
        <a:buFont typeface="Arial" pitchFamily="34" charset="0"/>
        <a:buChar char="•"/>
        <a:defRPr sz="1600" kern="1200">
          <a:solidFill>
            <a:srgbClr val="000000"/>
          </a:solidFill>
          <a:latin typeface="Grundfos TheSans V2" pitchFamily="34" charset="0"/>
          <a:ea typeface="Adobe Fan Heiti Std B" pitchFamily="34" charset="-128"/>
          <a:cs typeface="+mn-cs"/>
        </a:defRPr>
      </a:lvl1pPr>
      <a:lvl2pPr marL="536575" indent="-179388" algn="l" defTabSz="914400" rtl="0" eaLnBrk="1" latinLnBrk="0" hangingPunct="1">
        <a:spcBef>
          <a:spcPct val="20000"/>
        </a:spcBef>
        <a:buFont typeface="Arial" pitchFamily="34" charset="0"/>
        <a:buChar char="•"/>
        <a:defRPr sz="1600" kern="1200">
          <a:solidFill>
            <a:srgbClr val="000000"/>
          </a:solidFill>
          <a:latin typeface="Grundfos TheSans V2" pitchFamily="34" charset="0"/>
          <a:ea typeface="Adobe Fan Heiti Std B" pitchFamily="34" charset="-128"/>
          <a:cs typeface="+mn-cs"/>
        </a:defRPr>
      </a:lvl2pPr>
      <a:lvl3pPr marL="900113" indent="-185738" algn="l" defTabSz="914400" rtl="0" eaLnBrk="1" latinLnBrk="0" hangingPunct="1">
        <a:spcBef>
          <a:spcPct val="20000"/>
        </a:spcBef>
        <a:buFont typeface="Arial" pitchFamily="34" charset="0"/>
        <a:buChar char="•"/>
        <a:tabLst/>
        <a:defRPr sz="1600" kern="1200">
          <a:solidFill>
            <a:srgbClr val="000000"/>
          </a:solidFill>
          <a:latin typeface="Grundfos TheSans V2" pitchFamily="34" charset="0"/>
          <a:ea typeface="Adobe Fan Heiti Std B" pitchFamily="34" charset="-128"/>
          <a:cs typeface="+mn-cs"/>
        </a:defRPr>
      </a:lvl3pPr>
      <a:lvl4pPr marL="1257300" indent="-177800" algn="l" defTabSz="914400" rtl="0" eaLnBrk="1" latinLnBrk="0" hangingPunct="1">
        <a:spcBef>
          <a:spcPct val="20000"/>
        </a:spcBef>
        <a:buFont typeface="Arial" pitchFamily="34" charset="0"/>
        <a:buChar char="•"/>
        <a:defRPr sz="1600" kern="1200">
          <a:solidFill>
            <a:srgbClr val="000000"/>
          </a:solidFill>
          <a:latin typeface="Grundfos TheSans V2" pitchFamily="34" charset="0"/>
          <a:ea typeface="Adobe Fan Heiti Std B" pitchFamily="34" charset="-128"/>
          <a:cs typeface="+mn-cs"/>
        </a:defRPr>
      </a:lvl4pPr>
      <a:lvl5pPr marL="1614488" indent="-177800" algn="l" defTabSz="914400" rtl="0" eaLnBrk="1" latinLnBrk="0" hangingPunct="1">
        <a:spcBef>
          <a:spcPct val="20000"/>
        </a:spcBef>
        <a:buFont typeface="Arial" pitchFamily="34" charset="0"/>
        <a:buChar char="•"/>
        <a:defRPr sz="1600" kern="1200">
          <a:solidFill>
            <a:srgbClr val="000000"/>
          </a:solidFill>
          <a:latin typeface="Grundfos TheSans V2" pitchFamily="34" charset="0"/>
          <a:ea typeface="Adobe Fan Heiti Std B"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spsstavvm.cz/uvod.htm" TargetMode="External"/><Relationship Id="rId1" Type="http://schemas.openxmlformats.org/officeDocument/2006/relationships/slideLayout" Target="../slideLayouts/slideLayout14.xml"/><Relationship Id="rId5" Type="http://schemas.openxmlformats.org/officeDocument/2006/relationships/image" Target="../media/image11.jpe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spsstavvm.cz/uvod.htm" TargetMode="External"/><Relationship Id="rId1" Type="http://schemas.openxmlformats.org/officeDocument/2006/relationships/slideLayout" Target="../slideLayouts/slideLayout14.xml"/><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slideLayout" Target="../slideLayouts/slideLayout16.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spsstavvm.cz/uvod.htm" TargetMode="External"/><Relationship Id="rId1" Type="http://schemas.openxmlformats.org/officeDocument/2006/relationships/slideLayout" Target="../slideLayouts/slideLayout14.xml"/><Relationship Id="rId5" Type="http://schemas.openxmlformats.org/officeDocument/2006/relationships/image" Target="../media/image11.jpeg"/><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4.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9.jpeg"/><Relationship Id="rId2" Type="http://schemas.openxmlformats.org/officeDocument/2006/relationships/image" Target="../media/image46.jpeg"/><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spsstavvm.cz/uvod.htm" TargetMode="External"/><Relationship Id="rId1" Type="http://schemas.openxmlformats.org/officeDocument/2006/relationships/slideLayout" Target="../slideLayouts/slideLayout14.xml"/><Relationship Id="rId5" Type="http://schemas.openxmlformats.org/officeDocument/2006/relationships/image" Target="../media/image11.jpeg"/><Relationship Id="rId4" Type="http://schemas.openxmlformats.org/officeDocument/2006/relationships/image" Target="../media/image1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www.spsstavvm.cz/uvod.htm" TargetMode="External"/><Relationship Id="rId1" Type="http://schemas.openxmlformats.org/officeDocument/2006/relationships/slideLayout" Target="../slideLayouts/slideLayout1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56.png"/><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5.xml"/><Relationship Id="rId5" Type="http://schemas.openxmlformats.org/officeDocument/2006/relationships/image" Target="../media/image63.png"/><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spsstavvm.cz/uvod.htm" TargetMode="External"/><Relationship Id="rId1" Type="http://schemas.openxmlformats.org/officeDocument/2006/relationships/slideLayout" Target="../slideLayouts/slideLayout14.xml"/><Relationship Id="rId5" Type="http://schemas.openxmlformats.org/officeDocument/2006/relationships/image" Target="../media/image11.jpeg"/><Relationship Id="rId4" Type="http://schemas.openxmlformats.org/officeDocument/2006/relationships/image" Target="../media/image10.jpe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6.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8.xml"/><Relationship Id="rId1" Type="http://schemas.openxmlformats.org/officeDocument/2006/relationships/vmlDrawing" Target="../drawings/vmlDrawing2.vml"/><Relationship Id="rId4" Type="http://schemas.openxmlformats.org/officeDocument/2006/relationships/image" Target="../media/image74.wmf"/></Relationships>
</file>

<file path=ppt/slides/_rels/slide3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spsstavvm.cz/uvod.htm" TargetMode="External"/><Relationship Id="rId1" Type="http://schemas.openxmlformats.org/officeDocument/2006/relationships/slideLayout" Target="../slideLayouts/slideLayout14.xml"/><Relationship Id="rId5" Type="http://schemas.openxmlformats.org/officeDocument/2006/relationships/image" Target="../media/image11.jpeg"/><Relationship Id="rId4" Type="http://schemas.openxmlformats.org/officeDocument/2006/relationships/image" Target="../media/image10.jpeg"/></Relationships>
</file>

<file path=ppt/slides/_rels/slide3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1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5.jpeg"/><Relationship Id="rId2" Type="http://schemas.openxmlformats.org/officeDocument/2006/relationships/slideLayout" Target="../slideLayouts/slideLayout14.xml"/><Relationship Id="rId1" Type="http://schemas.openxmlformats.org/officeDocument/2006/relationships/vmlDrawing" Target="../drawings/vmlDrawing3.vml"/><Relationship Id="rId6" Type="http://schemas.openxmlformats.org/officeDocument/2006/relationships/image" Target="../media/image84.wmf"/><Relationship Id="rId5" Type="http://schemas.openxmlformats.org/officeDocument/2006/relationships/oleObject" Target="../embeddings/oleObject4.bin"/><Relationship Id="rId4" Type="http://schemas.openxmlformats.org/officeDocument/2006/relationships/image" Target="../media/image83.wmf"/></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spsstavvm.cz/uvod.htm" TargetMode="External"/><Relationship Id="rId1" Type="http://schemas.openxmlformats.org/officeDocument/2006/relationships/slideLayout" Target="../slideLayouts/slideLayout14.xml"/><Relationship Id="rId5" Type="http://schemas.openxmlformats.org/officeDocument/2006/relationships/image" Target="../media/image11.jpeg"/><Relationship Id="rId4" Type="http://schemas.openxmlformats.org/officeDocument/2006/relationships/image" Target="../media/image10.jpeg"/></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wmf"/><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spsstavvm.cz/uvod.htm" TargetMode="External"/><Relationship Id="rId1" Type="http://schemas.openxmlformats.org/officeDocument/2006/relationships/slideLayout" Target="../slideLayouts/slideLayout14.xml"/><Relationship Id="rId5" Type="http://schemas.openxmlformats.org/officeDocument/2006/relationships/image" Target="../media/image11.jpeg"/><Relationship Id="rId4" Type="http://schemas.openxmlformats.org/officeDocument/2006/relationships/image" Target="../media/image10.jpeg"/></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Desktop/WinCAPS%202011%20CZ.lnk" TargetMode="External"/><Relationship Id="rId1" Type="http://schemas.openxmlformats.org/officeDocument/2006/relationships/slideLayout" Target="../slideLayouts/slideLayout14.xml"/><Relationship Id="rId5" Type="http://schemas.openxmlformats.org/officeDocument/2006/relationships/image" Target="../media/image15.jpeg"/><Relationship Id="rId4" Type="http://schemas.openxmlformats.org/officeDocument/2006/relationships/image" Target="../media/image95.png"/></Relationships>
</file>

<file path=ppt/slides/_rels/slide4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hyperlink" Target="http://www.grundfos.cz/" TargetMode="External"/><Relationship Id="rId7" Type="http://schemas.openxmlformats.org/officeDocument/2006/relationships/hyperlink" Target="http://www.voda-grundfos.cz/"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hyperlink" Target="http://www.usporna-cerpadla.cz/" TargetMode="External"/><Relationship Id="rId5" Type="http://schemas.openxmlformats.org/officeDocument/2006/relationships/image" Target="../media/image9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spsstavvm.cz/uvod.htm" TargetMode="External"/><Relationship Id="rId1" Type="http://schemas.openxmlformats.org/officeDocument/2006/relationships/slideLayout" Target="../slideLayouts/slideLayout14.xml"/><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hyperlink" Target="http://www.spsstavvm.cz/uvod.htm" TargetMode="Externa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100.png"/><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ChangeArrowheads="1"/>
          </p:cNvSpPr>
          <p:nvPr/>
        </p:nvSpPr>
        <p:spPr bwMode="auto">
          <a:xfrm>
            <a:off x="0" y="317500"/>
            <a:ext cx="9144000" cy="5930900"/>
          </a:xfrm>
          <a:prstGeom prst="rect">
            <a:avLst/>
          </a:prstGeom>
          <a:solidFill>
            <a:srgbClr val="084A8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cs-CZ" b="1">
                <a:solidFill>
                  <a:srgbClr val="990000"/>
                </a:solidFill>
                <a:latin typeface="Arial" pitchFamily="34" charset="0"/>
                <a:hlinkClick r:id="rId2"/>
              </a:rPr>
              <a:t> </a:t>
            </a:r>
            <a:endParaRPr lang="cs-CZ" b="1">
              <a:solidFill>
                <a:srgbClr val="990000"/>
              </a:solidFill>
              <a:latin typeface="Arial" pitchFamily="34" charset="0"/>
            </a:endParaRPr>
          </a:p>
        </p:txBody>
      </p:sp>
      <p:sp>
        <p:nvSpPr>
          <p:cNvPr id="446471" name="Text Box 7"/>
          <p:cNvSpPr txBox="1">
            <a:spLocks noChangeArrowheads="1"/>
          </p:cNvSpPr>
          <p:nvPr/>
        </p:nvSpPr>
        <p:spPr bwMode="auto">
          <a:xfrm>
            <a:off x="0" y="68580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279400" algn="l"/>
              </a:tabLst>
              <a:defRPr sz="2400">
                <a:solidFill>
                  <a:schemeClr val="tx1"/>
                </a:solidFill>
                <a:latin typeface="Times" pitchFamily="18" charset="0"/>
              </a:defRPr>
            </a:lvl1pPr>
            <a:lvl2pPr algn="l">
              <a:tabLst>
                <a:tab pos="279400" algn="l"/>
              </a:tabLst>
              <a:defRPr sz="2400">
                <a:solidFill>
                  <a:schemeClr val="tx1"/>
                </a:solidFill>
                <a:latin typeface="Times" pitchFamily="18" charset="0"/>
              </a:defRPr>
            </a:lvl2pPr>
            <a:lvl3pPr algn="l">
              <a:tabLst>
                <a:tab pos="279400" algn="l"/>
              </a:tabLst>
              <a:defRPr sz="2400">
                <a:solidFill>
                  <a:schemeClr val="tx1"/>
                </a:solidFill>
                <a:latin typeface="Times" pitchFamily="18" charset="0"/>
              </a:defRPr>
            </a:lvl3pPr>
            <a:lvl4pPr algn="l">
              <a:tabLst>
                <a:tab pos="279400" algn="l"/>
              </a:tabLst>
              <a:defRPr sz="2400">
                <a:solidFill>
                  <a:schemeClr val="tx1"/>
                </a:solidFill>
                <a:latin typeface="Times" pitchFamily="18" charset="0"/>
              </a:defRPr>
            </a:lvl4pPr>
            <a:lvl5pPr algn="l">
              <a:tabLst>
                <a:tab pos="279400" algn="l"/>
              </a:tabLst>
              <a:defRPr sz="2400">
                <a:solidFill>
                  <a:schemeClr val="tx1"/>
                </a:solidFill>
                <a:latin typeface="Times" pitchFamily="18" charset="0"/>
              </a:defRPr>
            </a:lvl5pPr>
            <a:lvl6pPr eaLnBrk="0" fontAlgn="base" hangingPunct="0">
              <a:spcBef>
                <a:spcPct val="0"/>
              </a:spcBef>
              <a:spcAft>
                <a:spcPct val="0"/>
              </a:spcAft>
              <a:tabLst>
                <a:tab pos="279400" algn="l"/>
              </a:tabLst>
              <a:defRPr sz="2400">
                <a:solidFill>
                  <a:schemeClr val="tx1"/>
                </a:solidFill>
                <a:latin typeface="Times" pitchFamily="18" charset="0"/>
              </a:defRPr>
            </a:lvl6pPr>
            <a:lvl7pPr eaLnBrk="0" fontAlgn="base" hangingPunct="0">
              <a:spcBef>
                <a:spcPct val="0"/>
              </a:spcBef>
              <a:spcAft>
                <a:spcPct val="0"/>
              </a:spcAft>
              <a:tabLst>
                <a:tab pos="279400" algn="l"/>
              </a:tabLst>
              <a:defRPr sz="2400">
                <a:solidFill>
                  <a:schemeClr val="tx1"/>
                </a:solidFill>
                <a:latin typeface="Times" pitchFamily="18" charset="0"/>
              </a:defRPr>
            </a:lvl7pPr>
            <a:lvl8pPr eaLnBrk="0" fontAlgn="base" hangingPunct="0">
              <a:spcBef>
                <a:spcPct val="0"/>
              </a:spcBef>
              <a:spcAft>
                <a:spcPct val="0"/>
              </a:spcAft>
              <a:tabLst>
                <a:tab pos="279400" algn="l"/>
              </a:tabLst>
              <a:defRPr sz="2400">
                <a:solidFill>
                  <a:schemeClr val="tx1"/>
                </a:solidFill>
                <a:latin typeface="Times" pitchFamily="18" charset="0"/>
              </a:defRPr>
            </a:lvl8pPr>
            <a:lvl9pPr eaLnBrk="0" fontAlgn="base" hangingPunct="0">
              <a:spcBef>
                <a:spcPct val="0"/>
              </a:spcBef>
              <a:spcAft>
                <a:spcPct val="0"/>
              </a:spcAft>
              <a:tabLst>
                <a:tab pos="279400" algn="l"/>
              </a:tabLst>
              <a:defRPr sz="2400">
                <a:solidFill>
                  <a:schemeClr val="tx1"/>
                </a:solidFill>
                <a:latin typeface="Times" pitchFamily="18" charset="0"/>
              </a:defRPr>
            </a:lvl9pPr>
          </a:lstStyle>
          <a:p>
            <a:pPr algn="ctr">
              <a:lnSpc>
                <a:spcPct val="120000"/>
              </a:lnSpc>
              <a:spcBef>
                <a:spcPct val="50000"/>
              </a:spcBef>
            </a:pPr>
            <a:r>
              <a:rPr lang="cs-CZ" sz="3000" b="1">
                <a:solidFill>
                  <a:schemeClr val="bg1"/>
                </a:solidFill>
                <a:latin typeface="Arial" pitchFamily="34" charset="0"/>
              </a:rPr>
              <a:t>Prezentace koncernu GRUNDFOS</a:t>
            </a:r>
            <a:endParaRPr lang="en-US" sz="3000" b="1">
              <a:latin typeface="Arial" pitchFamily="34" charset="0"/>
            </a:endParaRPr>
          </a:p>
        </p:txBody>
      </p:sp>
      <p:sp>
        <p:nvSpPr>
          <p:cNvPr id="446473" name="Rectangle 9"/>
          <p:cNvSpPr>
            <a:spLocks noGrp="1" noChangeArrowheads="1"/>
          </p:cNvSpPr>
          <p:nvPr>
            <p:ph type="title" idx="4294967295"/>
          </p:nvPr>
        </p:nvSpPr>
        <p:spPr/>
        <p:txBody>
          <a:bodyPr/>
          <a:lstStyle/>
          <a:p>
            <a:pPr algn="l"/>
            <a:r>
              <a:rPr lang="cs-CZ">
                <a:hlinkClick r:id="rId2"/>
              </a:rPr>
              <a:t> </a:t>
            </a:r>
            <a:endParaRPr lang="cs-CZ"/>
          </a:p>
        </p:txBody>
      </p:sp>
      <p:sp>
        <p:nvSpPr>
          <p:cNvPr id="446476" name="Text Box 12"/>
          <p:cNvSpPr txBox="1">
            <a:spLocks noChangeArrowheads="1"/>
          </p:cNvSpPr>
          <p:nvPr/>
        </p:nvSpPr>
        <p:spPr bwMode="auto">
          <a:xfrm>
            <a:off x="395288" y="4797425"/>
            <a:ext cx="8137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sz="2400" b="1">
                <a:solidFill>
                  <a:schemeClr val="bg1"/>
                </a:solidFill>
                <a:latin typeface="Arial" pitchFamily="34" charset="0"/>
              </a:rPr>
              <a:t>Ing. Lubomír Čepek                          </a:t>
            </a:r>
            <a:fld id="{5D33927F-CC39-4846-BBFB-A2CFA3524DF2}" type="datetime1">
              <a:rPr lang="cs-CZ" sz="2400" b="1">
                <a:solidFill>
                  <a:schemeClr val="bg1"/>
                </a:solidFill>
                <a:latin typeface="Arial" pitchFamily="34" charset="0"/>
              </a:rPr>
              <a:pPr>
                <a:spcBef>
                  <a:spcPct val="50000"/>
                </a:spcBef>
              </a:pPr>
              <a:t>17.10.2012</a:t>
            </a:fld>
            <a:endParaRPr lang="cs-CZ" sz="2400" b="1">
              <a:solidFill>
                <a:schemeClr val="bg1"/>
              </a:solidFill>
              <a:latin typeface="Arial" pitchFamily="34" charset="0"/>
            </a:endParaRPr>
          </a:p>
        </p:txBody>
      </p:sp>
      <p:pic>
        <p:nvPicPr>
          <p:cNvPr id="446478" name="Picture 14" descr="GrA4705_NY_25"/>
          <p:cNvPicPr>
            <a:picLocks noChangeAspect="1" noChangeArrowheads="1"/>
          </p:cNvPicPr>
          <p:nvPr/>
        </p:nvPicPr>
        <p:blipFill>
          <a:blip r:embed="rId3" cstate="print">
            <a:extLst>
              <a:ext uri="{28A0092B-C50C-407E-A947-70E740481C1C}">
                <a14:useLocalDpi xmlns:a14="http://schemas.microsoft.com/office/drawing/2010/main" val="0"/>
              </a:ext>
            </a:extLst>
          </a:blip>
          <a:srcRect t="8144" b="24432"/>
          <a:stretch>
            <a:fillRect/>
          </a:stretch>
        </p:blipFill>
        <p:spPr bwMode="auto">
          <a:xfrm>
            <a:off x="0" y="1628775"/>
            <a:ext cx="3048000" cy="1366838"/>
          </a:xfrm>
          <a:prstGeom prst="rect">
            <a:avLst/>
          </a:prstGeom>
          <a:noFill/>
          <a:extLst>
            <a:ext uri="{909E8E84-426E-40DD-AFC4-6F175D3DCCD1}">
              <a14:hiddenFill xmlns:a14="http://schemas.microsoft.com/office/drawing/2010/main">
                <a:solidFill>
                  <a:srgbClr val="FFFFFF"/>
                </a:solidFill>
              </a14:hiddenFill>
            </a:ext>
          </a:extLst>
        </p:spPr>
      </p:pic>
      <p:pic>
        <p:nvPicPr>
          <p:cNvPr id="446479" name="Picture 15" descr="GrA4706_S"/>
          <p:cNvPicPr>
            <a:picLocks noChangeAspect="1" noChangeArrowheads="1"/>
          </p:cNvPicPr>
          <p:nvPr/>
        </p:nvPicPr>
        <p:blipFill>
          <a:blip r:embed="rId4" cstate="print">
            <a:extLst>
              <a:ext uri="{28A0092B-C50C-407E-A947-70E740481C1C}">
                <a14:useLocalDpi xmlns:a14="http://schemas.microsoft.com/office/drawing/2010/main" val="0"/>
              </a:ext>
            </a:extLst>
          </a:blip>
          <a:srcRect t="14117" b="18353"/>
          <a:stretch>
            <a:fillRect/>
          </a:stretch>
        </p:blipFill>
        <p:spPr bwMode="auto">
          <a:xfrm>
            <a:off x="3048000" y="1628775"/>
            <a:ext cx="3048000" cy="1366838"/>
          </a:xfrm>
          <a:prstGeom prst="rect">
            <a:avLst/>
          </a:prstGeom>
          <a:noFill/>
          <a:extLst>
            <a:ext uri="{909E8E84-426E-40DD-AFC4-6F175D3DCCD1}">
              <a14:hiddenFill xmlns:a14="http://schemas.microsoft.com/office/drawing/2010/main">
                <a:solidFill>
                  <a:srgbClr val="FFFFFF"/>
                </a:solidFill>
              </a14:hiddenFill>
            </a:ext>
          </a:extLst>
        </p:spPr>
      </p:pic>
      <p:pic>
        <p:nvPicPr>
          <p:cNvPr id="446480" name="Picture 16" descr="GrA4707_S"/>
          <p:cNvPicPr>
            <a:picLocks noChangeAspect="1" noChangeArrowheads="1"/>
          </p:cNvPicPr>
          <p:nvPr/>
        </p:nvPicPr>
        <p:blipFill>
          <a:blip r:embed="rId5" cstate="print">
            <a:extLst>
              <a:ext uri="{28A0092B-C50C-407E-A947-70E740481C1C}">
                <a14:useLocalDpi xmlns:a14="http://schemas.microsoft.com/office/drawing/2010/main" val="0"/>
              </a:ext>
            </a:extLst>
          </a:blip>
          <a:srcRect t="18823" b="13647"/>
          <a:stretch>
            <a:fillRect/>
          </a:stretch>
        </p:blipFill>
        <p:spPr bwMode="auto">
          <a:xfrm>
            <a:off x="6096000" y="1628775"/>
            <a:ext cx="3048000" cy="1366838"/>
          </a:xfrm>
          <a:prstGeom prst="rect">
            <a:avLst/>
          </a:prstGeom>
          <a:noFill/>
          <a:extLst>
            <a:ext uri="{909E8E84-426E-40DD-AFC4-6F175D3DCCD1}">
              <a14:hiddenFill xmlns:a14="http://schemas.microsoft.com/office/drawing/2010/main">
                <a:solidFill>
                  <a:srgbClr val="FFFFFF"/>
                </a:solidFill>
              </a14:hiddenFill>
            </a:ext>
          </a:extLst>
        </p:spPr>
      </p:pic>
      <p:sp>
        <p:nvSpPr>
          <p:cNvPr id="446481" name="Line 17"/>
          <p:cNvSpPr>
            <a:spLocks noChangeShapeType="1"/>
          </p:cNvSpPr>
          <p:nvPr/>
        </p:nvSpPr>
        <p:spPr bwMode="auto">
          <a:xfrm>
            <a:off x="3048000" y="1628775"/>
            <a:ext cx="0" cy="1366838"/>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46482" name="Line 18"/>
          <p:cNvSpPr>
            <a:spLocks noChangeShapeType="1"/>
          </p:cNvSpPr>
          <p:nvPr/>
        </p:nvSpPr>
        <p:spPr bwMode="auto">
          <a:xfrm>
            <a:off x="6096000" y="1628775"/>
            <a:ext cx="0" cy="1366838"/>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4006838763"/>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6" name="Text Box 2"/>
          <p:cNvSpPr txBox="1">
            <a:spLocks noChangeArrowheads="1"/>
          </p:cNvSpPr>
          <p:nvPr/>
        </p:nvSpPr>
        <p:spPr bwMode="auto">
          <a:xfrm>
            <a:off x="179388" y="1268413"/>
            <a:ext cx="5472112"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190500">
              <a:defRPr sz="2400">
                <a:solidFill>
                  <a:schemeClr val="tx1"/>
                </a:solidFill>
                <a:latin typeface="Times" pitchFamily="18" charset="0"/>
              </a:defRPr>
            </a:lvl1pPr>
            <a:lvl2pPr algn="l" defTabSz="190500">
              <a:defRPr sz="2400">
                <a:solidFill>
                  <a:schemeClr val="tx1"/>
                </a:solidFill>
                <a:latin typeface="Times" pitchFamily="18" charset="0"/>
              </a:defRPr>
            </a:lvl2pPr>
            <a:lvl3pPr algn="l" defTabSz="190500">
              <a:defRPr sz="2400">
                <a:solidFill>
                  <a:schemeClr val="tx1"/>
                </a:solidFill>
                <a:latin typeface="Times" pitchFamily="18" charset="0"/>
              </a:defRPr>
            </a:lvl3pPr>
            <a:lvl4pPr algn="l" defTabSz="190500">
              <a:defRPr sz="2400">
                <a:solidFill>
                  <a:schemeClr val="tx1"/>
                </a:solidFill>
                <a:latin typeface="Times" pitchFamily="18" charset="0"/>
              </a:defRPr>
            </a:lvl4pPr>
            <a:lvl5pPr algn="l" defTabSz="190500">
              <a:defRPr sz="2400">
                <a:solidFill>
                  <a:schemeClr val="tx1"/>
                </a:solidFill>
                <a:latin typeface="Times" pitchFamily="18" charset="0"/>
              </a:defRPr>
            </a:lvl5pPr>
            <a:lvl6pPr defTabSz="190500" eaLnBrk="0" fontAlgn="base" hangingPunct="0">
              <a:spcBef>
                <a:spcPct val="0"/>
              </a:spcBef>
              <a:spcAft>
                <a:spcPct val="0"/>
              </a:spcAft>
              <a:defRPr sz="2400">
                <a:solidFill>
                  <a:schemeClr val="tx1"/>
                </a:solidFill>
                <a:latin typeface="Times" pitchFamily="18" charset="0"/>
              </a:defRPr>
            </a:lvl6pPr>
            <a:lvl7pPr defTabSz="190500" eaLnBrk="0" fontAlgn="base" hangingPunct="0">
              <a:spcBef>
                <a:spcPct val="0"/>
              </a:spcBef>
              <a:spcAft>
                <a:spcPct val="0"/>
              </a:spcAft>
              <a:defRPr sz="2400">
                <a:solidFill>
                  <a:schemeClr val="tx1"/>
                </a:solidFill>
                <a:latin typeface="Times" pitchFamily="18" charset="0"/>
              </a:defRPr>
            </a:lvl7pPr>
            <a:lvl8pPr defTabSz="190500" eaLnBrk="0" fontAlgn="base" hangingPunct="0">
              <a:spcBef>
                <a:spcPct val="0"/>
              </a:spcBef>
              <a:spcAft>
                <a:spcPct val="0"/>
              </a:spcAft>
              <a:defRPr sz="2400">
                <a:solidFill>
                  <a:schemeClr val="tx1"/>
                </a:solidFill>
                <a:latin typeface="Times" pitchFamily="18" charset="0"/>
              </a:defRPr>
            </a:lvl8pPr>
            <a:lvl9pPr defTabSz="190500" eaLnBrk="0" fontAlgn="base" hangingPunct="0">
              <a:spcBef>
                <a:spcPct val="0"/>
              </a:spcBef>
              <a:spcAft>
                <a:spcPct val="0"/>
              </a:spcAft>
              <a:defRPr sz="2400">
                <a:solidFill>
                  <a:schemeClr val="tx1"/>
                </a:solidFill>
                <a:latin typeface="Times" pitchFamily="18" charset="0"/>
              </a:defRPr>
            </a:lvl9pPr>
          </a:lstStyle>
          <a:p>
            <a:pPr eaLnBrk="1" hangingPunct="1"/>
            <a:r>
              <a:rPr lang="cs-CZ" sz="2000" b="1">
                <a:latin typeface="Arial" pitchFamily="34" charset="0"/>
              </a:rPr>
              <a:t>Charakteristická křivka soustavy udává tlakovou ztrátu v soustavě jako funkci průtoku. </a:t>
            </a:r>
          </a:p>
          <a:p>
            <a:pPr eaLnBrk="1" hangingPunct="1"/>
            <a:endParaRPr lang="cs-CZ" sz="2000" b="1">
              <a:latin typeface="Arial" pitchFamily="34" charset="0"/>
            </a:endParaRPr>
          </a:p>
          <a:p>
            <a:pPr eaLnBrk="1" hangingPunct="1"/>
            <a:r>
              <a:rPr lang="cs-CZ" sz="2000" b="1">
                <a:latin typeface="Arial" pitchFamily="34" charset="0"/>
              </a:rPr>
              <a:t>a)  </a:t>
            </a:r>
            <a:r>
              <a:rPr lang="cs-CZ" b="1" u="sng">
                <a:latin typeface="Arial" pitchFamily="34" charset="0"/>
              </a:rPr>
              <a:t>V uzavřené soustavě</a:t>
            </a:r>
            <a:r>
              <a:rPr lang="cs-CZ" sz="2000" b="1">
                <a:latin typeface="Arial" pitchFamily="34" charset="0"/>
              </a:rPr>
              <a:t> (cirkulace </a:t>
            </a:r>
            <a:br>
              <a:rPr lang="cs-CZ" sz="2000" b="1">
                <a:latin typeface="Arial" pitchFamily="34" charset="0"/>
              </a:rPr>
            </a:br>
            <a:r>
              <a:rPr lang="cs-CZ" sz="2000" b="1">
                <a:latin typeface="Arial" pitchFamily="34" charset="0"/>
              </a:rPr>
              <a:t>     kapaliny) bude  tento počáteční bod</a:t>
            </a:r>
            <a:br>
              <a:rPr lang="cs-CZ" sz="2000" b="1">
                <a:latin typeface="Arial" pitchFamily="34" charset="0"/>
              </a:rPr>
            </a:br>
            <a:r>
              <a:rPr lang="cs-CZ" sz="2000" b="1">
                <a:latin typeface="Arial" pitchFamily="34" charset="0"/>
              </a:rPr>
              <a:t>     vždy na hodnotě 0.0 (nulové hodnoty </a:t>
            </a:r>
            <a:br>
              <a:rPr lang="cs-CZ" sz="2000" b="1">
                <a:latin typeface="Arial" pitchFamily="34" charset="0"/>
              </a:rPr>
            </a:br>
            <a:r>
              <a:rPr lang="cs-CZ" sz="2000" b="1">
                <a:latin typeface="Arial" pitchFamily="34" charset="0"/>
              </a:rPr>
              <a:t>     Q a H)</a:t>
            </a:r>
          </a:p>
          <a:p>
            <a:pPr eaLnBrk="1" hangingPunct="1"/>
            <a:endParaRPr lang="cs-CZ" sz="2000" b="1">
              <a:latin typeface="Arial" pitchFamily="34" charset="0"/>
            </a:endParaRPr>
          </a:p>
        </p:txBody>
      </p:sp>
      <p:sp>
        <p:nvSpPr>
          <p:cNvPr id="820229" name="Text Box 5"/>
          <p:cNvSpPr txBox="1">
            <a:spLocks noChangeArrowheads="1"/>
          </p:cNvSpPr>
          <p:nvPr/>
        </p:nvSpPr>
        <p:spPr bwMode="auto">
          <a:xfrm>
            <a:off x="179388" y="4149725"/>
            <a:ext cx="540067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190500">
              <a:defRPr sz="2400">
                <a:solidFill>
                  <a:schemeClr val="tx1"/>
                </a:solidFill>
                <a:latin typeface="Times" pitchFamily="18" charset="0"/>
              </a:defRPr>
            </a:lvl1pPr>
            <a:lvl2pPr algn="l" defTabSz="190500">
              <a:defRPr sz="2400">
                <a:solidFill>
                  <a:schemeClr val="tx1"/>
                </a:solidFill>
                <a:latin typeface="Times" pitchFamily="18" charset="0"/>
              </a:defRPr>
            </a:lvl2pPr>
            <a:lvl3pPr algn="l" defTabSz="190500">
              <a:defRPr sz="2400">
                <a:solidFill>
                  <a:schemeClr val="tx1"/>
                </a:solidFill>
                <a:latin typeface="Times" pitchFamily="18" charset="0"/>
              </a:defRPr>
            </a:lvl3pPr>
            <a:lvl4pPr algn="l" defTabSz="190500">
              <a:defRPr sz="2400">
                <a:solidFill>
                  <a:schemeClr val="tx1"/>
                </a:solidFill>
                <a:latin typeface="Times" pitchFamily="18" charset="0"/>
              </a:defRPr>
            </a:lvl4pPr>
            <a:lvl5pPr algn="l" defTabSz="190500">
              <a:defRPr sz="2400">
                <a:solidFill>
                  <a:schemeClr val="tx1"/>
                </a:solidFill>
                <a:latin typeface="Times" pitchFamily="18" charset="0"/>
              </a:defRPr>
            </a:lvl5pPr>
            <a:lvl6pPr defTabSz="190500" eaLnBrk="0" fontAlgn="base" hangingPunct="0">
              <a:spcBef>
                <a:spcPct val="0"/>
              </a:spcBef>
              <a:spcAft>
                <a:spcPct val="0"/>
              </a:spcAft>
              <a:defRPr sz="2400">
                <a:solidFill>
                  <a:schemeClr val="tx1"/>
                </a:solidFill>
                <a:latin typeface="Times" pitchFamily="18" charset="0"/>
              </a:defRPr>
            </a:lvl6pPr>
            <a:lvl7pPr defTabSz="190500" eaLnBrk="0" fontAlgn="base" hangingPunct="0">
              <a:spcBef>
                <a:spcPct val="0"/>
              </a:spcBef>
              <a:spcAft>
                <a:spcPct val="0"/>
              </a:spcAft>
              <a:defRPr sz="2400">
                <a:solidFill>
                  <a:schemeClr val="tx1"/>
                </a:solidFill>
                <a:latin typeface="Times" pitchFamily="18" charset="0"/>
              </a:defRPr>
            </a:lvl7pPr>
            <a:lvl8pPr defTabSz="190500" eaLnBrk="0" fontAlgn="base" hangingPunct="0">
              <a:spcBef>
                <a:spcPct val="0"/>
              </a:spcBef>
              <a:spcAft>
                <a:spcPct val="0"/>
              </a:spcAft>
              <a:defRPr sz="2400">
                <a:solidFill>
                  <a:schemeClr val="tx1"/>
                </a:solidFill>
                <a:latin typeface="Times" pitchFamily="18" charset="0"/>
              </a:defRPr>
            </a:lvl8pPr>
            <a:lvl9pPr defTabSz="190500" eaLnBrk="0" fontAlgn="base" hangingPunct="0">
              <a:spcBef>
                <a:spcPct val="0"/>
              </a:spcBef>
              <a:spcAft>
                <a:spcPct val="0"/>
              </a:spcAft>
              <a:defRPr sz="2400">
                <a:solidFill>
                  <a:schemeClr val="tx1"/>
                </a:solidFill>
                <a:latin typeface="Times" pitchFamily="18" charset="0"/>
              </a:defRPr>
            </a:lvl9pPr>
          </a:lstStyle>
          <a:p>
            <a:pPr eaLnBrk="1" hangingPunct="1"/>
            <a:r>
              <a:rPr lang="cs-CZ" b="1" u="sng">
                <a:latin typeface="Arial" pitchFamily="34" charset="0"/>
              </a:rPr>
              <a:t>Provozní bod</a:t>
            </a:r>
            <a:r>
              <a:rPr lang="cs-CZ" sz="2000" b="1">
                <a:solidFill>
                  <a:schemeClr val="accent2"/>
                </a:solidFill>
                <a:latin typeface="Arial" pitchFamily="34" charset="0"/>
              </a:rPr>
              <a:t> </a:t>
            </a:r>
          </a:p>
          <a:p>
            <a:pPr algn="just" eaLnBrk="1" hangingPunct="1"/>
            <a:r>
              <a:rPr lang="cs-CZ" sz="2000" b="1">
                <a:latin typeface="Arial" pitchFamily="34" charset="0"/>
              </a:rPr>
              <a:t>Provozní bod se nachází v průsečíku křivky Q-H a charakteristické křivky dané soustavy.</a:t>
            </a:r>
          </a:p>
        </p:txBody>
      </p:sp>
      <p:pic>
        <p:nvPicPr>
          <p:cNvPr id="8202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5963" y="2492375"/>
            <a:ext cx="3079750"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0231" name="Text Box 7"/>
          <p:cNvSpPr txBox="1">
            <a:spLocks noChangeArrowheads="1"/>
          </p:cNvSpPr>
          <p:nvPr/>
        </p:nvSpPr>
        <p:spPr bwMode="auto">
          <a:xfrm>
            <a:off x="1116013" y="549275"/>
            <a:ext cx="6553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sz="3200" b="1">
                <a:latin typeface="Arial" pitchFamily="34" charset="0"/>
              </a:rPr>
              <a:t>Charakteristická křivka soustavy</a:t>
            </a:r>
          </a:p>
        </p:txBody>
      </p:sp>
    </p:spTree>
    <p:extLst>
      <p:ext uri="{BB962C8B-B14F-4D97-AF65-F5344CB8AC3E}">
        <p14:creationId xmlns:p14="http://schemas.microsoft.com/office/powerpoint/2010/main" val="260242445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20229">
                                            <p:txEl>
                                              <p:pRg st="0" end="0"/>
                                            </p:txEl>
                                          </p:spTgt>
                                        </p:tgtEl>
                                        <p:attrNameLst>
                                          <p:attrName>style.visibility</p:attrName>
                                        </p:attrNameLst>
                                      </p:cBhvr>
                                      <p:to>
                                        <p:strVal val="visible"/>
                                      </p:to>
                                    </p:set>
                                    <p:anim calcmode="lin" valueType="num">
                                      <p:cBhvr additive="base">
                                        <p:cTn id="7" dur="500" fill="hold"/>
                                        <p:tgtEl>
                                          <p:spTgt spid="8202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2022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20229">
                                            <p:txEl>
                                              <p:pRg st="1" end="1"/>
                                            </p:txEl>
                                          </p:spTgt>
                                        </p:tgtEl>
                                        <p:attrNameLst>
                                          <p:attrName>style.visibility</p:attrName>
                                        </p:attrNameLst>
                                      </p:cBhvr>
                                      <p:to>
                                        <p:strVal val="visible"/>
                                      </p:to>
                                    </p:set>
                                    <p:anim calcmode="lin" valueType="num">
                                      <p:cBhvr additive="base">
                                        <p:cTn id="11" dur="500" fill="hold"/>
                                        <p:tgtEl>
                                          <p:spTgt spid="82022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2022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ChangeArrowheads="1"/>
          </p:cNvSpPr>
          <p:nvPr/>
        </p:nvSpPr>
        <p:spPr bwMode="auto">
          <a:xfrm>
            <a:off x="0" y="317500"/>
            <a:ext cx="9144000" cy="5930900"/>
          </a:xfrm>
          <a:prstGeom prst="rect">
            <a:avLst/>
          </a:prstGeom>
          <a:solidFill>
            <a:srgbClr val="084A8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cs-CZ" b="1">
                <a:solidFill>
                  <a:srgbClr val="990000"/>
                </a:solidFill>
                <a:latin typeface="Arial" pitchFamily="34" charset="0"/>
                <a:hlinkClick r:id="rId2"/>
              </a:rPr>
              <a:t> </a:t>
            </a:r>
            <a:endParaRPr lang="cs-CZ" b="1">
              <a:solidFill>
                <a:srgbClr val="990000"/>
              </a:solidFill>
              <a:latin typeface="Arial" pitchFamily="34" charset="0"/>
            </a:endParaRPr>
          </a:p>
        </p:txBody>
      </p:sp>
      <p:sp>
        <p:nvSpPr>
          <p:cNvPr id="791556" name="Text Box 4"/>
          <p:cNvSpPr txBox="1">
            <a:spLocks noChangeArrowheads="1"/>
          </p:cNvSpPr>
          <p:nvPr/>
        </p:nvSpPr>
        <p:spPr bwMode="auto">
          <a:xfrm>
            <a:off x="0" y="685800"/>
            <a:ext cx="91440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279400" algn="l"/>
              </a:tabLst>
              <a:defRPr sz="2400">
                <a:solidFill>
                  <a:schemeClr val="tx1"/>
                </a:solidFill>
                <a:latin typeface="Times" pitchFamily="18" charset="0"/>
              </a:defRPr>
            </a:lvl1pPr>
            <a:lvl2pPr algn="l">
              <a:tabLst>
                <a:tab pos="279400" algn="l"/>
              </a:tabLst>
              <a:defRPr sz="2400">
                <a:solidFill>
                  <a:schemeClr val="tx1"/>
                </a:solidFill>
                <a:latin typeface="Times" pitchFamily="18" charset="0"/>
              </a:defRPr>
            </a:lvl2pPr>
            <a:lvl3pPr algn="l">
              <a:tabLst>
                <a:tab pos="279400" algn="l"/>
              </a:tabLst>
              <a:defRPr sz="2400">
                <a:solidFill>
                  <a:schemeClr val="tx1"/>
                </a:solidFill>
                <a:latin typeface="Times" pitchFamily="18" charset="0"/>
              </a:defRPr>
            </a:lvl3pPr>
            <a:lvl4pPr algn="l">
              <a:tabLst>
                <a:tab pos="279400" algn="l"/>
              </a:tabLst>
              <a:defRPr sz="2400">
                <a:solidFill>
                  <a:schemeClr val="tx1"/>
                </a:solidFill>
                <a:latin typeface="Times" pitchFamily="18" charset="0"/>
              </a:defRPr>
            </a:lvl4pPr>
            <a:lvl5pPr algn="l">
              <a:tabLst>
                <a:tab pos="279400" algn="l"/>
              </a:tabLst>
              <a:defRPr sz="2400">
                <a:solidFill>
                  <a:schemeClr val="tx1"/>
                </a:solidFill>
                <a:latin typeface="Times" pitchFamily="18" charset="0"/>
              </a:defRPr>
            </a:lvl5pPr>
            <a:lvl6pPr eaLnBrk="0" fontAlgn="base" hangingPunct="0">
              <a:spcBef>
                <a:spcPct val="0"/>
              </a:spcBef>
              <a:spcAft>
                <a:spcPct val="0"/>
              </a:spcAft>
              <a:tabLst>
                <a:tab pos="279400" algn="l"/>
              </a:tabLst>
              <a:defRPr sz="2400">
                <a:solidFill>
                  <a:schemeClr val="tx1"/>
                </a:solidFill>
                <a:latin typeface="Times" pitchFamily="18" charset="0"/>
              </a:defRPr>
            </a:lvl6pPr>
            <a:lvl7pPr eaLnBrk="0" fontAlgn="base" hangingPunct="0">
              <a:spcBef>
                <a:spcPct val="0"/>
              </a:spcBef>
              <a:spcAft>
                <a:spcPct val="0"/>
              </a:spcAft>
              <a:tabLst>
                <a:tab pos="279400" algn="l"/>
              </a:tabLst>
              <a:defRPr sz="2400">
                <a:solidFill>
                  <a:schemeClr val="tx1"/>
                </a:solidFill>
                <a:latin typeface="Times" pitchFamily="18" charset="0"/>
              </a:defRPr>
            </a:lvl7pPr>
            <a:lvl8pPr eaLnBrk="0" fontAlgn="base" hangingPunct="0">
              <a:spcBef>
                <a:spcPct val="0"/>
              </a:spcBef>
              <a:spcAft>
                <a:spcPct val="0"/>
              </a:spcAft>
              <a:tabLst>
                <a:tab pos="279400" algn="l"/>
              </a:tabLst>
              <a:defRPr sz="2400">
                <a:solidFill>
                  <a:schemeClr val="tx1"/>
                </a:solidFill>
                <a:latin typeface="Times" pitchFamily="18" charset="0"/>
              </a:defRPr>
            </a:lvl8pPr>
            <a:lvl9pPr eaLnBrk="0" fontAlgn="base" hangingPunct="0">
              <a:spcBef>
                <a:spcPct val="0"/>
              </a:spcBef>
              <a:spcAft>
                <a:spcPct val="0"/>
              </a:spcAft>
              <a:tabLst>
                <a:tab pos="279400" algn="l"/>
              </a:tabLst>
              <a:defRPr sz="2400">
                <a:solidFill>
                  <a:schemeClr val="tx1"/>
                </a:solidFill>
                <a:latin typeface="Times" pitchFamily="18" charset="0"/>
              </a:defRPr>
            </a:lvl9pPr>
          </a:lstStyle>
          <a:p>
            <a:pPr algn="ctr">
              <a:lnSpc>
                <a:spcPct val="120000"/>
              </a:lnSpc>
              <a:spcBef>
                <a:spcPct val="50000"/>
              </a:spcBef>
            </a:pPr>
            <a:r>
              <a:rPr lang="cs-CZ" sz="3200" b="1">
                <a:solidFill>
                  <a:schemeClr val="bg1"/>
                </a:solidFill>
                <a:latin typeface="Arial" pitchFamily="34" charset="0"/>
              </a:rPr>
              <a:t>Prezentace koncernu GRUNDFOS</a:t>
            </a:r>
            <a:endParaRPr lang="en-US" sz="3200" b="1">
              <a:latin typeface="Arial" pitchFamily="34" charset="0"/>
            </a:endParaRPr>
          </a:p>
        </p:txBody>
      </p:sp>
      <p:sp>
        <p:nvSpPr>
          <p:cNvPr id="791557" name="Rectangle 5"/>
          <p:cNvSpPr>
            <a:spLocks noGrp="1" noChangeArrowheads="1"/>
          </p:cNvSpPr>
          <p:nvPr>
            <p:ph type="title" idx="4294967295"/>
          </p:nvPr>
        </p:nvSpPr>
        <p:spPr/>
        <p:txBody>
          <a:bodyPr/>
          <a:lstStyle/>
          <a:p>
            <a:pPr algn="l"/>
            <a:r>
              <a:rPr lang="cs-CZ">
                <a:hlinkClick r:id="rId2"/>
              </a:rPr>
              <a:t> </a:t>
            </a:r>
            <a:endParaRPr lang="cs-CZ"/>
          </a:p>
        </p:txBody>
      </p:sp>
      <p:sp>
        <p:nvSpPr>
          <p:cNvPr id="791558" name="Text Box 6"/>
          <p:cNvSpPr txBox="1">
            <a:spLocks noChangeArrowheads="1"/>
          </p:cNvSpPr>
          <p:nvPr/>
        </p:nvSpPr>
        <p:spPr bwMode="auto">
          <a:xfrm>
            <a:off x="1908175" y="3810000"/>
            <a:ext cx="547211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sz="3200" b="1">
                <a:solidFill>
                  <a:schemeClr val="bg1"/>
                </a:solidFill>
                <a:latin typeface="Arial" pitchFamily="34" charset="0"/>
              </a:rPr>
              <a:t>Základní zásady instalace oběhových čerpadel</a:t>
            </a:r>
            <a:r>
              <a:rPr lang="cs-CZ" sz="3200" b="1">
                <a:solidFill>
                  <a:schemeClr val="bg1"/>
                </a:solidFill>
              </a:rPr>
              <a:t> </a:t>
            </a:r>
          </a:p>
        </p:txBody>
      </p:sp>
      <p:pic>
        <p:nvPicPr>
          <p:cNvPr id="791559" name="Picture 7" descr="GrA4705_NY_25"/>
          <p:cNvPicPr>
            <a:picLocks noChangeAspect="1" noChangeArrowheads="1"/>
          </p:cNvPicPr>
          <p:nvPr/>
        </p:nvPicPr>
        <p:blipFill>
          <a:blip r:embed="rId3" cstate="print">
            <a:extLst>
              <a:ext uri="{28A0092B-C50C-407E-A947-70E740481C1C}">
                <a14:useLocalDpi xmlns:a14="http://schemas.microsoft.com/office/drawing/2010/main" val="0"/>
              </a:ext>
            </a:extLst>
          </a:blip>
          <a:srcRect t="8144" b="24432"/>
          <a:stretch>
            <a:fillRect/>
          </a:stretch>
        </p:blipFill>
        <p:spPr bwMode="auto">
          <a:xfrm>
            <a:off x="0" y="1628775"/>
            <a:ext cx="3048000" cy="1366838"/>
          </a:xfrm>
          <a:prstGeom prst="rect">
            <a:avLst/>
          </a:prstGeom>
          <a:noFill/>
          <a:extLst>
            <a:ext uri="{909E8E84-426E-40DD-AFC4-6F175D3DCCD1}">
              <a14:hiddenFill xmlns:a14="http://schemas.microsoft.com/office/drawing/2010/main">
                <a:solidFill>
                  <a:srgbClr val="FFFFFF"/>
                </a:solidFill>
              </a14:hiddenFill>
            </a:ext>
          </a:extLst>
        </p:spPr>
      </p:pic>
      <p:pic>
        <p:nvPicPr>
          <p:cNvPr id="791560" name="Picture 8" descr="GrA4706_S"/>
          <p:cNvPicPr>
            <a:picLocks noChangeAspect="1" noChangeArrowheads="1"/>
          </p:cNvPicPr>
          <p:nvPr/>
        </p:nvPicPr>
        <p:blipFill>
          <a:blip r:embed="rId4" cstate="print">
            <a:extLst>
              <a:ext uri="{28A0092B-C50C-407E-A947-70E740481C1C}">
                <a14:useLocalDpi xmlns:a14="http://schemas.microsoft.com/office/drawing/2010/main" val="0"/>
              </a:ext>
            </a:extLst>
          </a:blip>
          <a:srcRect t="14117" b="18353"/>
          <a:stretch>
            <a:fillRect/>
          </a:stretch>
        </p:blipFill>
        <p:spPr bwMode="auto">
          <a:xfrm>
            <a:off x="3048000" y="1628775"/>
            <a:ext cx="3048000" cy="1366838"/>
          </a:xfrm>
          <a:prstGeom prst="rect">
            <a:avLst/>
          </a:prstGeom>
          <a:noFill/>
          <a:extLst>
            <a:ext uri="{909E8E84-426E-40DD-AFC4-6F175D3DCCD1}">
              <a14:hiddenFill xmlns:a14="http://schemas.microsoft.com/office/drawing/2010/main">
                <a:solidFill>
                  <a:srgbClr val="FFFFFF"/>
                </a:solidFill>
              </a14:hiddenFill>
            </a:ext>
          </a:extLst>
        </p:spPr>
      </p:pic>
      <p:pic>
        <p:nvPicPr>
          <p:cNvPr id="791561" name="Picture 9" descr="GrA4707_S"/>
          <p:cNvPicPr>
            <a:picLocks noChangeAspect="1" noChangeArrowheads="1"/>
          </p:cNvPicPr>
          <p:nvPr/>
        </p:nvPicPr>
        <p:blipFill>
          <a:blip r:embed="rId5" cstate="print">
            <a:extLst>
              <a:ext uri="{28A0092B-C50C-407E-A947-70E740481C1C}">
                <a14:useLocalDpi xmlns:a14="http://schemas.microsoft.com/office/drawing/2010/main" val="0"/>
              </a:ext>
            </a:extLst>
          </a:blip>
          <a:srcRect t="18823" b="13647"/>
          <a:stretch>
            <a:fillRect/>
          </a:stretch>
        </p:blipFill>
        <p:spPr bwMode="auto">
          <a:xfrm>
            <a:off x="6096000" y="1628775"/>
            <a:ext cx="3048000" cy="1366838"/>
          </a:xfrm>
          <a:prstGeom prst="rect">
            <a:avLst/>
          </a:prstGeom>
          <a:noFill/>
          <a:extLst>
            <a:ext uri="{909E8E84-426E-40DD-AFC4-6F175D3DCCD1}">
              <a14:hiddenFill xmlns:a14="http://schemas.microsoft.com/office/drawing/2010/main">
                <a:solidFill>
                  <a:srgbClr val="FFFFFF"/>
                </a:solidFill>
              </a14:hiddenFill>
            </a:ext>
          </a:extLst>
        </p:spPr>
      </p:pic>
      <p:sp>
        <p:nvSpPr>
          <p:cNvPr id="791562" name="Line 10"/>
          <p:cNvSpPr>
            <a:spLocks noChangeShapeType="1"/>
          </p:cNvSpPr>
          <p:nvPr/>
        </p:nvSpPr>
        <p:spPr bwMode="auto">
          <a:xfrm>
            <a:off x="3048000" y="1628775"/>
            <a:ext cx="0" cy="1366838"/>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91563" name="Line 11"/>
          <p:cNvSpPr>
            <a:spLocks noChangeShapeType="1"/>
          </p:cNvSpPr>
          <p:nvPr/>
        </p:nvSpPr>
        <p:spPr bwMode="auto">
          <a:xfrm>
            <a:off x="6096000" y="1628775"/>
            <a:ext cx="0" cy="1366838"/>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3175652958"/>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p:cNvSpPr>
            <a:spLocks noGrp="1" noChangeArrowheads="1"/>
          </p:cNvSpPr>
          <p:nvPr>
            <p:ph type="title"/>
          </p:nvPr>
        </p:nvSpPr>
        <p:spPr>
          <a:xfrm>
            <a:off x="685800" y="447675"/>
            <a:ext cx="7772400" cy="658813"/>
          </a:xfrm>
        </p:spPr>
        <p:txBody>
          <a:bodyPr/>
          <a:lstStyle/>
          <a:p>
            <a:r>
              <a:rPr lang="cs-CZ" sz="3200" b="1">
                <a:solidFill>
                  <a:schemeClr val="tx1"/>
                </a:solidFill>
                <a:latin typeface="Arial" pitchFamily="34" charset="0"/>
              </a:rPr>
              <a:t>INSTALACE – POLOHA HŘÍDELE</a:t>
            </a:r>
          </a:p>
        </p:txBody>
      </p:sp>
      <p:sp>
        <p:nvSpPr>
          <p:cNvPr id="784387" name="Rectangle 3"/>
          <p:cNvSpPr>
            <a:spLocks noGrp="1" noChangeArrowheads="1"/>
          </p:cNvSpPr>
          <p:nvPr>
            <p:ph type="body" idx="1"/>
          </p:nvPr>
        </p:nvSpPr>
        <p:spPr>
          <a:xfrm>
            <a:off x="314325" y="1071563"/>
            <a:ext cx="4276725" cy="4633912"/>
          </a:xfrm>
        </p:spPr>
        <p:txBody>
          <a:bodyPr/>
          <a:lstStyle/>
          <a:p>
            <a:endParaRPr lang="cs-CZ">
              <a:latin typeface="Arial" pitchFamily="34" charset="0"/>
            </a:endParaRPr>
          </a:p>
        </p:txBody>
      </p:sp>
      <p:sp>
        <p:nvSpPr>
          <p:cNvPr id="784388" name="Rectangle 4"/>
          <p:cNvSpPr>
            <a:spLocks noChangeArrowheads="1"/>
          </p:cNvSpPr>
          <p:nvPr/>
        </p:nvSpPr>
        <p:spPr bwMode="auto">
          <a:xfrm>
            <a:off x="0" y="0"/>
            <a:ext cx="184150" cy="8223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eaLnBrk="1" hangingPunct="1"/>
            <a:r>
              <a:rPr lang="da-DK" sz="2400" b="1"/>
              <a:t/>
            </a:r>
            <a:br>
              <a:rPr lang="da-DK" sz="2400" b="1"/>
            </a:br>
            <a:endParaRPr lang="da-DK" sz="2400"/>
          </a:p>
        </p:txBody>
      </p:sp>
      <p:graphicFrame>
        <p:nvGraphicFramePr>
          <p:cNvPr id="784389" name="Group 5"/>
          <p:cNvGraphicFramePr>
            <a:graphicFrameLocks noGrp="1"/>
          </p:cNvGraphicFramePr>
          <p:nvPr/>
        </p:nvGraphicFramePr>
        <p:xfrm>
          <a:off x="0" y="822325"/>
          <a:ext cx="1801813" cy="1600200"/>
        </p:xfrm>
        <a:graphic>
          <a:graphicData uri="http://schemas.openxmlformats.org/drawingml/2006/table">
            <a:tbl>
              <a:tblPr/>
              <a:tblGrid>
                <a:gridCol w="1801813"/>
              </a:tblGrid>
              <a:tr h="1600200">
                <a:tc>
                  <a:txBody>
                    <a:bodyPr/>
                    <a:lstStyle/>
                    <a:p>
                      <a:pPr marL="0" marR="0" lvl="0" indent="0" algn="l" defTabSz="914400" rtl="0" eaLnBrk="0" fontAlgn="base" latinLnBrk="0" hangingPunct="0">
                        <a:lnSpc>
                          <a:spcPct val="90000"/>
                        </a:lnSpc>
                        <a:spcBef>
                          <a:spcPct val="0"/>
                        </a:spcBef>
                        <a:spcAft>
                          <a:spcPct val="20000"/>
                        </a:spcAft>
                        <a:buClrTx/>
                        <a:buSzTx/>
                        <a:buFontTx/>
                        <a:buNone/>
                        <a:tabLst/>
                      </a:pPr>
                      <a:r>
                        <a:rPr kumimoji="0" lang="da-DK" sz="600" b="0" i="0" u="none" strike="noStrike" cap="none" normalizeH="0" baseline="0" smtClean="0">
                          <a:ln>
                            <a:noFill/>
                          </a:ln>
                          <a:solidFill>
                            <a:srgbClr val="000000"/>
                          </a:solidFill>
                          <a:effectLst/>
                          <a:latin typeface="Verdana" pitchFamily="34" charset="0"/>
                        </a:rPr>
                        <a:t>  </a:t>
                      </a:r>
                      <a:r>
                        <a:rPr kumimoji="0" lang="da-DK" sz="8400" b="0" i="0" u="none" strike="noStrike" cap="none" normalizeH="0" baseline="0" smtClean="0">
                          <a:ln>
                            <a:noFill/>
                          </a:ln>
                          <a:solidFill>
                            <a:srgbClr val="000000"/>
                          </a:solidFill>
                          <a:effectLst/>
                          <a:latin typeface="Verdana" pitchFamily="34" charset="0"/>
                        </a:rPr>
                        <a:t> </a:t>
                      </a:r>
                      <a:r>
                        <a:rPr kumimoji="0" lang="da-DK" sz="600" b="0" i="0" u="none" strike="noStrike" cap="none" normalizeH="0" baseline="0" smtClean="0">
                          <a:ln>
                            <a:noFill/>
                          </a:ln>
                          <a:solidFill>
                            <a:srgbClr val="000000"/>
                          </a:solidFill>
                          <a:effectLst/>
                          <a:latin typeface="Verdana" pitchFamily="34" charset="0"/>
                        </a:rPr>
                        <a:t>                                                           </a:t>
                      </a: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784395"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975" y="1530350"/>
            <a:ext cx="4721225" cy="159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439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13" y="3608388"/>
            <a:ext cx="4768850" cy="186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2095798"/>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2"/>
          <p:cNvSpPr>
            <a:spLocks noGrp="1" noChangeArrowheads="1"/>
          </p:cNvSpPr>
          <p:nvPr>
            <p:ph type="title"/>
          </p:nvPr>
        </p:nvSpPr>
        <p:spPr>
          <a:xfrm>
            <a:off x="395288" y="447675"/>
            <a:ext cx="8062912" cy="658813"/>
          </a:xfrm>
        </p:spPr>
        <p:txBody>
          <a:bodyPr/>
          <a:lstStyle/>
          <a:p>
            <a:r>
              <a:rPr lang="cs-CZ" sz="3200" b="1">
                <a:solidFill>
                  <a:schemeClr val="tx1"/>
                </a:solidFill>
                <a:latin typeface="Arial" pitchFamily="34" charset="0"/>
              </a:rPr>
              <a:t>INSTALACE – POLOHY SVORKOVNICE</a:t>
            </a:r>
          </a:p>
        </p:txBody>
      </p:sp>
      <p:sp>
        <p:nvSpPr>
          <p:cNvPr id="785412" name="Rectangle 4"/>
          <p:cNvSpPr>
            <a:spLocks noChangeArrowheads="1"/>
          </p:cNvSpPr>
          <p:nvPr/>
        </p:nvSpPr>
        <p:spPr bwMode="auto">
          <a:xfrm>
            <a:off x="0" y="0"/>
            <a:ext cx="184150" cy="8223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eaLnBrk="1" hangingPunct="1"/>
            <a:r>
              <a:rPr lang="da-DK" sz="2400" b="1"/>
              <a:t/>
            </a:r>
            <a:br>
              <a:rPr lang="da-DK" sz="2400" b="1"/>
            </a:br>
            <a:endParaRPr lang="da-DK" sz="2400"/>
          </a:p>
        </p:txBody>
      </p:sp>
      <p:graphicFrame>
        <p:nvGraphicFramePr>
          <p:cNvPr id="785413" name="Group 5"/>
          <p:cNvGraphicFramePr>
            <a:graphicFrameLocks noGrp="1"/>
          </p:cNvGraphicFramePr>
          <p:nvPr/>
        </p:nvGraphicFramePr>
        <p:xfrm>
          <a:off x="0" y="822325"/>
          <a:ext cx="1801813" cy="1600200"/>
        </p:xfrm>
        <a:graphic>
          <a:graphicData uri="http://schemas.openxmlformats.org/drawingml/2006/table">
            <a:tbl>
              <a:tblPr/>
              <a:tblGrid>
                <a:gridCol w="1801813"/>
              </a:tblGrid>
              <a:tr h="1600200">
                <a:tc>
                  <a:txBody>
                    <a:bodyPr/>
                    <a:lstStyle/>
                    <a:p>
                      <a:pPr marL="0" marR="0" lvl="0" indent="0" algn="l" defTabSz="914400" rtl="0" eaLnBrk="0" fontAlgn="base" latinLnBrk="0" hangingPunct="0">
                        <a:lnSpc>
                          <a:spcPct val="90000"/>
                        </a:lnSpc>
                        <a:spcBef>
                          <a:spcPct val="0"/>
                        </a:spcBef>
                        <a:spcAft>
                          <a:spcPct val="20000"/>
                        </a:spcAft>
                        <a:buClrTx/>
                        <a:buSzTx/>
                        <a:buFontTx/>
                        <a:buNone/>
                        <a:tabLst/>
                      </a:pPr>
                      <a:r>
                        <a:rPr kumimoji="0" lang="da-DK" sz="600" b="0" i="0" u="none" strike="noStrike" cap="none" normalizeH="0" baseline="0" smtClean="0">
                          <a:ln>
                            <a:noFill/>
                          </a:ln>
                          <a:solidFill>
                            <a:srgbClr val="000000"/>
                          </a:solidFill>
                          <a:effectLst/>
                          <a:latin typeface="Verdana" pitchFamily="34" charset="0"/>
                        </a:rPr>
                        <a:t>  </a:t>
                      </a:r>
                      <a:r>
                        <a:rPr kumimoji="0" lang="da-DK" sz="8400" b="0" i="0" u="none" strike="noStrike" cap="none" normalizeH="0" baseline="0" smtClean="0">
                          <a:ln>
                            <a:noFill/>
                          </a:ln>
                          <a:solidFill>
                            <a:srgbClr val="000000"/>
                          </a:solidFill>
                          <a:effectLst/>
                          <a:latin typeface="Verdana" pitchFamily="34" charset="0"/>
                        </a:rPr>
                        <a:t> </a:t>
                      </a:r>
                      <a:r>
                        <a:rPr kumimoji="0" lang="da-DK" sz="600" b="0" i="0" u="none" strike="noStrike" cap="none" normalizeH="0" baseline="0" smtClean="0">
                          <a:ln>
                            <a:noFill/>
                          </a:ln>
                          <a:solidFill>
                            <a:srgbClr val="000000"/>
                          </a:solidFill>
                          <a:effectLst/>
                          <a:latin typeface="Verdana" pitchFamily="34" charset="0"/>
                        </a:rPr>
                        <a:t>                                                           </a:t>
                      </a: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78541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388" y="2520950"/>
            <a:ext cx="436880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542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6238" y="1385888"/>
            <a:ext cx="3286125" cy="459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5421" name="Text Box 13"/>
          <p:cNvSpPr txBox="1">
            <a:spLocks noChangeArrowheads="1"/>
          </p:cNvSpPr>
          <p:nvPr/>
        </p:nvSpPr>
        <p:spPr bwMode="auto">
          <a:xfrm>
            <a:off x="395288" y="2060575"/>
            <a:ext cx="2806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cs-CZ" sz="2000" b="1"/>
              <a:t>Série 100</a:t>
            </a:r>
          </a:p>
        </p:txBody>
      </p:sp>
      <p:sp>
        <p:nvSpPr>
          <p:cNvPr id="785422" name="Text Box 14"/>
          <p:cNvSpPr txBox="1">
            <a:spLocks noChangeArrowheads="1"/>
          </p:cNvSpPr>
          <p:nvPr/>
        </p:nvSpPr>
        <p:spPr bwMode="auto">
          <a:xfrm>
            <a:off x="5994400" y="952500"/>
            <a:ext cx="2806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cs-CZ" sz="2000" b="1"/>
              <a:t>Série 200</a:t>
            </a:r>
          </a:p>
        </p:txBody>
      </p:sp>
    </p:spTree>
    <p:extLst>
      <p:ext uri="{BB962C8B-B14F-4D97-AF65-F5344CB8AC3E}">
        <p14:creationId xmlns:p14="http://schemas.microsoft.com/office/powerpoint/2010/main" val="156972189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85420"/>
                                        </p:tgtEl>
                                        <p:attrNameLst>
                                          <p:attrName>style.visibility</p:attrName>
                                        </p:attrNameLst>
                                      </p:cBhvr>
                                      <p:to>
                                        <p:strVal val="visible"/>
                                      </p:to>
                                    </p:set>
                                    <p:anim calcmode="lin" valueType="num">
                                      <p:cBhvr additive="base">
                                        <p:cTn id="7" dur="500" fill="hold"/>
                                        <p:tgtEl>
                                          <p:spTgt spid="785420"/>
                                        </p:tgtEl>
                                        <p:attrNameLst>
                                          <p:attrName>ppt_x</p:attrName>
                                        </p:attrNameLst>
                                      </p:cBhvr>
                                      <p:tavLst>
                                        <p:tav tm="0">
                                          <p:val>
                                            <p:strVal val="#ppt_x"/>
                                          </p:val>
                                        </p:tav>
                                        <p:tav tm="100000">
                                          <p:val>
                                            <p:strVal val="#ppt_x"/>
                                          </p:val>
                                        </p:tav>
                                      </p:tavLst>
                                    </p:anim>
                                    <p:anim calcmode="lin" valueType="num">
                                      <p:cBhvr additive="base">
                                        <p:cTn id="8" dur="500" fill="hold"/>
                                        <p:tgtEl>
                                          <p:spTgt spid="7854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85422"/>
                                        </p:tgtEl>
                                        <p:attrNameLst>
                                          <p:attrName>style.visibility</p:attrName>
                                        </p:attrNameLst>
                                      </p:cBhvr>
                                      <p:to>
                                        <p:strVal val="visible"/>
                                      </p:to>
                                    </p:set>
                                    <p:anim calcmode="lin" valueType="num">
                                      <p:cBhvr additive="base">
                                        <p:cTn id="11" dur="500" fill="hold"/>
                                        <p:tgtEl>
                                          <p:spTgt spid="785422"/>
                                        </p:tgtEl>
                                        <p:attrNameLst>
                                          <p:attrName>ppt_x</p:attrName>
                                        </p:attrNameLst>
                                      </p:cBhvr>
                                      <p:tavLst>
                                        <p:tav tm="0">
                                          <p:val>
                                            <p:strVal val="#ppt_x"/>
                                          </p:val>
                                        </p:tav>
                                        <p:tav tm="100000">
                                          <p:val>
                                            <p:strVal val="#ppt_x"/>
                                          </p:val>
                                        </p:tav>
                                      </p:tavLst>
                                    </p:anim>
                                    <p:anim calcmode="lin" valueType="num">
                                      <p:cBhvr additive="base">
                                        <p:cTn id="12" dur="500" fill="hold"/>
                                        <p:tgtEl>
                                          <p:spTgt spid="7854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54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1" name="Rectangle 3"/>
          <p:cNvSpPr>
            <a:spLocks noChangeArrowheads="1"/>
          </p:cNvSpPr>
          <p:nvPr/>
        </p:nvSpPr>
        <p:spPr bwMode="auto">
          <a:xfrm>
            <a:off x="0" y="0"/>
            <a:ext cx="184150" cy="8223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eaLnBrk="1" hangingPunct="1"/>
            <a:r>
              <a:rPr lang="da-DK" sz="2400" b="1"/>
              <a:t/>
            </a:r>
            <a:br>
              <a:rPr lang="da-DK" sz="2400" b="1"/>
            </a:br>
            <a:endParaRPr lang="da-DK" sz="2400"/>
          </a:p>
        </p:txBody>
      </p:sp>
      <p:graphicFrame>
        <p:nvGraphicFramePr>
          <p:cNvPr id="846852" name="Group 4"/>
          <p:cNvGraphicFramePr>
            <a:graphicFrameLocks noGrp="1"/>
          </p:cNvGraphicFramePr>
          <p:nvPr/>
        </p:nvGraphicFramePr>
        <p:xfrm>
          <a:off x="0" y="822325"/>
          <a:ext cx="1801813" cy="1600200"/>
        </p:xfrm>
        <a:graphic>
          <a:graphicData uri="http://schemas.openxmlformats.org/drawingml/2006/table">
            <a:tbl>
              <a:tblPr/>
              <a:tblGrid>
                <a:gridCol w="1801813"/>
              </a:tblGrid>
              <a:tr h="1600200">
                <a:tc>
                  <a:txBody>
                    <a:bodyPr/>
                    <a:lstStyle/>
                    <a:p>
                      <a:pPr marL="0" marR="0" lvl="0" indent="0" algn="l" defTabSz="914400" rtl="0" eaLnBrk="0" fontAlgn="base" latinLnBrk="0" hangingPunct="0">
                        <a:lnSpc>
                          <a:spcPct val="90000"/>
                        </a:lnSpc>
                        <a:spcBef>
                          <a:spcPct val="0"/>
                        </a:spcBef>
                        <a:spcAft>
                          <a:spcPct val="20000"/>
                        </a:spcAft>
                        <a:buClrTx/>
                        <a:buSzTx/>
                        <a:buFontTx/>
                        <a:buNone/>
                        <a:tabLst/>
                      </a:pPr>
                      <a:r>
                        <a:rPr kumimoji="0" lang="da-DK" sz="600" b="0" i="0" u="none" strike="noStrike" cap="none" normalizeH="0" baseline="0" smtClean="0">
                          <a:ln>
                            <a:noFill/>
                          </a:ln>
                          <a:solidFill>
                            <a:srgbClr val="000000"/>
                          </a:solidFill>
                          <a:effectLst/>
                          <a:latin typeface="Verdana" pitchFamily="34" charset="0"/>
                        </a:rPr>
                        <a:t>  </a:t>
                      </a:r>
                      <a:r>
                        <a:rPr kumimoji="0" lang="da-DK" sz="8400" b="0" i="0" u="none" strike="noStrike" cap="none" normalizeH="0" baseline="0" smtClean="0">
                          <a:ln>
                            <a:noFill/>
                          </a:ln>
                          <a:solidFill>
                            <a:srgbClr val="000000"/>
                          </a:solidFill>
                          <a:effectLst/>
                          <a:latin typeface="Verdana" pitchFamily="34" charset="0"/>
                        </a:rPr>
                        <a:t> </a:t>
                      </a:r>
                      <a:r>
                        <a:rPr kumimoji="0" lang="da-DK" sz="600" b="0" i="0" u="none" strike="noStrike" cap="none" normalizeH="0" baseline="0" smtClean="0">
                          <a:ln>
                            <a:noFill/>
                          </a:ln>
                          <a:solidFill>
                            <a:srgbClr val="000000"/>
                          </a:solidFill>
                          <a:effectLst/>
                          <a:latin typeface="Verdana" pitchFamily="34" charset="0"/>
                        </a:rPr>
                        <a:t>                                                           </a:t>
                      </a: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84685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4533900" cy="32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6860" name="Text Box 12"/>
          <p:cNvSpPr txBox="1">
            <a:spLocks noChangeArrowheads="1"/>
          </p:cNvSpPr>
          <p:nvPr/>
        </p:nvSpPr>
        <p:spPr bwMode="auto">
          <a:xfrm>
            <a:off x="550863" y="1739900"/>
            <a:ext cx="33734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cs-CZ" sz="2000" b="1" dirty="0">
                <a:latin typeface="Arial" pitchFamily="34" charset="0"/>
              </a:rPr>
              <a:t>S odvzdušňováním :</a:t>
            </a:r>
          </a:p>
          <a:p>
            <a:pPr algn="l"/>
            <a:r>
              <a:rPr lang="cs-CZ" sz="2000" dirty="0" smtClean="0">
                <a:latin typeface="Arial" pitchFamily="34" charset="0"/>
              </a:rPr>
              <a:t>UPS</a:t>
            </a:r>
            <a:endParaRPr lang="cs-CZ" sz="2000" dirty="0">
              <a:latin typeface="Arial" pitchFamily="34" charset="0"/>
            </a:endParaRPr>
          </a:p>
        </p:txBody>
      </p:sp>
      <p:sp>
        <p:nvSpPr>
          <p:cNvPr id="846862" name="Text Box 14"/>
          <p:cNvSpPr txBox="1">
            <a:spLocks noChangeArrowheads="1"/>
          </p:cNvSpPr>
          <p:nvPr/>
        </p:nvSpPr>
        <p:spPr bwMode="auto">
          <a:xfrm>
            <a:off x="5208588" y="1706563"/>
            <a:ext cx="31940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cs-CZ" sz="2000" b="1" dirty="0">
                <a:latin typeface="Arial" pitchFamily="34" charset="0"/>
              </a:rPr>
              <a:t>Bez odvzdušňování :</a:t>
            </a:r>
          </a:p>
          <a:p>
            <a:pPr algn="l"/>
            <a:r>
              <a:rPr lang="cs-CZ" sz="2000" dirty="0">
                <a:latin typeface="Arial" pitchFamily="34" charset="0"/>
              </a:rPr>
              <a:t>ALPHA2, </a:t>
            </a:r>
            <a:r>
              <a:rPr lang="cs-CZ" sz="2000" dirty="0" smtClean="0">
                <a:latin typeface="Arial" pitchFamily="34" charset="0"/>
              </a:rPr>
              <a:t>MAGNA</a:t>
            </a:r>
            <a:endParaRPr lang="cs-CZ" sz="2000" dirty="0">
              <a:latin typeface="Arial" pitchFamily="34" charset="0"/>
            </a:endParaRPr>
          </a:p>
        </p:txBody>
      </p:sp>
      <p:sp>
        <p:nvSpPr>
          <p:cNvPr id="846863" name="Text Box 15"/>
          <p:cNvSpPr txBox="1">
            <a:spLocks noChangeArrowheads="1"/>
          </p:cNvSpPr>
          <p:nvPr/>
        </p:nvSpPr>
        <p:spPr bwMode="auto">
          <a:xfrm>
            <a:off x="179388" y="476250"/>
            <a:ext cx="8964612"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spcAft>
                <a:spcPct val="20000"/>
              </a:spcAft>
            </a:pPr>
            <a:r>
              <a:rPr lang="cs-CZ" sz="3200" b="1">
                <a:latin typeface="Arial" pitchFamily="34" charset="0"/>
              </a:rPr>
              <a:t>INSTALACE – ODVZDUŠŇOVÁNÍ ČERPADLA</a:t>
            </a:r>
          </a:p>
        </p:txBody>
      </p:sp>
      <p:pic>
        <p:nvPicPr>
          <p:cNvPr id="11" name="Picture 6" descr="Redwolf_med_isol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7061" y="2809874"/>
            <a:ext cx="4995617" cy="28679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descr="03 ALPHA2 - no shel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3186" y="2651898"/>
            <a:ext cx="2861683" cy="2861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53839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846862"/>
                                        </p:tgtEl>
                                        <p:attrNameLst>
                                          <p:attrName>style.visibility</p:attrName>
                                        </p:attrNameLst>
                                      </p:cBhvr>
                                      <p:to>
                                        <p:strVal val="visible"/>
                                      </p:to>
                                    </p:set>
                                    <p:anim calcmode="lin" valueType="num">
                                      <p:cBhvr additive="base">
                                        <p:cTn id="7" dur="500" fill="hold"/>
                                        <p:tgtEl>
                                          <p:spTgt spid="846862"/>
                                        </p:tgtEl>
                                        <p:attrNameLst>
                                          <p:attrName>ppt_x</p:attrName>
                                        </p:attrNameLst>
                                      </p:cBhvr>
                                      <p:tavLst>
                                        <p:tav tm="0">
                                          <p:val>
                                            <p:strVal val="#ppt_x"/>
                                          </p:val>
                                        </p:tav>
                                        <p:tav tm="100000">
                                          <p:val>
                                            <p:strVal val="#ppt_x"/>
                                          </p:val>
                                        </p:tav>
                                      </p:tavLst>
                                    </p:anim>
                                    <p:anim calcmode="lin" valueType="num">
                                      <p:cBhvr additive="base">
                                        <p:cTn id="8" dur="500" fill="hold"/>
                                        <p:tgtEl>
                                          <p:spTgt spid="84686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686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5" name="Rectangle 3"/>
          <p:cNvSpPr>
            <a:spLocks noChangeArrowheads="1"/>
          </p:cNvSpPr>
          <p:nvPr/>
        </p:nvSpPr>
        <p:spPr bwMode="auto">
          <a:xfrm>
            <a:off x="0" y="0"/>
            <a:ext cx="184150" cy="8223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eaLnBrk="1" hangingPunct="1"/>
            <a:r>
              <a:rPr lang="da-DK" sz="2400" b="1"/>
              <a:t/>
            </a:r>
            <a:br>
              <a:rPr lang="da-DK" sz="2400" b="1"/>
            </a:br>
            <a:endParaRPr lang="da-DK" sz="2400"/>
          </a:p>
        </p:txBody>
      </p:sp>
      <p:pic>
        <p:nvPicPr>
          <p:cNvPr id="8529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5950" y="2030413"/>
            <a:ext cx="1944688" cy="202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29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163" y="2097088"/>
            <a:ext cx="1012825" cy="210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52998" name="Text Box 6"/>
          <p:cNvSpPr txBox="1">
            <a:spLocks noChangeArrowheads="1"/>
          </p:cNvSpPr>
          <p:nvPr/>
        </p:nvSpPr>
        <p:spPr bwMode="auto">
          <a:xfrm>
            <a:off x="385763" y="1244600"/>
            <a:ext cx="33670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cs-CZ" sz="2000" b="1"/>
              <a:t>Čerpadla s teplotou od </a:t>
            </a:r>
            <a:r>
              <a:rPr lang="cs-CZ" sz="2000" b="1">
                <a:solidFill>
                  <a:srgbClr val="9C0011"/>
                </a:solidFill>
              </a:rPr>
              <a:t>+2°C</a:t>
            </a:r>
            <a:r>
              <a:rPr lang="cs-CZ" sz="2000" b="1"/>
              <a:t> (např. UPS 25-40) :</a:t>
            </a:r>
          </a:p>
        </p:txBody>
      </p:sp>
      <p:sp>
        <p:nvSpPr>
          <p:cNvPr id="852999" name="Text Box 7"/>
          <p:cNvSpPr txBox="1">
            <a:spLocks noChangeArrowheads="1"/>
          </p:cNvSpPr>
          <p:nvPr/>
        </p:nvSpPr>
        <p:spPr bwMode="auto">
          <a:xfrm>
            <a:off x="5287963" y="1285875"/>
            <a:ext cx="32131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cs-CZ" sz="2000" b="1"/>
              <a:t>Čerpadla s teplotou od </a:t>
            </a:r>
            <a:br>
              <a:rPr lang="cs-CZ" sz="2000" b="1"/>
            </a:br>
            <a:r>
              <a:rPr lang="cs-CZ" sz="2000" b="1">
                <a:solidFill>
                  <a:srgbClr val="9C0011"/>
                </a:solidFill>
              </a:rPr>
              <a:t>-25°C</a:t>
            </a:r>
            <a:r>
              <a:rPr lang="cs-CZ" sz="2000" b="1"/>
              <a:t> (např. UPS 25-80) :</a:t>
            </a:r>
          </a:p>
        </p:txBody>
      </p:sp>
      <p:sp>
        <p:nvSpPr>
          <p:cNvPr id="853000" name="Text Box 8"/>
          <p:cNvSpPr txBox="1">
            <a:spLocks noChangeArrowheads="1"/>
          </p:cNvSpPr>
          <p:nvPr/>
        </p:nvSpPr>
        <p:spPr bwMode="auto">
          <a:xfrm>
            <a:off x="403225" y="5414963"/>
            <a:ext cx="2876550"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10000"/>
              </a:spcBef>
            </a:pPr>
            <a:r>
              <a:rPr lang="cs-CZ" sz="2000" b="1"/>
              <a:t>Jiné řešení :</a:t>
            </a:r>
          </a:p>
          <a:p>
            <a:pPr algn="l">
              <a:spcBef>
                <a:spcPct val="10000"/>
              </a:spcBef>
            </a:pPr>
            <a:r>
              <a:rPr lang="cs-CZ" sz="2000" b="1"/>
              <a:t>K verze příp. KU verze</a:t>
            </a:r>
          </a:p>
        </p:txBody>
      </p:sp>
      <p:sp>
        <p:nvSpPr>
          <p:cNvPr id="853001" name="Text Box 9"/>
          <p:cNvSpPr txBox="1">
            <a:spLocks noChangeArrowheads="1"/>
          </p:cNvSpPr>
          <p:nvPr/>
        </p:nvSpPr>
        <p:spPr bwMode="auto">
          <a:xfrm>
            <a:off x="355600" y="4395788"/>
            <a:ext cx="3987800"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10000"/>
              </a:spcBef>
            </a:pPr>
            <a:r>
              <a:rPr lang="cs-CZ" sz="2000" b="1">
                <a:solidFill>
                  <a:srgbClr val="9C0011"/>
                </a:solidFill>
              </a:rPr>
              <a:t>Nutno dodržovat pravidlo :</a:t>
            </a:r>
          </a:p>
          <a:p>
            <a:pPr algn="l">
              <a:spcBef>
                <a:spcPct val="10000"/>
              </a:spcBef>
            </a:pPr>
            <a:r>
              <a:rPr lang="cs-CZ" sz="2000" b="1">
                <a:solidFill>
                  <a:srgbClr val="9C0011"/>
                </a:solidFill>
              </a:rPr>
              <a:t>Teplota kapaliny </a:t>
            </a:r>
            <a:r>
              <a:rPr lang="en-US" sz="2000" b="1">
                <a:solidFill>
                  <a:srgbClr val="9C0011"/>
                </a:solidFill>
              </a:rPr>
              <a:t>&gt;</a:t>
            </a:r>
            <a:r>
              <a:rPr lang="cs-CZ" sz="2000" b="1">
                <a:solidFill>
                  <a:srgbClr val="9C0011"/>
                </a:solidFill>
              </a:rPr>
              <a:t> teplota okolí</a:t>
            </a:r>
            <a:endParaRPr lang="en-US" sz="2000" b="1">
              <a:solidFill>
                <a:srgbClr val="9C0011"/>
              </a:solidFill>
            </a:endParaRPr>
          </a:p>
        </p:txBody>
      </p:sp>
      <p:sp>
        <p:nvSpPr>
          <p:cNvPr id="853002" name="Text Box 10"/>
          <p:cNvSpPr txBox="1">
            <a:spLocks noChangeArrowheads="1"/>
          </p:cNvSpPr>
          <p:nvPr/>
        </p:nvSpPr>
        <p:spPr bwMode="auto">
          <a:xfrm>
            <a:off x="5705475" y="4357688"/>
            <a:ext cx="3305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cs-CZ" sz="2000" b="1">
                <a:solidFill>
                  <a:srgbClr val="9C0011"/>
                </a:solidFill>
              </a:rPr>
              <a:t>Bez problémů</a:t>
            </a:r>
            <a:endParaRPr lang="en-US" sz="2000" b="1">
              <a:solidFill>
                <a:srgbClr val="9C0011"/>
              </a:solidFill>
            </a:endParaRPr>
          </a:p>
        </p:txBody>
      </p:sp>
      <p:sp>
        <p:nvSpPr>
          <p:cNvPr id="853003" name="Text Box 11"/>
          <p:cNvSpPr txBox="1">
            <a:spLocks noChangeArrowheads="1"/>
          </p:cNvSpPr>
          <p:nvPr/>
        </p:nvSpPr>
        <p:spPr bwMode="auto">
          <a:xfrm>
            <a:off x="179388" y="476250"/>
            <a:ext cx="8964612"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spcAft>
                <a:spcPct val="20000"/>
              </a:spcAft>
            </a:pPr>
            <a:r>
              <a:rPr lang="cs-CZ" sz="3200" b="1">
                <a:latin typeface="Arial" pitchFamily="34" charset="0"/>
              </a:rPr>
              <a:t>INSTALACE – KONDENZACE VODNÍCH PAR</a:t>
            </a:r>
          </a:p>
        </p:txBody>
      </p:sp>
      <p:pic>
        <p:nvPicPr>
          <p:cNvPr id="853004" name="Picture 12" descr="342_1025_wallpaper_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43489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52996"/>
                                        </p:tgtEl>
                                        <p:attrNameLst>
                                          <p:attrName>style.visibility</p:attrName>
                                        </p:attrNameLst>
                                      </p:cBhvr>
                                      <p:to>
                                        <p:strVal val="visible"/>
                                      </p:to>
                                    </p:set>
                                    <p:anim calcmode="lin" valueType="num">
                                      <p:cBhvr additive="base">
                                        <p:cTn id="7" dur="500" fill="hold"/>
                                        <p:tgtEl>
                                          <p:spTgt spid="852996"/>
                                        </p:tgtEl>
                                        <p:attrNameLst>
                                          <p:attrName>ppt_x</p:attrName>
                                        </p:attrNameLst>
                                      </p:cBhvr>
                                      <p:tavLst>
                                        <p:tav tm="0">
                                          <p:val>
                                            <p:strVal val="#ppt_x"/>
                                          </p:val>
                                        </p:tav>
                                        <p:tav tm="100000">
                                          <p:val>
                                            <p:strVal val="#ppt_x"/>
                                          </p:val>
                                        </p:tav>
                                      </p:tavLst>
                                    </p:anim>
                                    <p:anim calcmode="lin" valueType="num">
                                      <p:cBhvr additive="base">
                                        <p:cTn id="8" dur="500" fill="hold"/>
                                        <p:tgtEl>
                                          <p:spTgt spid="85299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52999"/>
                                        </p:tgtEl>
                                        <p:attrNameLst>
                                          <p:attrName>style.visibility</p:attrName>
                                        </p:attrNameLst>
                                      </p:cBhvr>
                                      <p:to>
                                        <p:strVal val="visible"/>
                                      </p:to>
                                    </p:set>
                                    <p:anim calcmode="lin" valueType="num">
                                      <p:cBhvr additive="base">
                                        <p:cTn id="11" dur="500" fill="hold"/>
                                        <p:tgtEl>
                                          <p:spTgt spid="852999"/>
                                        </p:tgtEl>
                                        <p:attrNameLst>
                                          <p:attrName>ppt_x</p:attrName>
                                        </p:attrNameLst>
                                      </p:cBhvr>
                                      <p:tavLst>
                                        <p:tav tm="0">
                                          <p:val>
                                            <p:strVal val="#ppt_x"/>
                                          </p:val>
                                        </p:tav>
                                        <p:tav tm="100000">
                                          <p:val>
                                            <p:strVal val="#ppt_x"/>
                                          </p:val>
                                        </p:tav>
                                      </p:tavLst>
                                    </p:anim>
                                    <p:anim calcmode="lin" valueType="num">
                                      <p:cBhvr additive="base">
                                        <p:cTn id="12" dur="500" fill="hold"/>
                                        <p:tgtEl>
                                          <p:spTgt spid="85299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53002"/>
                                        </p:tgtEl>
                                        <p:attrNameLst>
                                          <p:attrName>style.visibility</p:attrName>
                                        </p:attrNameLst>
                                      </p:cBhvr>
                                      <p:to>
                                        <p:strVal val="visible"/>
                                      </p:to>
                                    </p:set>
                                    <p:anim calcmode="lin" valueType="num">
                                      <p:cBhvr additive="base">
                                        <p:cTn id="15" dur="500" fill="hold"/>
                                        <p:tgtEl>
                                          <p:spTgt spid="853002"/>
                                        </p:tgtEl>
                                        <p:attrNameLst>
                                          <p:attrName>ppt_x</p:attrName>
                                        </p:attrNameLst>
                                      </p:cBhvr>
                                      <p:tavLst>
                                        <p:tav tm="0">
                                          <p:val>
                                            <p:strVal val="#ppt_x"/>
                                          </p:val>
                                        </p:tav>
                                        <p:tav tm="100000">
                                          <p:val>
                                            <p:strVal val="#ppt_x"/>
                                          </p:val>
                                        </p:tav>
                                      </p:tavLst>
                                    </p:anim>
                                    <p:anim calcmode="lin" valueType="num">
                                      <p:cBhvr additive="base">
                                        <p:cTn id="16" dur="500" fill="hold"/>
                                        <p:tgtEl>
                                          <p:spTgt spid="853002"/>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xit" presetSubtype="10" fill="hold" nodeType="clickEffect">
                                  <p:stCondLst>
                                    <p:cond delay="0"/>
                                  </p:stCondLst>
                                  <p:childTnLst>
                                    <p:animEffect transition="out" filter="checkerboard(across)">
                                      <p:cBhvr>
                                        <p:cTn id="20" dur="500"/>
                                        <p:tgtEl>
                                          <p:spTgt spid="853004"/>
                                        </p:tgtEl>
                                      </p:cBhvr>
                                    </p:animEffect>
                                    <p:set>
                                      <p:cBhvr>
                                        <p:cTn id="21" dur="1" fill="hold">
                                          <p:stCondLst>
                                            <p:cond delay="499"/>
                                          </p:stCondLst>
                                        </p:cTn>
                                        <p:tgtEl>
                                          <p:spTgt spid="8530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999" grpId="0"/>
      <p:bldP spid="85300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a:xfrm>
            <a:off x="685800" y="447675"/>
            <a:ext cx="7772400" cy="658813"/>
          </a:xfrm>
        </p:spPr>
        <p:txBody>
          <a:bodyPr/>
          <a:lstStyle/>
          <a:p>
            <a:r>
              <a:rPr lang="cs-CZ" sz="3200" b="1">
                <a:solidFill>
                  <a:schemeClr val="tx1"/>
                </a:solidFill>
                <a:latin typeface="Arial" pitchFamily="34" charset="0"/>
              </a:rPr>
              <a:t>INSTALACE – ZMĚNA OTÁČEK</a:t>
            </a:r>
          </a:p>
        </p:txBody>
      </p:sp>
      <p:sp>
        <p:nvSpPr>
          <p:cNvPr id="789507" name="Rectangle 3"/>
          <p:cNvSpPr>
            <a:spLocks noGrp="1" noChangeArrowheads="1"/>
          </p:cNvSpPr>
          <p:nvPr>
            <p:ph type="body" idx="1"/>
          </p:nvPr>
        </p:nvSpPr>
        <p:spPr>
          <a:xfrm>
            <a:off x="1258888" y="1484313"/>
            <a:ext cx="3033712" cy="431800"/>
          </a:xfrm>
        </p:spPr>
        <p:txBody>
          <a:bodyPr/>
          <a:lstStyle/>
          <a:p>
            <a:r>
              <a:rPr lang="cs-CZ" sz="2400" b="1">
                <a:latin typeface="Arial" pitchFamily="34" charset="0"/>
              </a:rPr>
              <a:t>Série 100</a:t>
            </a:r>
            <a:endParaRPr lang="cs-CZ"/>
          </a:p>
        </p:txBody>
      </p:sp>
      <p:sp>
        <p:nvSpPr>
          <p:cNvPr id="789508" name="Rectangle 4"/>
          <p:cNvSpPr>
            <a:spLocks noChangeArrowheads="1"/>
          </p:cNvSpPr>
          <p:nvPr/>
        </p:nvSpPr>
        <p:spPr bwMode="auto">
          <a:xfrm>
            <a:off x="0" y="0"/>
            <a:ext cx="184150" cy="8223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eaLnBrk="1" hangingPunct="1"/>
            <a:r>
              <a:rPr lang="da-DK" sz="2400" b="1"/>
              <a:t/>
            </a:r>
            <a:br>
              <a:rPr lang="da-DK" sz="2400" b="1"/>
            </a:br>
            <a:endParaRPr lang="da-DK" sz="2400"/>
          </a:p>
        </p:txBody>
      </p:sp>
      <p:pic>
        <p:nvPicPr>
          <p:cNvPr id="78950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8100" y="2079625"/>
            <a:ext cx="2792413" cy="3952875"/>
          </a:xfrm>
          <a:prstGeom prst="rect">
            <a:avLst/>
          </a:prstGeom>
          <a:noFill/>
          <a:extLst>
            <a:ext uri="{909E8E84-426E-40DD-AFC4-6F175D3DCCD1}">
              <a14:hiddenFill xmlns:a14="http://schemas.microsoft.com/office/drawing/2010/main">
                <a:solidFill>
                  <a:srgbClr val="FFFFFF"/>
                </a:solidFill>
              </a14:hiddenFill>
            </a:ext>
          </a:extLst>
        </p:spPr>
      </p:pic>
      <p:pic>
        <p:nvPicPr>
          <p:cNvPr id="7895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7663" y="1911350"/>
            <a:ext cx="3165475" cy="3640138"/>
          </a:xfrm>
          <a:prstGeom prst="rect">
            <a:avLst/>
          </a:prstGeom>
          <a:noFill/>
          <a:extLst>
            <a:ext uri="{909E8E84-426E-40DD-AFC4-6F175D3DCCD1}">
              <a14:hiddenFill xmlns:a14="http://schemas.microsoft.com/office/drawing/2010/main">
                <a:solidFill>
                  <a:srgbClr val="FFFFFF"/>
                </a:solidFill>
              </a14:hiddenFill>
            </a:ext>
          </a:extLst>
        </p:spPr>
      </p:pic>
      <p:sp>
        <p:nvSpPr>
          <p:cNvPr id="789511" name="Rectangle 7"/>
          <p:cNvSpPr>
            <a:spLocks noChangeArrowheads="1"/>
          </p:cNvSpPr>
          <p:nvPr/>
        </p:nvSpPr>
        <p:spPr bwMode="auto">
          <a:xfrm>
            <a:off x="5435600" y="1412875"/>
            <a:ext cx="3033713"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lnSpc>
                <a:spcPct val="90000"/>
              </a:lnSpc>
              <a:spcBef>
                <a:spcPct val="20000"/>
              </a:spcBef>
              <a:spcAft>
                <a:spcPct val="20000"/>
              </a:spcAft>
            </a:pPr>
            <a:r>
              <a:rPr lang="cs-CZ" sz="2400" b="1">
                <a:latin typeface="Arial" pitchFamily="34" charset="0"/>
              </a:rPr>
              <a:t>Série 200</a:t>
            </a:r>
            <a:endParaRPr lang="cs-CZ" sz="1800">
              <a:latin typeface="MetaPlusNormal" charset="0"/>
            </a:endParaRPr>
          </a:p>
        </p:txBody>
      </p:sp>
    </p:spTree>
    <p:extLst>
      <p:ext uri="{BB962C8B-B14F-4D97-AF65-F5344CB8AC3E}">
        <p14:creationId xmlns:p14="http://schemas.microsoft.com/office/powerpoint/2010/main" val="167458377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89510"/>
                                        </p:tgtEl>
                                        <p:attrNameLst>
                                          <p:attrName>style.visibility</p:attrName>
                                        </p:attrNameLst>
                                      </p:cBhvr>
                                      <p:to>
                                        <p:strVal val="visible"/>
                                      </p:to>
                                    </p:set>
                                    <p:anim calcmode="lin" valueType="num">
                                      <p:cBhvr additive="base">
                                        <p:cTn id="7" dur="500" fill="hold"/>
                                        <p:tgtEl>
                                          <p:spTgt spid="789510"/>
                                        </p:tgtEl>
                                        <p:attrNameLst>
                                          <p:attrName>ppt_x</p:attrName>
                                        </p:attrNameLst>
                                      </p:cBhvr>
                                      <p:tavLst>
                                        <p:tav tm="0">
                                          <p:val>
                                            <p:strVal val="#ppt_x"/>
                                          </p:val>
                                        </p:tav>
                                        <p:tav tm="100000">
                                          <p:val>
                                            <p:strVal val="#ppt_x"/>
                                          </p:val>
                                        </p:tav>
                                      </p:tavLst>
                                    </p:anim>
                                    <p:anim calcmode="lin" valueType="num">
                                      <p:cBhvr additive="base">
                                        <p:cTn id="8" dur="500" fill="hold"/>
                                        <p:tgtEl>
                                          <p:spTgt spid="7895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89511"/>
                                        </p:tgtEl>
                                        <p:attrNameLst>
                                          <p:attrName>style.visibility</p:attrName>
                                        </p:attrNameLst>
                                      </p:cBhvr>
                                      <p:to>
                                        <p:strVal val="visible"/>
                                      </p:to>
                                    </p:set>
                                    <p:anim calcmode="lin" valueType="num">
                                      <p:cBhvr additive="base">
                                        <p:cTn id="11" dur="500" fill="hold"/>
                                        <p:tgtEl>
                                          <p:spTgt spid="789511"/>
                                        </p:tgtEl>
                                        <p:attrNameLst>
                                          <p:attrName>ppt_x</p:attrName>
                                        </p:attrNameLst>
                                      </p:cBhvr>
                                      <p:tavLst>
                                        <p:tav tm="0">
                                          <p:val>
                                            <p:strVal val="#ppt_x"/>
                                          </p:val>
                                        </p:tav>
                                        <p:tav tm="100000">
                                          <p:val>
                                            <p:strVal val="#ppt_x"/>
                                          </p:val>
                                        </p:tav>
                                      </p:tavLst>
                                    </p:anim>
                                    <p:anim calcmode="lin" valueType="num">
                                      <p:cBhvr additive="base">
                                        <p:cTn id="12" dur="500" fill="hold"/>
                                        <p:tgtEl>
                                          <p:spTgt spid="7895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5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2" name="Rectangle 4"/>
          <p:cNvSpPr>
            <a:spLocks noChangeArrowheads="1"/>
          </p:cNvSpPr>
          <p:nvPr/>
        </p:nvSpPr>
        <p:spPr bwMode="auto">
          <a:xfrm>
            <a:off x="0" y="0"/>
            <a:ext cx="184150" cy="8223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eaLnBrk="1" hangingPunct="1"/>
            <a:r>
              <a:rPr lang="da-DK" sz="2400" b="1"/>
              <a:t/>
            </a:r>
            <a:br>
              <a:rPr lang="da-DK" sz="2400" b="1"/>
            </a:br>
            <a:endParaRPr lang="da-DK" sz="2400"/>
          </a:p>
        </p:txBody>
      </p:sp>
      <p:sp>
        <p:nvSpPr>
          <p:cNvPr id="790533" name="Rectangle 5"/>
          <p:cNvSpPr>
            <a:spLocks noChangeArrowheads="1"/>
          </p:cNvSpPr>
          <p:nvPr/>
        </p:nvSpPr>
        <p:spPr bwMode="auto">
          <a:xfrm>
            <a:off x="179388" y="3213100"/>
            <a:ext cx="4276725" cy="315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lnSpc>
                <a:spcPct val="90000"/>
              </a:lnSpc>
              <a:spcBef>
                <a:spcPct val="20000"/>
              </a:spcBef>
              <a:spcAft>
                <a:spcPct val="20000"/>
              </a:spcAft>
            </a:pPr>
            <a:r>
              <a:rPr lang="cs-CZ" sz="2400" b="1">
                <a:latin typeface="Arial" pitchFamily="34" charset="0"/>
              </a:rPr>
              <a:t>UPS série 200</a:t>
            </a:r>
          </a:p>
          <a:p>
            <a:pPr algn="l">
              <a:lnSpc>
                <a:spcPct val="90000"/>
              </a:lnSpc>
              <a:spcBef>
                <a:spcPct val="20000"/>
              </a:spcBef>
              <a:spcAft>
                <a:spcPct val="20000"/>
              </a:spcAft>
            </a:pPr>
            <a:r>
              <a:rPr lang="cs-CZ" sz="2000">
                <a:latin typeface="Arial" pitchFamily="34" charset="0"/>
              </a:rPr>
              <a:t>Motorová ochrana</a:t>
            </a:r>
            <a:br>
              <a:rPr lang="cs-CZ" sz="2000">
                <a:latin typeface="Arial" pitchFamily="34" charset="0"/>
              </a:rPr>
            </a:br>
            <a:r>
              <a:rPr lang="cs-CZ" sz="2000">
                <a:latin typeface="Arial" pitchFamily="34" charset="0"/>
              </a:rPr>
              <a:t>+ standardní modul</a:t>
            </a:r>
            <a:br>
              <a:rPr lang="cs-CZ" sz="2000">
                <a:latin typeface="Arial" pitchFamily="34" charset="0"/>
              </a:rPr>
            </a:br>
            <a:r>
              <a:rPr lang="cs-CZ" sz="2000">
                <a:latin typeface="Arial" pitchFamily="34" charset="0"/>
              </a:rPr>
              <a:t>+ ochranný modul</a:t>
            </a:r>
            <a:br>
              <a:rPr lang="cs-CZ" sz="2000">
                <a:latin typeface="Arial" pitchFamily="34" charset="0"/>
              </a:rPr>
            </a:br>
            <a:r>
              <a:rPr lang="cs-CZ" sz="2000">
                <a:latin typeface="Arial" pitchFamily="34" charset="0"/>
              </a:rPr>
              <a:t>+ reléový modul</a:t>
            </a:r>
          </a:p>
        </p:txBody>
      </p:sp>
      <p:pic>
        <p:nvPicPr>
          <p:cNvPr id="79053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6288" y="1687513"/>
            <a:ext cx="3287712" cy="30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053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5238" y="2779713"/>
            <a:ext cx="3449637" cy="304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0536" name="Text Box 8"/>
          <p:cNvSpPr txBox="1">
            <a:spLocks noChangeArrowheads="1"/>
          </p:cNvSpPr>
          <p:nvPr/>
        </p:nvSpPr>
        <p:spPr bwMode="auto">
          <a:xfrm>
            <a:off x="900113" y="549275"/>
            <a:ext cx="763270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spcAft>
                <a:spcPct val="20000"/>
              </a:spcAft>
            </a:pPr>
            <a:r>
              <a:rPr lang="cs-CZ" sz="3200" b="1">
                <a:latin typeface="Arial" pitchFamily="34" charset="0"/>
              </a:rPr>
              <a:t>INSTALACE – MOTOROVÁ OCHRANA</a:t>
            </a:r>
          </a:p>
        </p:txBody>
      </p:sp>
      <p:sp>
        <p:nvSpPr>
          <p:cNvPr id="790537" name="Text Box 9"/>
          <p:cNvSpPr txBox="1">
            <a:spLocks noChangeArrowheads="1"/>
          </p:cNvSpPr>
          <p:nvPr/>
        </p:nvSpPr>
        <p:spPr bwMode="auto">
          <a:xfrm>
            <a:off x="179388" y="1557338"/>
            <a:ext cx="38163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cs-CZ" sz="2400" b="1">
                <a:latin typeface="Arial" pitchFamily="34" charset="0"/>
              </a:rPr>
              <a:t>UPS série 100</a:t>
            </a:r>
          </a:p>
          <a:p>
            <a:pPr algn="l"/>
            <a:r>
              <a:rPr lang="cs-CZ" sz="2000" b="1">
                <a:latin typeface="Arial" pitchFamily="34" charset="0"/>
              </a:rPr>
              <a:t>Externí motorová ochrana není nutná</a:t>
            </a:r>
          </a:p>
        </p:txBody>
      </p:sp>
    </p:spTree>
    <p:extLst>
      <p:ext uri="{BB962C8B-B14F-4D97-AF65-F5344CB8AC3E}">
        <p14:creationId xmlns:p14="http://schemas.microsoft.com/office/powerpoint/2010/main" val="121634469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90533"/>
                                        </p:tgtEl>
                                        <p:attrNameLst>
                                          <p:attrName>style.visibility</p:attrName>
                                        </p:attrNameLst>
                                      </p:cBhvr>
                                      <p:to>
                                        <p:strVal val="visible"/>
                                      </p:to>
                                    </p:set>
                                    <p:anim calcmode="lin" valueType="num">
                                      <p:cBhvr additive="base">
                                        <p:cTn id="7" dur="500" fill="hold"/>
                                        <p:tgtEl>
                                          <p:spTgt spid="790533"/>
                                        </p:tgtEl>
                                        <p:attrNameLst>
                                          <p:attrName>ppt_x</p:attrName>
                                        </p:attrNameLst>
                                      </p:cBhvr>
                                      <p:tavLst>
                                        <p:tav tm="0">
                                          <p:val>
                                            <p:strVal val="#ppt_x"/>
                                          </p:val>
                                        </p:tav>
                                        <p:tav tm="100000">
                                          <p:val>
                                            <p:strVal val="#ppt_x"/>
                                          </p:val>
                                        </p:tav>
                                      </p:tavLst>
                                    </p:anim>
                                    <p:anim calcmode="lin" valueType="num">
                                      <p:cBhvr additive="base">
                                        <p:cTn id="8" dur="500" fill="hold"/>
                                        <p:tgtEl>
                                          <p:spTgt spid="79053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90534"/>
                                        </p:tgtEl>
                                        <p:attrNameLst>
                                          <p:attrName>style.visibility</p:attrName>
                                        </p:attrNameLst>
                                      </p:cBhvr>
                                      <p:to>
                                        <p:strVal val="visible"/>
                                      </p:to>
                                    </p:set>
                                    <p:anim calcmode="lin" valueType="num">
                                      <p:cBhvr additive="base">
                                        <p:cTn id="11" dur="500" fill="hold"/>
                                        <p:tgtEl>
                                          <p:spTgt spid="790534"/>
                                        </p:tgtEl>
                                        <p:attrNameLst>
                                          <p:attrName>ppt_x</p:attrName>
                                        </p:attrNameLst>
                                      </p:cBhvr>
                                      <p:tavLst>
                                        <p:tav tm="0">
                                          <p:val>
                                            <p:strVal val="#ppt_x"/>
                                          </p:val>
                                        </p:tav>
                                        <p:tav tm="100000">
                                          <p:val>
                                            <p:strVal val="#ppt_x"/>
                                          </p:val>
                                        </p:tav>
                                      </p:tavLst>
                                    </p:anim>
                                    <p:anim calcmode="lin" valueType="num">
                                      <p:cBhvr additive="base">
                                        <p:cTn id="12" dur="500" fill="hold"/>
                                        <p:tgtEl>
                                          <p:spTgt spid="79053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90535"/>
                                        </p:tgtEl>
                                        <p:attrNameLst>
                                          <p:attrName>style.visibility</p:attrName>
                                        </p:attrNameLst>
                                      </p:cBhvr>
                                      <p:to>
                                        <p:strVal val="visible"/>
                                      </p:to>
                                    </p:set>
                                    <p:anim calcmode="lin" valueType="num">
                                      <p:cBhvr additive="base">
                                        <p:cTn id="15" dur="500" fill="hold"/>
                                        <p:tgtEl>
                                          <p:spTgt spid="790535"/>
                                        </p:tgtEl>
                                        <p:attrNameLst>
                                          <p:attrName>ppt_x</p:attrName>
                                        </p:attrNameLst>
                                      </p:cBhvr>
                                      <p:tavLst>
                                        <p:tav tm="0">
                                          <p:val>
                                            <p:strVal val="#ppt_x"/>
                                          </p:val>
                                        </p:tav>
                                        <p:tav tm="100000">
                                          <p:val>
                                            <p:strVal val="#ppt_x"/>
                                          </p:val>
                                        </p:tav>
                                      </p:tavLst>
                                    </p:anim>
                                    <p:anim calcmode="lin" valueType="num">
                                      <p:cBhvr additive="base">
                                        <p:cTn id="16" dur="500" fill="hold"/>
                                        <p:tgtEl>
                                          <p:spTgt spid="7905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6" name="Rectangle 2"/>
          <p:cNvSpPr>
            <a:spLocks noChangeArrowheads="1"/>
          </p:cNvSpPr>
          <p:nvPr/>
        </p:nvSpPr>
        <p:spPr bwMode="auto">
          <a:xfrm>
            <a:off x="0" y="317500"/>
            <a:ext cx="9144000" cy="5930900"/>
          </a:xfrm>
          <a:prstGeom prst="rect">
            <a:avLst/>
          </a:prstGeom>
          <a:solidFill>
            <a:srgbClr val="084A8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cs-CZ" b="1">
                <a:solidFill>
                  <a:srgbClr val="990000"/>
                </a:solidFill>
                <a:latin typeface="Arial" pitchFamily="34" charset="0"/>
                <a:hlinkClick r:id="rId2"/>
              </a:rPr>
              <a:t> </a:t>
            </a:r>
            <a:endParaRPr lang="cs-CZ" b="1">
              <a:solidFill>
                <a:srgbClr val="990000"/>
              </a:solidFill>
              <a:latin typeface="Arial" pitchFamily="34" charset="0"/>
            </a:endParaRPr>
          </a:p>
        </p:txBody>
      </p:sp>
      <p:sp>
        <p:nvSpPr>
          <p:cNvPr id="733188" name="Text Box 4"/>
          <p:cNvSpPr txBox="1">
            <a:spLocks noChangeArrowheads="1"/>
          </p:cNvSpPr>
          <p:nvPr/>
        </p:nvSpPr>
        <p:spPr bwMode="auto">
          <a:xfrm>
            <a:off x="0" y="2924175"/>
            <a:ext cx="9144000" cy="208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279400" algn="l"/>
              </a:tabLst>
              <a:defRPr sz="2400">
                <a:solidFill>
                  <a:schemeClr val="tx1"/>
                </a:solidFill>
                <a:latin typeface="Times" pitchFamily="18" charset="0"/>
              </a:defRPr>
            </a:lvl1pPr>
            <a:lvl2pPr algn="l">
              <a:tabLst>
                <a:tab pos="279400" algn="l"/>
              </a:tabLst>
              <a:defRPr sz="2400">
                <a:solidFill>
                  <a:schemeClr val="tx1"/>
                </a:solidFill>
                <a:latin typeface="Times" pitchFamily="18" charset="0"/>
              </a:defRPr>
            </a:lvl2pPr>
            <a:lvl3pPr algn="l">
              <a:tabLst>
                <a:tab pos="279400" algn="l"/>
              </a:tabLst>
              <a:defRPr sz="2400">
                <a:solidFill>
                  <a:schemeClr val="tx1"/>
                </a:solidFill>
                <a:latin typeface="Times" pitchFamily="18" charset="0"/>
              </a:defRPr>
            </a:lvl3pPr>
            <a:lvl4pPr algn="l">
              <a:tabLst>
                <a:tab pos="279400" algn="l"/>
              </a:tabLst>
              <a:defRPr sz="2400">
                <a:solidFill>
                  <a:schemeClr val="tx1"/>
                </a:solidFill>
                <a:latin typeface="Times" pitchFamily="18" charset="0"/>
              </a:defRPr>
            </a:lvl4pPr>
            <a:lvl5pPr algn="l">
              <a:tabLst>
                <a:tab pos="279400" algn="l"/>
              </a:tabLst>
              <a:defRPr sz="2400">
                <a:solidFill>
                  <a:schemeClr val="tx1"/>
                </a:solidFill>
                <a:latin typeface="Times" pitchFamily="18" charset="0"/>
              </a:defRPr>
            </a:lvl5pPr>
            <a:lvl6pPr eaLnBrk="0" fontAlgn="base" hangingPunct="0">
              <a:spcBef>
                <a:spcPct val="0"/>
              </a:spcBef>
              <a:spcAft>
                <a:spcPct val="0"/>
              </a:spcAft>
              <a:tabLst>
                <a:tab pos="279400" algn="l"/>
              </a:tabLst>
              <a:defRPr sz="2400">
                <a:solidFill>
                  <a:schemeClr val="tx1"/>
                </a:solidFill>
                <a:latin typeface="Times" pitchFamily="18" charset="0"/>
              </a:defRPr>
            </a:lvl6pPr>
            <a:lvl7pPr eaLnBrk="0" fontAlgn="base" hangingPunct="0">
              <a:spcBef>
                <a:spcPct val="0"/>
              </a:spcBef>
              <a:spcAft>
                <a:spcPct val="0"/>
              </a:spcAft>
              <a:tabLst>
                <a:tab pos="279400" algn="l"/>
              </a:tabLst>
              <a:defRPr sz="2400">
                <a:solidFill>
                  <a:schemeClr val="tx1"/>
                </a:solidFill>
                <a:latin typeface="Times" pitchFamily="18" charset="0"/>
              </a:defRPr>
            </a:lvl7pPr>
            <a:lvl8pPr eaLnBrk="0" fontAlgn="base" hangingPunct="0">
              <a:spcBef>
                <a:spcPct val="0"/>
              </a:spcBef>
              <a:spcAft>
                <a:spcPct val="0"/>
              </a:spcAft>
              <a:tabLst>
                <a:tab pos="279400" algn="l"/>
              </a:tabLst>
              <a:defRPr sz="2400">
                <a:solidFill>
                  <a:schemeClr val="tx1"/>
                </a:solidFill>
                <a:latin typeface="Times" pitchFamily="18" charset="0"/>
              </a:defRPr>
            </a:lvl8pPr>
            <a:lvl9pPr eaLnBrk="0" fontAlgn="base" hangingPunct="0">
              <a:spcBef>
                <a:spcPct val="0"/>
              </a:spcBef>
              <a:spcAft>
                <a:spcPct val="0"/>
              </a:spcAft>
              <a:tabLst>
                <a:tab pos="279400" algn="l"/>
              </a:tabLst>
              <a:defRPr sz="2400">
                <a:solidFill>
                  <a:schemeClr val="tx1"/>
                </a:solidFill>
                <a:latin typeface="Times" pitchFamily="18" charset="0"/>
              </a:defRPr>
            </a:lvl9pPr>
          </a:lstStyle>
          <a:p>
            <a:pPr algn="ctr">
              <a:lnSpc>
                <a:spcPct val="120000"/>
              </a:lnSpc>
              <a:spcBef>
                <a:spcPct val="50000"/>
              </a:spcBef>
            </a:pPr>
            <a:endParaRPr lang="cs-CZ" sz="3200" b="1">
              <a:solidFill>
                <a:schemeClr val="bg1"/>
              </a:solidFill>
              <a:latin typeface="Grundfos TheSans CE 7B" pitchFamily="2" charset="0"/>
            </a:endParaRPr>
          </a:p>
          <a:p>
            <a:pPr algn="ctr">
              <a:lnSpc>
                <a:spcPct val="120000"/>
              </a:lnSpc>
              <a:spcBef>
                <a:spcPct val="50000"/>
              </a:spcBef>
            </a:pPr>
            <a:r>
              <a:rPr lang="cs-CZ" sz="3200" b="1">
                <a:solidFill>
                  <a:schemeClr val="bg1"/>
                </a:solidFill>
                <a:latin typeface="Arial" pitchFamily="34" charset="0"/>
              </a:rPr>
              <a:t>METODY SNIŽOVÁNÍ ENERGETICKÉ NÁROČNOSTI ČERPADEL</a:t>
            </a:r>
            <a:endParaRPr lang="en-US" sz="3200" b="1">
              <a:latin typeface="Arial" pitchFamily="34" charset="0"/>
            </a:endParaRPr>
          </a:p>
        </p:txBody>
      </p:sp>
      <p:sp>
        <p:nvSpPr>
          <p:cNvPr id="733189" name="Rectangle 5"/>
          <p:cNvSpPr>
            <a:spLocks noGrp="1" noChangeArrowheads="1"/>
          </p:cNvSpPr>
          <p:nvPr>
            <p:ph type="title" idx="4294967295"/>
          </p:nvPr>
        </p:nvSpPr>
        <p:spPr/>
        <p:txBody>
          <a:bodyPr/>
          <a:lstStyle/>
          <a:p>
            <a:pPr algn="l"/>
            <a:r>
              <a:rPr lang="cs-CZ">
                <a:hlinkClick r:id="rId2"/>
              </a:rPr>
              <a:t> </a:t>
            </a:r>
            <a:endParaRPr lang="cs-CZ"/>
          </a:p>
        </p:txBody>
      </p:sp>
      <p:pic>
        <p:nvPicPr>
          <p:cNvPr id="733190" name="Picture 6" descr="GrA4705_NY_25"/>
          <p:cNvPicPr>
            <a:picLocks noChangeAspect="1" noChangeArrowheads="1"/>
          </p:cNvPicPr>
          <p:nvPr/>
        </p:nvPicPr>
        <p:blipFill>
          <a:blip r:embed="rId3" cstate="print">
            <a:extLst>
              <a:ext uri="{28A0092B-C50C-407E-A947-70E740481C1C}">
                <a14:useLocalDpi xmlns:a14="http://schemas.microsoft.com/office/drawing/2010/main" val="0"/>
              </a:ext>
            </a:extLst>
          </a:blip>
          <a:srcRect t="8144" b="24432"/>
          <a:stretch>
            <a:fillRect/>
          </a:stretch>
        </p:blipFill>
        <p:spPr bwMode="auto">
          <a:xfrm>
            <a:off x="0" y="1628775"/>
            <a:ext cx="3048000" cy="1366838"/>
          </a:xfrm>
          <a:prstGeom prst="rect">
            <a:avLst/>
          </a:prstGeom>
          <a:noFill/>
          <a:extLst>
            <a:ext uri="{909E8E84-426E-40DD-AFC4-6F175D3DCCD1}">
              <a14:hiddenFill xmlns:a14="http://schemas.microsoft.com/office/drawing/2010/main">
                <a:solidFill>
                  <a:srgbClr val="FFFFFF"/>
                </a:solidFill>
              </a14:hiddenFill>
            </a:ext>
          </a:extLst>
        </p:spPr>
      </p:pic>
      <p:pic>
        <p:nvPicPr>
          <p:cNvPr id="733191" name="Picture 7" descr="GrA4706_S"/>
          <p:cNvPicPr>
            <a:picLocks noChangeAspect="1" noChangeArrowheads="1"/>
          </p:cNvPicPr>
          <p:nvPr/>
        </p:nvPicPr>
        <p:blipFill>
          <a:blip r:embed="rId4" cstate="print">
            <a:extLst>
              <a:ext uri="{28A0092B-C50C-407E-A947-70E740481C1C}">
                <a14:useLocalDpi xmlns:a14="http://schemas.microsoft.com/office/drawing/2010/main" val="0"/>
              </a:ext>
            </a:extLst>
          </a:blip>
          <a:srcRect t="14117" b="18353"/>
          <a:stretch>
            <a:fillRect/>
          </a:stretch>
        </p:blipFill>
        <p:spPr bwMode="auto">
          <a:xfrm>
            <a:off x="3048000" y="1628775"/>
            <a:ext cx="3048000" cy="1366838"/>
          </a:xfrm>
          <a:prstGeom prst="rect">
            <a:avLst/>
          </a:prstGeom>
          <a:noFill/>
          <a:extLst>
            <a:ext uri="{909E8E84-426E-40DD-AFC4-6F175D3DCCD1}">
              <a14:hiddenFill xmlns:a14="http://schemas.microsoft.com/office/drawing/2010/main">
                <a:solidFill>
                  <a:srgbClr val="FFFFFF"/>
                </a:solidFill>
              </a14:hiddenFill>
            </a:ext>
          </a:extLst>
        </p:spPr>
      </p:pic>
      <p:pic>
        <p:nvPicPr>
          <p:cNvPr id="733192" name="Picture 8" descr="GrA4707_S"/>
          <p:cNvPicPr>
            <a:picLocks noChangeAspect="1" noChangeArrowheads="1"/>
          </p:cNvPicPr>
          <p:nvPr/>
        </p:nvPicPr>
        <p:blipFill>
          <a:blip r:embed="rId5" cstate="print">
            <a:extLst>
              <a:ext uri="{28A0092B-C50C-407E-A947-70E740481C1C}">
                <a14:useLocalDpi xmlns:a14="http://schemas.microsoft.com/office/drawing/2010/main" val="0"/>
              </a:ext>
            </a:extLst>
          </a:blip>
          <a:srcRect t="18823" b="13647"/>
          <a:stretch>
            <a:fillRect/>
          </a:stretch>
        </p:blipFill>
        <p:spPr bwMode="auto">
          <a:xfrm>
            <a:off x="6096000" y="1628775"/>
            <a:ext cx="3048000" cy="1366838"/>
          </a:xfrm>
          <a:prstGeom prst="rect">
            <a:avLst/>
          </a:prstGeom>
          <a:noFill/>
          <a:extLst>
            <a:ext uri="{909E8E84-426E-40DD-AFC4-6F175D3DCCD1}">
              <a14:hiddenFill xmlns:a14="http://schemas.microsoft.com/office/drawing/2010/main">
                <a:solidFill>
                  <a:srgbClr val="FFFFFF"/>
                </a:solidFill>
              </a14:hiddenFill>
            </a:ext>
          </a:extLst>
        </p:spPr>
      </p:pic>
      <p:sp>
        <p:nvSpPr>
          <p:cNvPr id="733193" name="Line 9"/>
          <p:cNvSpPr>
            <a:spLocks noChangeShapeType="1"/>
          </p:cNvSpPr>
          <p:nvPr/>
        </p:nvSpPr>
        <p:spPr bwMode="auto">
          <a:xfrm>
            <a:off x="3048000" y="1628775"/>
            <a:ext cx="0" cy="1366838"/>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33194" name="Line 10"/>
          <p:cNvSpPr>
            <a:spLocks noChangeShapeType="1"/>
          </p:cNvSpPr>
          <p:nvPr/>
        </p:nvSpPr>
        <p:spPr bwMode="auto">
          <a:xfrm>
            <a:off x="6096000" y="1628775"/>
            <a:ext cx="0" cy="1366838"/>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3830070807"/>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1" name="Rectangle 5"/>
          <p:cNvSpPr>
            <a:spLocks noChangeArrowheads="1"/>
          </p:cNvSpPr>
          <p:nvPr/>
        </p:nvSpPr>
        <p:spPr bwMode="auto">
          <a:xfrm>
            <a:off x="311150" y="3933825"/>
            <a:ext cx="4105275" cy="1366838"/>
          </a:xfrm>
          <a:prstGeom prst="rect">
            <a:avLst/>
          </a:prstGeom>
          <a:solidFill>
            <a:srgbClr val="C0C0C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tIns="90000" anchor="ctr"/>
          <a:lstStyle/>
          <a:p>
            <a:r>
              <a:rPr lang="cs-CZ" b="0" dirty="0">
                <a:latin typeface="+mn-lt"/>
              </a:rPr>
              <a:t>Výrobky, které </a:t>
            </a:r>
            <a:r>
              <a:rPr lang="cs-CZ" dirty="0">
                <a:solidFill>
                  <a:srgbClr val="9C0011"/>
                </a:solidFill>
                <a:latin typeface="+mn-lt"/>
              </a:rPr>
              <a:t>spotřebovávají</a:t>
            </a:r>
            <a:r>
              <a:rPr lang="cs-CZ" b="0" dirty="0">
                <a:latin typeface="+mn-lt"/>
              </a:rPr>
              <a:t>, vyrábí nebo přenáší energii</a:t>
            </a:r>
            <a:endParaRPr lang="en-GB" b="0" dirty="0">
              <a:latin typeface="+mn-lt"/>
            </a:endParaRPr>
          </a:p>
          <a:p>
            <a:endParaRPr lang="en-GB" b="0" dirty="0">
              <a:latin typeface="+mn-lt"/>
            </a:endParaRPr>
          </a:p>
          <a:p>
            <a:r>
              <a:rPr lang="cs-CZ" b="0" i="1" u="sng" dirty="0">
                <a:latin typeface="+mn-lt"/>
              </a:rPr>
              <a:t>Příklady</a:t>
            </a:r>
            <a:r>
              <a:rPr lang="en-GB" b="0" i="1" u="sng" dirty="0">
                <a:latin typeface="+mn-lt"/>
              </a:rPr>
              <a:t>:</a:t>
            </a:r>
            <a:r>
              <a:rPr lang="en-GB" b="0" dirty="0">
                <a:latin typeface="+mn-lt"/>
              </a:rPr>
              <a:t> </a:t>
            </a:r>
          </a:p>
          <a:p>
            <a:r>
              <a:rPr lang="cs-CZ" b="0" dirty="0">
                <a:latin typeface="+mn-lt"/>
              </a:rPr>
              <a:t>Kotle, počítače, </a:t>
            </a:r>
            <a:r>
              <a:rPr lang="en-GB" b="0" dirty="0">
                <a:latin typeface="+mn-lt"/>
              </a:rPr>
              <a:t>TV, </a:t>
            </a:r>
            <a:r>
              <a:rPr lang="cs-CZ" b="0" dirty="0">
                <a:solidFill>
                  <a:srgbClr val="9C0011"/>
                </a:solidFill>
                <a:latin typeface="+mn-lt"/>
              </a:rPr>
              <a:t>čerpadla</a:t>
            </a:r>
            <a:r>
              <a:rPr lang="cs-CZ" b="0" dirty="0">
                <a:latin typeface="+mn-lt"/>
              </a:rPr>
              <a:t>, motory</a:t>
            </a:r>
            <a:endParaRPr lang="en-GB" b="0" dirty="0">
              <a:latin typeface="+mn-lt"/>
            </a:endParaRPr>
          </a:p>
        </p:txBody>
      </p:sp>
      <p:sp>
        <p:nvSpPr>
          <p:cNvPr id="239623" name="Text Box 7"/>
          <p:cNvSpPr txBox="1">
            <a:spLocks noChangeArrowheads="1"/>
          </p:cNvSpPr>
          <p:nvPr/>
        </p:nvSpPr>
        <p:spPr bwMode="auto">
          <a:xfrm>
            <a:off x="395288" y="3303588"/>
            <a:ext cx="3941762"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52000" rIns="0" bIns="0">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spcBef>
                <a:spcPct val="20000"/>
              </a:spcBef>
            </a:pPr>
            <a:r>
              <a:rPr lang="en-US" sz="2000" dirty="0" err="1">
                <a:solidFill>
                  <a:schemeClr val="tx2"/>
                </a:solidFill>
                <a:latin typeface="+mn-lt"/>
                <a:ea typeface="MS PGothic" pitchFamily="34" charset="-128"/>
              </a:rPr>
              <a:t>EuP</a:t>
            </a:r>
            <a:r>
              <a:rPr lang="en-US" sz="2000" dirty="0">
                <a:solidFill>
                  <a:srgbClr val="5C99D4"/>
                </a:solidFill>
                <a:latin typeface="+mn-lt"/>
                <a:ea typeface="MS PGothic" pitchFamily="34" charset="-128"/>
              </a:rPr>
              <a:t> = </a:t>
            </a:r>
            <a:r>
              <a:rPr lang="en-US" sz="2000" dirty="0">
                <a:solidFill>
                  <a:schemeClr val="tx2"/>
                </a:solidFill>
                <a:latin typeface="+mn-lt"/>
                <a:ea typeface="MS PGothic" pitchFamily="34" charset="-128"/>
              </a:rPr>
              <a:t>E</a:t>
            </a:r>
            <a:r>
              <a:rPr lang="en-US" sz="2000" dirty="0">
                <a:solidFill>
                  <a:srgbClr val="5C99D4"/>
                </a:solidFill>
                <a:latin typeface="+mn-lt"/>
                <a:ea typeface="MS PGothic" pitchFamily="34" charset="-128"/>
              </a:rPr>
              <a:t>nergy </a:t>
            </a:r>
            <a:r>
              <a:rPr lang="en-US" sz="2000" dirty="0">
                <a:solidFill>
                  <a:schemeClr val="tx2"/>
                </a:solidFill>
                <a:latin typeface="+mn-lt"/>
                <a:ea typeface="MS PGothic" pitchFamily="34" charset="-128"/>
              </a:rPr>
              <a:t>U</a:t>
            </a:r>
            <a:r>
              <a:rPr lang="en-US" sz="2000" dirty="0">
                <a:solidFill>
                  <a:srgbClr val="5C99D4"/>
                </a:solidFill>
                <a:latin typeface="+mn-lt"/>
                <a:ea typeface="MS PGothic" pitchFamily="34" charset="-128"/>
              </a:rPr>
              <a:t>sing </a:t>
            </a:r>
            <a:r>
              <a:rPr lang="en-US" sz="2000" dirty="0">
                <a:solidFill>
                  <a:schemeClr val="tx2"/>
                </a:solidFill>
                <a:latin typeface="+mn-lt"/>
                <a:ea typeface="MS PGothic" pitchFamily="34" charset="-128"/>
              </a:rPr>
              <a:t>P</a:t>
            </a:r>
            <a:r>
              <a:rPr lang="en-US" sz="2000" dirty="0">
                <a:solidFill>
                  <a:srgbClr val="5C99D4"/>
                </a:solidFill>
                <a:latin typeface="+mn-lt"/>
                <a:ea typeface="MS PGothic" pitchFamily="34" charset="-128"/>
              </a:rPr>
              <a:t>roducts</a:t>
            </a:r>
          </a:p>
        </p:txBody>
      </p:sp>
      <p:sp>
        <p:nvSpPr>
          <p:cNvPr id="239624" name="Rectangle 8"/>
          <p:cNvSpPr>
            <a:spLocks noChangeArrowheads="1"/>
          </p:cNvSpPr>
          <p:nvPr/>
        </p:nvSpPr>
        <p:spPr bwMode="auto">
          <a:xfrm>
            <a:off x="4727575" y="3933825"/>
            <a:ext cx="4105275" cy="1366838"/>
          </a:xfrm>
          <a:prstGeom prst="rect">
            <a:avLst/>
          </a:prstGeom>
          <a:solidFill>
            <a:srgbClr val="C0C0C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tIns="90000"/>
          <a:lstStyle/>
          <a:p>
            <a:r>
              <a:rPr lang="cs-CZ" b="0" dirty="0">
                <a:latin typeface="+mn-lt"/>
              </a:rPr>
              <a:t>Výrobky, které </a:t>
            </a:r>
            <a:r>
              <a:rPr lang="cs-CZ" dirty="0">
                <a:solidFill>
                  <a:srgbClr val="9C0011"/>
                </a:solidFill>
                <a:latin typeface="+mn-lt"/>
              </a:rPr>
              <a:t>ovlivňují</a:t>
            </a:r>
            <a:r>
              <a:rPr lang="cs-CZ" b="0" dirty="0">
                <a:latin typeface="+mn-lt"/>
              </a:rPr>
              <a:t> spotřebu energie</a:t>
            </a:r>
            <a:r>
              <a:rPr lang="en-GB" b="0" dirty="0">
                <a:latin typeface="+mn-lt"/>
              </a:rPr>
              <a:t>.</a:t>
            </a:r>
          </a:p>
          <a:p>
            <a:endParaRPr lang="cs-CZ" sz="1400" b="0" dirty="0">
              <a:latin typeface="+mn-lt"/>
            </a:endParaRPr>
          </a:p>
          <a:p>
            <a:r>
              <a:rPr lang="cs-CZ" b="0" i="1" u="sng" dirty="0" smtClean="0">
                <a:latin typeface="+mn-lt"/>
              </a:rPr>
              <a:t>Příklady</a:t>
            </a:r>
            <a:r>
              <a:rPr lang="en-GB" b="0" i="1" u="sng" dirty="0">
                <a:latin typeface="+mn-lt"/>
              </a:rPr>
              <a:t>: </a:t>
            </a:r>
          </a:p>
          <a:p>
            <a:r>
              <a:rPr lang="cs-CZ" b="0" dirty="0">
                <a:latin typeface="+mn-lt"/>
              </a:rPr>
              <a:t>Okna, izolace, sprchovací hlavice</a:t>
            </a:r>
            <a:endParaRPr lang="en-GB" b="0" dirty="0">
              <a:latin typeface="+mn-lt"/>
            </a:endParaRPr>
          </a:p>
        </p:txBody>
      </p:sp>
      <p:sp>
        <p:nvSpPr>
          <p:cNvPr id="239626" name="Text Box 10"/>
          <p:cNvSpPr txBox="1">
            <a:spLocks noChangeArrowheads="1"/>
          </p:cNvSpPr>
          <p:nvPr/>
        </p:nvSpPr>
        <p:spPr bwMode="auto">
          <a:xfrm>
            <a:off x="4802188" y="3303588"/>
            <a:ext cx="4017962"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52000" rIns="0" bIns="0">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spcBef>
                <a:spcPct val="20000"/>
              </a:spcBef>
            </a:pPr>
            <a:r>
              <a:rPr lang="en-US" sz="2000">
                <a:solidFill>
                  <a:schemeClr val="tx2"/>
                </a:solidFill>
                <a:latin typeface="+mn-lt"/>
                <a:ea typeface="MS PGothic" pitchFamily="34" charset="-128"/>
              </a:rPr>
              <a:t>ErP</a:t>
            </a:r>
            <a:r>
              <a:rPr lang="en-US" sz="2000">
                <a:solidFill>
                  <a:srgbClr val="5C99D4"/>
                </a:solidFill>
                <a:latin typeface="+mn-lt"/>
                <a:ea typeface="MS PGothic" pitchFamily="34" charset="-128"/>
              </a:rPr>
              <a:t> = </a:t>
            </a:r>
            <a:r>
              <a:rPr lang="en-US" sz="2000">
                <a:solidFill>
                  <a:schemeClr val="tx2"/>
                </a:solidFill>
                <a:latin typeface="+mn-lt"/>
                <a:ea typeface="MS PGothic" pitchFamily="34" charset="-128"/>
              </a:rPr>
              <a:t>E</a:t>
            </a:r>
            <a:r>
              <a:rPr lang="en-US" sz="2000">
                <a:solidFill>
                  <a:srgbClr val="5C99D4"/>
                </a:solidFill>
                <a:latin typeface="+mn-lt"/>
                <a:ea typeface="MS PGothic" pitchFamily="34" charset="-128"/>
              </a:rPr>
              <a:t>nergy </a:t>
            </a:r>
            <a:r>
              <a:rPr lang="en-US" sz="2000">
                <a:solidFill>
                  <a:schemeClr val="tx2"/>
                </a:solidFill>
                <a:latin typeface="+mn-lt"/>
                <a:ea typeface="MS PGothic" pitchFamily="34" charset="-128"/>
              </a:rPr>
              <a:t>R</a:t>
            </a:r>
            <a:r>
              <a:rPr lang="en-US" sz="2000">
                <a:solidFill>
                  <a:srgbClr val="5C99D4"/>
                </a:solidFill>
                <a:latin typeface="+mn-lt"/>
                <a:ea typeface="MS PGothic" pitchFamily="34" charset="-128"/>
              </a:rPr>
              <a:t>elated </a:t>
            </a:r>
            <a:r>
              <a:rPr lang="en-US" sz="2000">
                <a:solidFill>
                  <a:schemeClr val="tx2"/>
                </a:solidFill>
                <a:latin typeface="+mn-lt"/>
                <a:ea typeface="MS PGothic" pitchFamily="34" charset="-128"/>
              </a:rPr>
              <a:t>P</a:t>
            </a:r>
            <a:r>
              <a:rPr lang="en-US" sz="2000">
                <a:solidFill>
                  <a:srgbClr val="5C99D4"/>
                </a:solidFill>
                <a:latin typeface="+mn-lt"/>
                <a:ea typeface="MS PGothic" pitchFamily="34" charset="-128"/>
              </a:rPr>
              <a:t>roducts</a:t>
            </a:r>
          </a:p>
        </p:txBody>
      </p:sp>
      <p:sp>
        <p:nvSpPr>
          <p:cNvPr id="239627" name="Text Box 11"/>
          <p:cNvSpPr txBox="1">
            <a:spLocks noChangeArrowheads="1"/>
          </p:cNvSpPr>
          <p:nvPr/>
        </p:nvSpPr>
        <p:spPr bwMode="auto">
          <a:xfrm>
            <a:off x="387350" y="1231900"/>
            <a:ext cx="3975100" cy="797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80000" rIns="0" bIns="0">
            <a:spAutoFit/>
          </a:bodyPr>
          <a:lstStyle>
            <a:lvl1pPr marL="182563" indent="-182563"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buFont typeface="Times" pitchFamily="18" charset="0"/>
              <a:buNone/>
            </a:pPr>
            <a:r>
              <a:rPr lang="cs-CZ" sz="2000" dirty="0">
                <a:solidFill>
                  <a:srgbClr val="000000"/>
                </a:solidFill>
                <a:latin typeface="+mn-lt"/>
              </a:rPr>
              <a:t>2005 – Směrnice </a:t>
            </a:r>
            <a:r>
              <a:rPr lang="cs-CZ" sz="2000" dirty="0" err="1">
                <a:solidFill>
                  <a:srgbClr val="000000"/>
                </a:solidFill>
                <a:latin typeface="+mn-lt"/>
              </a:rPr>
              <a:t>EuP</a:t>
            </a:r>
            <a:r>
              <a:rPr lang="cs-CZ" sz="2000" dirty="0">
                <a:solidFill>
                  <a:srgbClr val="000000"/>
                </a:solidFill>
                <a:latin typeface="+mn-lt"/>
              </a:rPr>
              <a:t>, </a:t>
            </a:r>
          </a:p>
          <a:p>
            <a:pPr eaLnBrk="1" hangingPunct="1">
              <a:buFont typeface="Times" pitchFamily="18" charset="0"/>
              <a:buNone/>
            </a:pPr>
            <a:r>
              <a:rPr lang="cs-CZ" sz="2000" dirty="0">
                <a:solidFill>
                  <a:srgbClr val="000000"/>
                </a:solidFill>
                <a:latin typeface="+mn-lt"/>
              </a:rPr>
              <a:t>v r. 2009 rozšířena na </a:t>
            </a:r>
            <a:r>
              <a:rPr lang="cs-CZ" sz="2000" dirty="0" err="1">
                <a:solidFill>
                  <a:srgbClr val="000000"/>
                </a:solidFill>
                <a:latin typeface="+mn-lt"/>
              </a:rPr>
              <a:t>ErP</a:t>
            </a:r>
            <a:endParaRPr lang="en-US" sz="2000" dirty="0">
              <a:solidFill>
                <a:srgbClr val="000000"/>
              </a:solidFill>
              <a:latin typeface="+mn-lt"/>
            </a:endParaRPr>
          </a:p>
        </p:txBody>
      </p:sp>
      <p:pic>
        <p:nvPicPr>
          <p:cNvPr id="1078280" name="Picture 8" descr="EUP_Box_2_Ny"/>
          <p:cNvPicPr>
            <a:picLocks noChangeAspect="1" noChangeArrowheads="1"/>
          </p:cNvPicPr>
          <p:nvPr/>
        </p:nvPicPr>
        <p:blipFill>
          <a:blip r:embed="rId3">
            <a:extLst>
              <a:ext uri="{28A0092B-C50C-407E-A947-70E740481C1C}">
                <a14:useLocalDpi xmlns:a14="http://schemas.microsoft.com/office/drawing/2010/main" val="0"/>
              </a:ext>
            </a:extLst>
          </a:blip>
          <a:srcRect l="23564" t="20270" r="21036" b="23695"/>
          <a:stretch>
            <a:fillRect/>
          </a:stretch>
        </p:blipFill>
        <p:spPr bwMode="auto">
          <a:xfrm>
            <a:off x="4427538" y="620713"/>
            <a:ext cx="4176712" cy="3168650"/>
          </a:xfrm>
          <a:prstGeom prst="rect">
            <a:avLst/>
          </a:prstGeom>
          <a:noFill/>
          <a:extLst>
            <a:ext uri="{909E8E84-426E-40DD-AFC4-6F175D3DCCD1}">
              <a14:hiddenFill xmlns:a14="http://schemas.microsoft.com/office/drawing/2010/main">
                <a:solidFill>
                  <a:srgbClr val="FFFFFF"/>
                </a:solidFill>
              </a14:hiddenFill>
            </a:ext>
          </a:extLst>
        </p:spPr>
      </p:pic>
      <p:pic>
        <p:nvPicPr>
          <p:cNvPr id="1078281" name="Picture 9" descr="EUP_Box_1_Ny"/>
          <p:cNvPicPr>
            <a:picLocks noChangeAspect="1" noChangeArrowheads="1"/>
          </p:cNvPicPr>
          <p:nvPr/>
        </p:nvPicPr>
        <p:blipFill>
          <a:blip r:embed="rId4">
            <a:extLst>
              <a:ext uri="{28A0092B-C50C-407E-A947-70E740481C1C}">
                <a14:useLocalDpi xmlns:a14="http://schemas.microsoft.com/office/drawing/2010/main" val="0"/>
              </a:ext>
            </a:extLst>
          </a:blip>
          <a:srcRect l="27374" t="29955" r="27396" b="32509"/>
          <a:stretch>
            <a:fillRect/>
          </a:stretch>
        </p:blipFill>
        <p:spPr bwMode="auto">
          <a:xfrm>
            <a:off x="4730750" y="1162050"/>
            <a:ext cx="3409950" cy="2122488"/>
          </a:xfrm>
          <a:prstGeom prst="rect">
            <a:avLst/>
          </a:prstGeom>
          <a:noFill/>
          <a:extLst>
            <a:ext uri="{909E8E84-426E-40DD-AFC4-6F175D3DCCD1}">
              <a14:hiddenFill xmlns:a14="http://schemas.microsoft.com/office/drawing/2010/main">
                <a:solidFill>
                  <a:srgbClr val="FFFFFF"/>
                </a:solidFill>
              </a14:hiddenFill>
            </a:ext>
          </a:extLst>
        </p:spPr>
      </p:pic>
      <p:sp>
        <p:nvSpPr>
          <p:cNvPr id="1078282" name="Rectangle 10"/>
          <p:cNvSpPr>
            <a:spLocks noGrp="1" noChangeArrowheads="1"/>
          </p:cNvSpPr>
          <p:nvPr>
            <p:ph type="title"/>
          </p:nvPr>
        </p:nvSpPr>
        <p:spPr>
          <a:xfrm>
            <a:off x="620713" y="406400"/>
            <a:ext cx="7772400" cy="400110"/>
          </a:xfrm>
        </p:spPr>
        <p:txBody>
          <a:bodyPr/>
          <a:lstStyle/>
          <a:p>
            <a:r>
              <a:rPr lang="cs-CZ" sz="2600" b="1" dirty="0">
                <a:solidFill>
                  <a:schemeClr val="tx1"/>
                </a:solidFill>
                <a:latin typeface="+mn-lt"/>
              </a:rPr>
              <a:t>Směrnice </a:t>
            </a:r>
            <a:r>
              <a:rPr lang="en-GB" sz="2600" b="1" dirty="0" err="1">
                <a:solidFill>
                  <a:schemeClr val="tx1"/>
                </a:solidFill>
                <a:latin typeface="+mn-lt"/>
              </a:rPr>
              <a:t>EuP</a:t>
            </a:r>
            <a:r>
              <a:rPr lang="cs-CZ" sz="2600" b="1" dirty="0">
                <a:solidFill>
                  <a:schemeClr val="tx1"/>
                </a:solidFill>
                <a:latin typeface="+mn-lt"/>
              </a:rPr>
              <a:t>/</a:t>
            </a:r>
            <a:r>
              <a:rPr lang="cs-CZ" sz="2600" b="1" dirty="0" err="1">
                <a:solidFill>
                  <a:schemeClr val="tx1"/>
                </a:solidFill>
                <a:latin typeface="+mn-lt"/>
              </a:rPr>
              <a:t>ErP</a:t>
            </a:r>
            <a:endParaRPr lang="en-GB" sz="2600" b="1" dirty="0">
              <a:solidFill>
                <a:schemeClr val="tx1"/>
              </a:solidFill>
              <a:latin typeface="+mn-lt"/>
            </a:endParaRPr>
          </a:p>
        </p:txBody>
      </p:sp>
      <p:pic>
        <p:nvPicPr>
          <p:cNvPr id="1078283" name="Picture 11" descr="lab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987583">
            <a:off x="3729037" y="4430712"/>
            <a:ext cx="1397000" cy="173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717085"/>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9623"/>
                                        </p:tgtEl>
                                        <p:attrNameLst>
                                          <p:attrName>style.visibility</p:attrName>
                                        </p:attrNameLst>
                                      </p:cBhvr>
                                      <p:to>
                                        <p:strVal val="visible"/>
                                      </p:to>
                                    </p:set>
                                    <p:animEffect transition="in" filter="wipe(left)">
                                      <p:cBhvr>
                                        <p:cTn id="7" dur="1000"/>
                                        <p:tgtEl>
                                          <p:spTgt spid="239623"/>
                                        </p:tgtEl>
                                      </p:cBhvr>
                                    </p:animEffect>
                                  </p:childTnLst>
                                </p:cTn>
                              </p:par>
                            </p:childTnLst>
                          </p:cTn>
                        </p:par>
                        <p:par>
                          <p:cTn id="8" fill="hold" nodeType="afterGroup">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239621"/>
                                        </p:tgtEl>
                                        <p:attrNameLst>
                                          <p:attrName>style.visibility</p:attrName>
                                        </p:attrNameLst>
                                      </p:cBhvr>
                                      <p:to>
                                        <p:strVal val="visible"/>
                                      </p:to>
                                    </p:set>
                                    <p:animEffect transition="in" filter="wipe(up)">
                                      <p:cBhvr>
                                        <p:cTn id="11" dur="500"/>
                                        <p:tgtEl>
                                          <p:spTgt spid="2396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39626"/>
                                        </p:tgtEl>
                                        <p:attrNameLst>
                                          <p:attrName>style.visibility</p:attrName>
                                        </p:attrNameLst>
                                      </p:cBhvr>
                                      <p:to>
                                        <p:strVal val="visible"/>
                                      </p:to>
                                    </p:set>
                                    <p:animEffect transition="in" filter="wipe(left)">
                                      <p:cBhvr>
                                        <p:cTn id="16" dur="1000"/>
                                        <p:tgtEl>
                                          <p:spTgt spid="239626"/>
                                        </p:tgtEl>
                                      </p:cBhvr>
                                    </p:animEffect>
                                  </p:childTnLst>
                                </p:cTn>
                              </p:par>
                            </p:childTnLst>
                          </p:cTn>
                        </p:par>
                        <p:par>
                          <p:cTn id="17" fill="hold" nodeType="afterGroup">
                            <p:stCondLst>
                              <p:cond delay="1000"/>
                            </p:stCondLst>
                            <p:childTnLst>
                              <p:par>
                                <p:cTn id="18" presetID="22" presetClass="entr" presetSubtype="1" fill="hold" grpId="0" nodeType="afterEffect">
                                  <p:stCondLst>
                                    <p:cond delay="500"/>
                                  </p:stCondLst>
                                  <p:childTnLst>
                                    <p:set>
                                      <p:cBhvr>
                                        <p:cTn id="19" dur="1" fill="hold">
                                          <p:stCondLst>
                                            <p:cond delay="0"/>
                                          </p:stCondLst>
                                        </p:cTn>
                                        <p:tgtEl>
                                          <p:spTgt spid="239624"/>
                                        </p:tgtEl>
                                        <p:attrNameLst>
                                          <p:attrName>style.visibility</p:attrName>
                                        </p:attrNameLst>
                                      </p:cBhvr>
                                      <p:to>
                                        <p:strVal val="visible"/>
                                      </p:to>
                                    </p:set>
                                    <p:animEffect transition="in" filter="wipe(up)">
                                      <p:cBhvr>
                                        <p:cTn id="20" dur="500"/>
                                        <p:tgtEl>
                                          <p:spTgt spid="239624"/>
                                        </p:tgtEl>
                                      </p:cBhvr>
                                    </p:animEffect>
                                  </p:childTnLst>
                                </p:cTn>
                              </p:par>
                              <p:par>
                                <p:cTn id="21" presetID="10" presetClass="entr" presetSubtype="0" fill="hold" nodeType="withEffect">
                                  <p:stCondLst>
                                    <p:cond delay="1000"/>
                                  </p:stCondLst>
                                  <p:childTnLst>
                                    <p:set>
                                      <p:cBhvr>
                                        <p:cTn id="22" dur="1" fill="hold">
                                          <p:stCondLst>
                                            <p:cond delay="0"/>
                                          </p:stCondLst>
                                        </p:cTn>
                                        <p:tgtEl>
                                          <p:spTgt spid="1078280"/>
                                        </p:tgtEl>
                                        <p:attrNameLst>
                                          <p:attrName>style.visibility</p:attrName>
                                        </p:attrNameLst>
                                      </p:cBhvr>
                                      <p:to>
                                        <p:strVal val="visible"/>
                                      </p:to>
                                    </p:set>
                                    <p:animEffect transition="in" filter="fade">
                                      <p:cBhvr>
                                        <p:cTn id="23" dur="2000"/>
                                        <p:tgtEl>
                                          <p:spTgt spid="107828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78283"/>
                                        </p:tgtEl>
                                        <p:attrNameLst>
                                          <p:attrName>style.visibility</p:attrName>
                                        </p:attrNameLst>
                                      </p:cBhvr>
                                      <p:to>
                                        <p:strVal val="visible"/>
                                      </p:to>
                                    </p:set>
                                    <p:anim calcmode="lin" valueType="num">
                                      <p:cBhvr additive="base">
                                        <p:cTn id="28" dur="500" fill="hold"/>
                                        <p:tgtEl>
                                          <p:spTgt spid="1078283"/>
                                        </p:tgtEl>
                                        <p:attrNameLst>
                                          <p:attrName>ppt_x</p:attrName>
                                        </p:attrNameLst>
                                      </p:cBhvr>
                                      <p:tavLst>
                                        <p:tav tm="0">
                                          <p:val>
                                            <p:strVal val="#ppt_x"/>
                                          </p:val>
                                        </p:tav>
                                        <p:tav tm="100000">
                                          <p:val>
                                            <p:strVal val="#ppt_x"/>
                                          </p:val>
                                        </p:tav>
                                      </p:tavLst>
                                    </p:anim>
                                    <p:anim calcmode="lin" valueType="num">
                                      <p:cBhvr additive="base">
                                        <p:cTn id="29" dur="500" fill="hold"/>
                                        <p:tgtEl>
                                          <p:spTgt spid="10782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1" grpId="0" animBg="1"/>
      <p:bldP spid="239623" grpId="0" autoUpdateAnimBg="0"/>
      <p:bldP spid="239624" grpId="0" animBg="1"/>
      <p:bldP spid="239626"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ChangeArrowheads="1"/>
          </p:cNvSpPr>
          <p:nvPr/>
        </p:nvSpPr>
        <p:spPr bwMode="auto">
          <a:xfrm>
            <a:off x="179388" y="836613"/>
            <a:ext cx="8964612"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lnSpc>
                <a:spcPct val="90000"/>
              </a:lnSpc>
              <a:spcBef>
                <a:spcPct val="20000"/>
              </a:spcBef>
              <a:spcAft>
                <a:spcPct val="20000"/>
              </a:spcAft>
            </a:pPr>
            <a:endParaRPr lang="cs-CZ" sz="2400">
              <a:latin typeface="MetaPlusNormal" charset="0"/>
            </a:endParaRPr>
          </a:p>
          <a:p>
            <a:pPr marL="476250" lvl="1" indent="-285750" algn="l">
              <a:lnSpc>
                <a:spcPct val="90000"/>
              </a:lnSpc>
              <a:spcBef>
                <a:spcPct val="20000"/>
              </a:spcBef>
              <a:spcAft>
                <a:spcPct val="20000"/>
              </a:spcAft>
              <a:buSzPct val="100000"/>
            </a:pPr>
            <a:r>
              <a:rPr lang="cs-CZ" sz="2400">
                <a:latin typeface="Arial" pitchFamily="34" charset="0"/>
              </a:rPr>
              <a:t>Grundfos</a:t>
            </a:r>
          </a:p>
          <a:p>
            <a:pPr marL="476250" lvl="1" indent="-285750" algn="l">
              <a:lnSpc>
                <a:spcPct val="90000"/>
              </a:lnSpc>
              <a:spcBef>
                <a:spcPct val="20000"/>
              </a:spcBef>
              <a:spcAft>
                <a:spcPct val="20000"/>
              </a:spcAft>
              <a:buSzPct val="100000"/>
            </a:pPr>
            <a:r>
              <a:rPr lang="cs-CZ" sz="2400">
                <a:latin typeface="Arial" pitchFamily="34" charset="0"/>
              </a:rPr>
              <a:t>Základní pojmy čerpací techniky</a:t>
            </a:r>
          </a:p>
          <a:p>
            <a:pPr marL="476250" lvl="1" indent="-285750" algn="l">
              <a:lnSpc>
                <a:spcPct val="90000"/>
              </a:lnSpc>
              <a:spcBef>
                <a:spcPct val="20000"/>
              </a:spcBef>
              <a:spcAft>
                <a:spcPct val="20000"/>
              </a:spcAft>
              <a:buSzPct val="100000"/>
            </a:pPr>
            <a:r>
              <a:rPr lang="cs-CZ" sz="2400">
                <a:latin typeface="Arial" pitchFamily="34" charset="0"/>
              </a:rPr>
              <a:t>Základní zásady instalace oběhových čerpadel</a:t>
            </a:r>
          </a:p>
          <a:p>
            <a:pPr marL="476250" lvl="1" indent="-285750" algn="l">
              <a:lnSpc>
                <a:spcPct val="90000"/>
              </a:lnSpc>
              <a:spcBef>
                <a:spcPct val="20000"/>
              </a:spcBef>
              <a:spcAft>
                <a:spcPct val="20000"/>
              </a:spcAft>
              <a:buSzPct val="100000"/>
            </a:pPr>
            <a:r>
              <a:rPr lang="cs-CZ" sz="2400">
                <a:latin typeface="Arial" pitchFamily="34" charset="0"/>
              </a:rPr>
              <a:t>Metody snižování energetické náročnosti čerpadel</a:t>
            </a:r>
          </a:p>
          <a:p>
            <a:pPr marL="895350" lvl="2" indent="-228600" algn="l">
              <a:lnSpc>
                <a:spcPct val="90000"/>
              </a:lnSpc>
              <a:spcBef>
                <a:spcPct val="20000"/>
              </a:spcBef>
              <a:spcAft>
                <a:spcPct val="20000"/>
              </a:spcAft>
              <a:buSzPct val="75000"/>
              <a:buFontTx/>
              <a:buChar char="•"/>
            </a:pPr>
            <a:r>
              <a:rPr lang="cs-CZ" sz="2400">
                <a:latin typeface="Arial" pitchFamily="34" charset="0"/>
              </a:rPr>
              <a:t>Otáčkově regulovaná čerpadla</a:t>
            </a:r>
          </a:p>
          <a:p>
            <a:pPr marL="895350" lvl="2" indent="-228600" algn="l">
              <a:lnSpc>
                <a:spcPct val="90000"/>
              </a:lnSpc>
              <a:spcBef>
                <a:spcPct val="20000"/>
              </a:spcBef>
              <a:spcAft>
                <a:spcPct val="20000"/>
              </a:spcAft>
              <a:buSzPct val="75000"/>
              <a:buFontTx/>
              <a:buChar char="•"/>
            </a:pPr>
            <a:r>
              <a:rPr lang="cs-CZ" sz="2400">
                <a:latin typeface="Arial" pitchFamily="34" charset="0"/>
              </a:rPr>
              <a:t>Nové účinnější motory</a:t>
            </a:r>
          </a:p>
          <a:p>
            <a:pPr marL="895350" lvl="2" indent="-228600" algn="l">
              <a:lnSpc>
                <a:spcPct val="90000"/>
              </a:lnSpc>
              <a:spcBef>
                <a:spcPct val="20000"/>
              </a:spcBef>
              <a:spcAft>
                <a:spcPct val="20000"/>
              </a:spcAft>
              <a:buSzPct val="75000"/>
              <a:buFontTx/>
              <a:buChar char="•"/>
            </a:pPr>
            <a:r>
              <a:rPr lang="cs-CZ" sz="2400">
                <a:latin typeface="Arial" pitchFamily="34" charset="0"/>
              </a:rPr>
              <a:t>Nové způsoby regulace čerpadel</a:t>
            </a:r>
          </a:p>
          <a:p>
            <a:pPr marL="476250" lvl="1" indent="-285750" algn="l">
              <a:lnSpc>
                <a:spcPct val="90000"/>
              </a:lnSpc>
              <a:spcBef>
                <a:spcPct val="20000"/>
              </a:spcBef>
              <a:spcAft>
                <a:spcPct val="20000"/>
              </a:spcAft>
              <a:buSzPct val="100000"/>
            </a:pPr>
            <a:r>
              <a:rPr lang="cs-CZ" sz="2400">
                <a:latin typeface="Arial" pitchFamily="34" charset="0"/>
              </a:rPr>
              <a:t>Uživatelská přívětivost</a:t>
            </a:r>
          </a:p>
          <a:p>
            <a:pPr marL="476250" lvl="1" indent="-285750" algn="l">
              <a:lnSpc>
                <a:spcPct val="90000"/>
              </a:lnSpc>
              <a:spcBef>
                <a:spcPct val="20000"/>
              </a:spcBef>
              <a:spcAft>
                <a:spcPct val="20000"/>
              </a:spcAft>
              <a:buSzPct val="100000"/>
            </a:pPr>
            <a:r>
              <a:rPr lang="cs-CZ" sz="2400">
                <a:latin typeface="Arial" pitchFamily="34" charset="0"/>
              </a:rPr>
              <a:t>Zdroje informací </a:t>
            </a:r>
          </a:p>
        </p:txBody>
      </p:sp>
      <p:sp>
        <p:nvSpPr>
          <p:cNvPr id="590851" name="Rectangle 3"/>
          <p:cNvSpPr>
            <a:spLocks noGrp="1" noChangeArrowheads="1"/>
          </p:cNvSpPr>
          <p:nvPr>
            <p:ph type="title"/>
          </p:nvPr>
        </p:nvSpPr>
        <p:spPr>
          <a:xfrm>
            <a:off x="539750" y="549275"/>
            <a:ext cx="7953375" cy="996950"/>
          </a:xfrm>
          <a:noFill/>
          <a:ln/>
        </p:spPr>
        <p:txBody>
          <a:bodyPr/>
          <a:lstStyle/>
          <a:p>
            <a:pPr algn="l"/>
            <a:r>
              <a:rPr lang="cs-CZ" sz="3200" b="1">
                <a:solidFill>
                  <a:schemeClr val="tx1"/>
                </a:solidFill>
                <a:latin typeface="Arial" pitchFamily="34" charset="0"/>
              </a:rPr>
              <a:t>OBSAH</a:t>
            </a:r>
          </a:p>
        </p:txBody>
      </p:sp>
    </p:spTree>
    <p:extLst>
      <p:ext uri="{BB962C8B-B14F-4D97-AF65-F5344CB8AC3E}">
        <p14:creationId xmlns:p14="http://schemas.microsoft.com/office/powerpoint/2010/main" val="40208468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90850">
                                            <p:txEl>
                                              <p:pRg st="2" end="2"/>
                                            </p:txEl>
                                          </p:spTgt>
                                        </p:tgtEl>
                                        <p:attrNameLst>
                                          <p:attrName>style.visibility</p:attrName>
                                        </p:attrNameLst>
                                      </p:cBhvr>
                                      <p:to>
                                        <p:strVal val="visible"/>
                                      </p:to>
                                    </p:set>
                                    <p:anim calcmode="lin" valueType="num">
                                      <p:cBhvr additive="base">
                                        <p:cTn id="7" dur="500" fill="hold"/>
                                        <p:tgtEl>
                                          <p:spTgt spid="590850">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9085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90850">
                                            <p:txEl>
                                              <p:pRg st="3" end="3"/>
                                            </p:txEl>
                                          </p:spTgt>
                                        </p:tgtEl>
                                        <p:attrNameLst>
                                          <p:attrName>style.visibility</p:attrName>
                                        </p:attrNameLst>
                                      </p:cBhvr>
                                      <p:to>
                                        <p:strVal val="visible"/>
                                      </p:to>
                                    </p:set>
                                    <p:anim calcmode="lin" valueType="num">
                                      <p:cBhvr additive="base">
                                        <p:cTn id="13" dur="500" fill="hold"/>
                                        <p:tgtEl>
                                          <p:spTgt spid="590850">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9085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90850">
                                            <p:txEl>
                                              <p:pRg st="4" end="4"/>
                                            </p:txEl>
                                          </p:spTgt>
                                        </p:tgtEl>
                                        <p:attrNameLst>
                                          <p:attrName>style.visibility</p:attrName>
                                        </p:attrNameLst>
                                      </p:cBhvr>
                                      <p:to>
                                        <p:strVal val="visible"/>
                                      </p:to>
                                    </p:set>
                                    <p:anim calcmode="lin" valueType="num">
                                      <p:cBhvr additive="base">
                                        <p:cTn id="19" dur="500" fill="hold"/>
                                        <p:tgtEl>
                                          <p:spTgt spid="590850">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9085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90850">
                                            <p:txEl>
                                              <p:pRg st="5" end="5"/>
                                            </p:txEl>
                                          </p:spTgt>
                                        </p:tgtEl>
                                        <p:attrNameLst>
                                          <p:attrName>style.visibility</p:attrName>
                                        </p:attrNameLst>
                                      </p:cBhvr>
                                      <p:to>
                                        <p:strVal val="visible"/>
                                      </p:to>
                                    </p:set>
                                    <p:anim calcmode="lin" valueType="num">
                                      <p:cBhvr additive="base">
                                        <p:cTn id="25" dur="500" fill="hold"/>
                                        <p:tgtEl>
                                          <p:spTgt spid="590850">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9085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590850">
                                            <p:txEl>
                                              <p:pRg st="6" end="6"/>
                                            </p:txEl>
                                          </p:spTgt>
                                        </p:tgtEl>
                                        <p:attrNameLst>
                                          <p:attrName>style.visibility</p:attrName>
                                        </p:attrNameLst>
                                      </p:cBhvr>
                                      <p:to>
                                        <p:strVal val="visible"/>
                                      </p:to>
                                    </p:set>
                                    <p:anim calcmode="lin" valueType="num">
                                      <p:cBhvr additive="base">
                                        <p:cTn id="31" dur="500" fill="hold"/>
                                        <p:tgtEl>
                                          <p:spTgt spid="590850">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9085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590850">
                                            <p:txEl>
                                              <p:pRg st="7" end="7"/>
                                            </p:txEl>
                                          </p:spTgt>
                                        </p:tgtEl>
                                        <p:attrNameLst>
                                          <p:attrName>style.visibility</p:attrName>
                                        </p:attrNameLst>
                                      </p:cBhvr>
                                      <p:to>
                                        <p:strVal val="visible"/>
                                      </p:to>
                                    </p:set>
                                    <p:anim calcmode="lin" valueType="num">
                                      <p:cBhvr additive="base">
                                        <p:cTn id="37" dur="500" fill="hold"/>
                                        <p:tgtEl>
                                          <p:spTgt spid="590850">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90850">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590850">
                                            <p:txEl>
                                              <p:pRg st="8" end="8"/>
                                            </p:txEl>
                                          </p:spTgt>
                                        </p:tgtEl>
                                        <p:attrNameLst>
                                          <p:attrName>style.visibility</p:attrName>
                                        </p:attrNameLst>
                                      </p:cBhvr>
                                      <p:to>
                                        <p:strVal val="visible"/>
                                      </p:to>
                                    </p:set>
                                    <p:anim calcmode="lin" valueType="num">
                                      <p:cBhvr additive="base">
                                        <p:cTn id="43" dur="500" fill="hold"/>
                                        <p:tgtEl>
                                          <p:spTgt spid="590850">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90850">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590850">
                                            <p:txEl>
                                              <p:pRg st="9" end="9"/>
                                            </p:txEl>
                                          </p:spTgt>
                                        </p:tgtEl>
                                        <p:attrNameLst>
                                          <p:attrName>style.visibility</p:attrName>
                                        </p:attrNameLst>
                                      </p:cBhvr>
                                      <p:to>
                                        <p:strVal val="visible"/>
                                      </p:to>
                                    </p:set>
                                    <p:anim calcmode="lin" valueType="num">
                                      <p:cBhvr additive="base">
                                        <p:cTn id="49" dur="500" fill="hold"/>
                                        <p:tgtEl>
                                          <p:spTgt spid="590850">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90850">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0323" name="Gruppieren 27"/>
          <p:cNvGrpSpPr>
            <a:grpSpLocks/>
          </p:cNvGrpSpPr>
          <p:nvPr/>
        </p:nvGrpSpPr>
        <p:grpSpPr bwMode="auto">
          <a:xfrm>
            <a:off x="3203304" y="4032067"/>
            <a:ext cx="2714113" cy="2164007"/>
            <a:chOff x="4129333" y="3857628"/>
            <a:chExt cx="3179185" cy="2495552"/>
          </a:xfrm>
        </p:grpSpPr>
        <p:pic>
          <p:nvPicPr>
            <p:cNvPr id="1080324" name="Picture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46" y="3857628"/>
              <a:ext cx="1522072" cy="2495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Gerade Verbindung 14"/>
            <p:cNvCxnSpPr/>
            <p:nvPr/>
          </p:nvCxnSpPr>
          <p:spPr bwMode="auto">
            <a:xfrm rot="10800000">
              <a:off x="5127690" y="5435604"/>
              <a:ext cx="1580862" cy="4159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 name="Gerade Verbindung 15"/>
            <p:cNvCxnSpPr/>
            <p:nvPr/>
          </p:nvCxnSpPr>
          <p:spPr bwMode="auto">
            <a:xfrm rot="10800000">
              <a:off x="4732475" y="5969005"/>
              <a:ext cx="1887193" cy="222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80327" name="Gruppieren 21"/>
            <p:cNvGrpSpPr>
              <a:grpSpLocks/>
            </p:cNvGrpSpPr>
            <p:nvPr/>
          </p:nvGrpSpPr>
          <p:grpSpPr bwMode="auto">
            <a:xfrm rot="272639">
              <a:off x="4129333" y="5261161"/>
              <a:ext cx="1166683" cy="764518"/>
              <a:chOff x="3722548" y="5548254"/>
              <a:chExt cx="1166683" cy="764518"/>
            </a:xfrm>
          </p:grpSpPr>
          <p:sp>
            <p:nvSpPr>
              <p:cNvPr id="19" name="Ellipse 18"/>
              <p:cNvSpPr/>
              <p:nvPr/>
            </p:nvSpPr>
            <p:spPr bwMode="auto">
              <a:xfrm rot="20852181">
                <a:off x="3786585" y="5548254"/>
                <a:ext cx="1039295" cy="76451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b="0">
                  <a:latin typeface="Grundfos TheSans CE 5R" pitchFamily="2" charset="0"/>
                </a:endParaRPr>
              </a:p>
            </p:txBody>
          </p:sp>
          <p:sp>
            <p:nvSpPr>
              <p:cNvPr id="1080329" name="Textfeld 9"/>
              <p:cNvSpPr txBox="1">
                <a:spLocks noChangeArrowheads="1"/>
              </p:cNvSpPr>
              <p:nvPr/>
            </p:nvSpPr>
            <p:spPr bwMode="auto">
              <a:xfrm rot="20832897">
                <a:off x="3722548" y="5731055"/>
                <a:ext cx="1166683" cy="39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r>
                  <a:rPr lang="en-US" sz="1600" i="1" dirty="0">
                    <a:solidFill>
                      <a:schemeClr val="bg1"/>
                    </a:solidFill>
                    <a:latin typeface="Grundfos TheSans CE 5R" pitchFamily="2" charset="0"/>
                  </a:rPr>
                  <a:t>EEI ≤ 0,27</a:t>
                </a:r>
              </a:p>
            </p:txBody>
          </p:sp>
        </p:grpSp>
        <p:sp>
          <p:nvSpPr>
            <p:cNvPr id="1080330" name="Textfeld 9"/>
            <p:cNvSpPr txBox="1">
              <a:spLocks noChangeArrowheads="1"/>
            </p:cNvSpPr>
            <p:nvPr/>
          </p:nvSpPr>
          <p:spPr bwMode="auto">
            <a:xfrm rot="21137529">
              <a:off x="6441034" y="5755114"/>
              <a:ext cx="549959" cy="3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r>
                <a:rPr lang="en-US" sz="600" i="1">
                  <a:solidFill>
                    <a:schemeClr val="bg1"/>
                  </a:solidFill>
                  <a:latin typeface="Grundfos TheSans CE 5R" pitchFamily="2" charset="0"/>
                </a:rPr>
                <a:t>EEI ≤ 0,27</a:t>
              </a:r>
            </a:p>
          </p:txBody>
        </p:sp>
      </p:grpSp>
      <p:grpSp>
        <p:nvGrpSpPr>
          <p:cNvPr id="1080340" name="Gruppieren 19"/>
          <p:cNvGrpSpPr>
            <a:grpSpLocks/>
          </p:cNvGrpSpPr>
          <p:nvPr/>
        </p:nvGrpSpPr>
        <p:grpSpPr bwMode="auto">
          <a:xfrm>
            <a:off x="2084664" y="262508"/>
            <a:ext cx="5033962" cy="673878"/>
            <a:chOff x="2098766" y="424281"/>
            <a:chExt cx="5033670" cy="672999"/>
          </a:xfrm>
        </p:grpSpPr>
        <p:sp>
          <p:nvSpPr>
            <p:cNvPr id="16" name="Abgerundetes Rechteck 15"/>
            <p:cNvSpPr/>
            <p:nvPr/>
          </p:nvSpPr>
          <p:spPr bwMode="auto">
            <a:xfrm>
              <a:off x="2107096" y="424281"/>
              <a:ext cx="5025224" cy="672999"/>
            </a:xfrm>
            <a:prstGeom prst="roundRect">
              <a:avLst/>
            </a:prstGeom>
            <a:solidFill>
              <a:schemeClr val="tx2">
                <a:lumMod val="60000"/>
                <a:lumOff val="40000"/>
              </a:schemeClr>
            </a:solidFill>
            <a:ln w="317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defTabSz="914179" fontAlgn="auto">
                <a:spcBef>
                  <a:spcPts val="0"/>
                </a:spcBef>
                <a:spcAft>
                  <a:spcPts val="0"/>
                </a:spcAft>
                <a:defRPr/>
              </a:pPr>
              <a:r>
                <a:rPr lang="de-DE" sz="1800" b="0" dirty="0">
                  <a:latin typeface="+mn-lt"/>
                </a:rPr>
                <a:t>                    </a:t>
              </a:r>
            </a:p>
          </p:txBody>
        </p:sp>
        <p:sp>
          <p:nvSpPr>
            <p:cNvPr id="1080344" name="Rechteck 4"/>
            <p:cNvSpPr>
              <a:spLocks noChangeArrowheads="1"/>
            </p:cNvSpPr>
            <p:nvPr/>
          </p:nvSpPr>
          <p:spPr bwMode="auto">
            <a:xfrm>
              <a:off x="2098766" y="486379"/>
              <a:ext cx="5033670" cy="49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3175" algn="ctr" defTabSz="911225">
                <a:lnSpc>
                  <a:spcPct val="110000"/>
                </a:lnSpc>
                <a:spcBef>
                  <a:spcPts val="300"/>
                </a:spcBef>
              </a:pPr>
              <a:r>
                <a:rPr lang="cs-CZ" sz="2400" dirty="0">
                  <a:solidFill>
                    <a:schemeClr val="bg1"/>
                  </a:solidFill>
                  <a:latin typeface="+mn-lt"/>
                </a:rPr>
                <a:t>Značení </a:t>
              </a:r>
              <a:r>
                <a:rPr lang="cs-CZ" sz="2400" dirty="0" smtClean="0">
                  <a:solidFill>
                    <a:schemeClr val="bg1"/>
                  </a:solidFill>
                  <a:latin typeface="+mn-lt"/>
                </a:rPr>
                <a:t>do </a:t>
              </a:r>
              <a:r>
                <a:rPr lang="cs-CZ" sz="2400" dirty="0">
                  <a:solidFill>
                    <a:schemeClr val="bg1"/>
                  </a:solidFill>
                  <a:latin typeface="+mn-lt"/>
                </a:rPr>
                <a:t>r. 2013</a:t>
              </a:r>
              <a:endParaRPr lang="de-DE" sz="2400" dirty="0">
                <a:solidFill>
                  <a:schemeClr val="bg1"/>
                </a:solidFill>
                <a:latin typeface="+mn-lt"/>
              </a:endParaRPr>
            </a:p>
          </p:txBody>
        </p:sp>
      </p:grpSp>
      <p:grpSp>
        <p:nvGrpSpPr>
          <p:cNvPr id="20" name="Gruppieren 14"/>
          <p:cNvGrpSpPr>
            <a:grpSpLocks/>
          </p:cNvGrpSpPr>
          <p:nvPr/>
        </p:nvGrpSpPr>
        <p:grpSpPr bwMode="auto">
          <a:xfrm>
            <a:off x="3079609" y="1176886"/>
            <a:ext cx="2749090" cy="1851938"/>
            <a:chOff x="3759200" y="2928934"/>
            <a:chExt cx="3527425" cy="2495550"/>
          </a:xfrm>
        </p:grpSpPr>
        <p:pic>
          <p:nvPicPr>
            <p:cNvPr id="21" name="Picture 6" descr="Energylabel_de_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784">
              <a:off x="3759200" y="3594429"/>
              <a:ext cx="928817" cy="14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4698" y="2928934"/>
              <a:ext cx="1521927"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Gerade Verbindung 12"/>
            <p:cNvCxnSpPr/>
            <p:nvPr/>
          </p:nvCxnSpPr>
          <p:spPr bwMode="auto">
            <a:xfrm rot="10800000">
              <a:off x="4633912" y="3575047"/>
              <a:ext cx="1822450" cy="10382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13"/>
            <p:cNvCxnSpPr/>
            <p:nvPr/>
          </p:nvCxnSpPr>
          <p:spPr bwMode="auto">
            <a:xfrm rot="10800000" flipV="1">
              <a:off x="4721225" y="4995859"/>
              <a:ext cx="1558925" cy="492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Picture 6" descr="Energylabel_de_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784">
              <a:off x="6255241" y="4631828"/>
              <a:ext cx="224539" cy="359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uppieren 19"/>
          <p:cNvGrpSpPr>
            <a:grpSpLocks/>
          </p:cNvGrpSpPr>
          <p:nvPr/>
        </p:nvGrpSpPr>
        <p:grpSpPr bwMode="auto">
          <a:xfrm>
            <a:off x="2120050" y="3201111"/>
            <a:ext cx="5033962" cy="673878"/>
            <a:chOff x="2098766" y="424281"/>
            <a:chExt cx="5033670" cy="672999"/>
          </a:xfrm>
        </p:grpSpPr>
        <p:sp>
          <p:nvSpPr>
            <p:cNvPr id="29" name="Abgerundetes Rechteck 15"/>
            <p:cNvSpPr/>
            <p:nvPr/>
          </p:nvSpPr>
          <p:spPr bwMode="auto">
            <a:xfrm>
              <a:off x="2107096" y="424281"/>
              <a:ext cx="5025224" cy="672999"/>
            </a:xfrm>
            <a:prstGeom prst="roundRect">
              <a:avLst/>
            </a:prstGeom>
            <a:solidFill>
              <a:schemeClr val="tx2">
                <a:lumMod val="60000"/>
                <a:lumOff val="40000"/>
              </a:schemeClr>
            </a:solidFill>
            <a:ln w="317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defTabSz="914179" fontAlgn="auto">
                <a:spcBef>
                  <a:spcPts val="0"/>
                </a:spcBef>
                <a:spcAft>
                  <a:spcPts val="0"/>
                </a:spcAft>
                <a:defRPr/>
              </a:pPr>
              <a:r>
                <a:rPr lang="de-DE" sz="1800" b="0" dirty="0">
                  <a:latin typeface="+mn-lt"/>
                </a:rPr>
                <a:t>                    </a:t>
              </a:r>
            </a:p>
          </p:txBody>
        </p:sp>
        <p:sp>
          <p:nvSpPr>
            <p:cNvPr id="30" name="Rechteck 4"/>
            <p:cNvSpPr>
              <a:spLocks noChangeArrowheads="1"/>
            </p:cNvSpPr>
            <p:nvPr/>
          </p:nvSpPr>
          <p:spPr bwMode="auto">
            <a:xfrm>
              <a:off x="2098766" y="486379"/>
              <a:ext cx="5033670" cy="49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3175" algn="ctr" defTabSz="911225">
                <a:lnSpc>
                  <a:spcPct val="110000"/>
                </a:lnSpc>
                <a:spcBef>
                  <a:spcPts val="300"/>
                </a:spcBef>
              </a:pPr>
              <a:r>
                <a:rPr lang="cs-CZ" sz="2400" dirty="0">
                  <a:solidFill>
                    <a:schemeClr val="bg1"/>
                  </a:solidFill>
                  <a:latin typeface="+mn-lt"/>
                </a:rPr>
                <a:t>Značení od r. 2013</a:t>
              </a:r>
              <a:endParaRPr lang="de-DE" sz="2400" dirty="0">
                <a:solidFill>
                  <a:schemeClr val="bg1"/>
                </a:solidFill>
                <a:latin typeface="+mn-lt"/>
              </a:endParaRPr>
            </a:p>
          </p:txBody>
        </p:sp>
      </p:grpSp>
    </p:spTree>
    <p:extLst>
      <p:ext uri="{BB962C8B-B14F-4D97-AF65-F5344CB8AC3E}">
        <p14:creationId xmlns:p14="http://schemas.microsoft.com/office/powerpoint/2010/main" val="101407427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80323"/>
                                        </p:tgtEl>
                                        <p:attrNameLst>
                                          <p:attrName>style.visibility</p:attrName>
                                        </p:attrNameLst>
                                      </p:cBhvr>
                                      <p:to>
                                        <p:strVal val="visible"/>
                                      </p:to>
                                    </p:set>
                                    <p:anim calcmode="lin" valueType="num">
                                      <p:cBhvr additive="base">
                                        <p:cTn id="7" dur="500" fill="hold"/>
                                        <p:tgtEl>
                                          <p:spTgt spid="1080323"/>
                                        </p:tgtEl>
                                        <p:attrNameLst>
                                          <p:attrName>ppt_x</p:attrName>
                                        </p:attrNameLst>
                                      </p:cBhvr>
                                      <p:tavLst>
                                        <p:tav tm="0">
                                          <p:val>
                                            <p:strVal val="#ppt_x"/>
                                          </p:val>
                                        </p:tav>
                                        <p:tav tm="100000">
                                          <p:val>
                                            <p:strVal val="#ppt_x"/>
                                          </p:val>
                                        </p:tav>
                                      </p:tavLst>
                                    </p:anim>
                                    <p:anim calcmode="lin" valueType="num">
                                      <p:cBhvr additive="base">
                                        <p:cTn id="8" dur="500" fill="hold"/>
                                        <p:tgtEl>
                                          <p:spTgt spid="10803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90" name="Picture 42" descr="14_EUP_timeline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038" y="4763"/>
            <a:ext cx="9137651"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5" name="Rectangle 17"/>
          <p:cNvSpPr>
            <a:spLocks noChangeArrowheads="1"/>
          </p:cNvSpPr>
          <p:nvPr/>
        </p:nvSpPr>
        <p:spPr bwMode="auto">
          <a:xfrm>
            <a:off x="1116013" y="1989138"/>
            <a:ext cx="2159000" cy="3240087"/>
          </a:xfrm>
          <a:prstGeom prst="rect">
            <a:avLst/>
          </a:prstGeom>
          <a:solidFill>
            <a:schemeClr val="accent3">
              <a:lumMod val="75000"/>
            </a:schemeClr>
          </a:solidFill>
          <a:ln w="9525">
            <a:noFill/>
            <a:miter lim="800000"/>
            <a:headEnd/>
            <a:tailEnd/>
          </a:ln>
          <a:effectLst>
            <a:outerShdw dist="35921" dir="2700000" algn="ctr" rotWithShape="0">
              <a:schemeClr val="bg2"/>
            </a:outerShdw>
          </a:effectLst>
        </p:spPr>
        <p:txBody>
          <a:bodyPr wrap="none" anchor="ctr"/>
          <a:lstStyle/>
          <a:p>
            <a:pPr>
              <a:defRPr/>
            </a:pPr>
            <a:endParaRPr lang="da-DK" sz="2000" b="0">
              <a:latin typeface="+mn-lt"/>
              <a:cs typeface="+mn-cs"/>
            </a:endParaRPr>
          </a:p>
        </p:txBody>
      </p:sp>
      <p:sp>
        <p:nvSpPr>
          <p:cNvPr id="53264" name="Text Box 16"/>
          <p:cNvSpPr txBox="1">
            <a:spLocks noChangeArrowheads="1"/>
          </p:cNvSpPr>
          <p:nvPr/>
        </p:nvSpPr>
        <p:spPr bwMode="auto">
          <a:xfrm>
            <a:off x="1258888" y="1997075"/>
            <a:ext cx="1768475"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52000" rIns="0" bIns="0">
            <a:spAutoFit/>
          </a:bodyPr>
          <a:lstStyle>
            <a:lvl1pPr marL="182563" indent="-182563"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spcBef>
                <a:spcPct val="20000"/>
              </a:spcBef>
            </a:pPr>
            <a:r>
              <a:rPr lang="en-US" sz="2000" dirty="0">
                <a:latin typeface="+mn-lt"/>
              </a:rPr>
              <a:t>EEI ≤ 0.27</a:t>
            </a:r>
          </a:p>
        </p:txBody>
      </p:sp>
      <p:sp>
        <p:nvSpPr>
          <p:cNvPr id="53266" name="Text Box 18"/>
          <p:cNvSpPr txBox="1">
            <a:spLocks noChangeArrowheads="1"/>
          </p:cNvSpPr>
          <p:nvPr/>
        </p:nvSpPr>
        <p:spPr bwMode="auto">
          <a:xfrm>
            <a:off x="1258888" y="2574925"/>
            <a:ext cx="1944687" cy="2335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52000" rIns="0" bIns="0">
            <a:spAutoFit/>
          </a:bodyPr>
          <a:lstStyle>
            <a:lvl1pPr marL="182563" indent="-182563"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spcBef>
                <a:spcPct val="20000"/>
              </a:spcBef>
              <a:buFontTx/>
              <a:buChar char="•"/>
            </a:pPr>
            <a:r>
              <a:rPr lang="cs-CZ" sz="1600" b="0" dirty="0">
                <a:latin typeface="+mn-lt"/>
              </a:rPr>
              <a:t>Všechna samostatně instalovaná </a:t>
            </a:r>
            <a:r>
              <a:rPr lang="cs-CZ" sz="1600" b="0" dirty="0" err="1">
                <a:latin typeface="+mn-lt"/>
              </a:rPr>
              <a:t>bezucpávková</a:t>
            </a:r>
            <a:r>
              <a:rPr lang="cs-CZ" sz="1600" b="0" dirty="0">
                <a:latin typeface="+mn-lt"/>
              </a:rPr>
              <a:t> oběhová čerpadla</a:t>
            </a:r>
            <a:r>
              <a:rPr lang="en-US" sz="1600" b="0" dirty="0">
                <a:latin typeface="+mn-lt"/>
              </a:rPr>
              <a:t/>
            </a:r>
            <a:br>
              <a:rPr lang="en-US" sz="1600" b="0" dirty="0">
                <a:latin typeface="+mn-lt"/>
              </a:rPr>
            </a:br>
            <a:endParaRPr lang="en-US" sz="400" b="0" dirty="0">
              <a:latin typeface="+mn-lt"/>
            </a:endParaRPr>
          </a:p>
          <a:p>
            <a:pPr eaLnBrk="1" hangingPunct="1">
              <a:spcBef>
                <a:spcPct val="20000"/>
              </a:spcBef>
            </a:pPr>
            <a:r>
              <a:rPr lang="en-US" sz="1600" b="0" dirty="0">
                <a:latin typeface="+mn-lt"/>
              </a:rPr>
              <a:t>	…</a:t>
            </a:r>
            <a:r>
              <a:rPr lang="cs-CZ" sz="1600" b="0" dirty="0">
                <a:latin typeface="+mn-lt"/>
              </a:rPr>
              <a:t>kromě čerpadel pro solární soustavy a tepelná čerpadla</a:t>
            </a:r>
            <a:endParaRPr lang="en-US" sz="1600" b="0" dirty="0">
              <a:latin typeface="+mn-lt"/>
            </a:endParaRPr>
          </a:p>
        </p:txBody>
      </p:sp>
      <p:sp>
        <p:nvSpPr>
          <p:cNvPr id="53274" name="Rectangle 26"/>
          <p:cNvSpPr>
            <a:spLocks noChangeArrowheads="1"/>
          </p:cNvSpPr>
          <p:nvPr/>
        </p:nvSpPr>
        <p:spPr bwMode="auto">
          <a:xfrm>
            <a:off x="3492500" y="1989138"/>
            <a:ext cx="2159000" cy="3240087"/>
          </a:xfrm>
          <a:prstGeom prst="rect">
            <a:avLst/>
          </a:prstGeom>
          <a:solidFill>
            <a:schemeClr val="accent3">
              <a:lumMod val="75000"/>
            </a:schemeClr>
          </a:solidFill>
          <a:ln w="9525">
            <a:noFill/>
            <a:miter lim="800000"/>
            <a:headEnd/>
            <a:tailEnd/>
          </a:ln>
          <a:effectLst>
            <a:outerShdw dist="35921" dir="2700000" algn="ctr" rotWithShape="0">
              <a:schemeClr val="bg2"/>
            </a:outerShdw>
          </a:effectLst>
        </p:spPr>
        <p:txBody>
          <a:bodyPr wrap="none" anchor="ctr"/>
          <a:lstStyle/>
          <a:p>
            <a:pPr>
              <a:defRPr/>
            </a:pPr>
            <a:endParaRPr lang="da-DK" sz="2000" b="0">
              <a:latin typeface="+mn-lt"/>
              <a:cs typeface="+mn-cs"/>
            </a:endParaRPr>
          </a:p>
        </p:txBody>
      </p:sp>
      <p:sp>
        <p:nvSpPr>
          <p:cNvPr id="53276" name="Text Box 28"/>
          <p:cNvSpPr txBox="1">
            <a:spLocks noChangeArrowheads="1"/>
          </p:cNvSpPr>
          <p:nvPr/>
        </p:nvSpPr>
        <p:spPr bwMode="auto">
          <a:xfrm>
            <a:off x="3671888" y="1997075"/>
            <a:ext cx="18288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52000" rIns="0" bIns="0">
            <a:spAutoFit/>
          </a:bodyPr>
          <a:lstStyle>
            <a:lvl1pPr marL="182563" indent="-182563"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spcBef>
                <a:spcPct val="20000"/>
              </a:spcBef>
            </a:pPr>
            <a:r>
              <a:rPr lang="en-US" sz="2000">
                <a:latin typeface="+mn-lt"/>
              </a:rPr>
              <a:t>EEI ≤ 0.23</a:t>
            </a:r>
          </a:p>
        </p:txBody>
      </p:sp>
      <p:sp>
        <p:nvSpPr>
          <p:cNvPr id="53277" name="Text Box 29"/>
          <p:cNvSpPr txBox="1">
            <a:spLocks noChangeArrowheads="1"/>
          </p:cNvSpPr>
          <p:nvPr/>
        </p:nvSpPr>
        <p:spPr bwMode="auto">
          <a:xfrm>
            <a:off x="3671888" y="2574925"/>
            <a:ext cx="182880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52000" rIns="0" bIns="0">
            <a:spAutoFit/>
          </a:bodyPr>
          <a:lstStyle>
            <a:lvl1pPr marL="182563" indent="-182563"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spcBef>
                <a:spcPct val="20000"/>
              </a:spcBef>
              <a:buFontTx/>
              <a:buChar char="•"/>
            </a:pPr>
            <a:r>
              <a:rPr lang="cs-CZ" sz="1600" b="0">
                <a:latin typeface="+mn-lt"/>
              </a:rPr>
              <a:t>Všechna samostatně instalovaná i integrovaná bezucpávková oběhová čerpadla</a:t>
            </a:r>
            <a:r>
              <a:rPr lang="en-US" sz="1600" b="0">
                <a:latin typeface="+mn-lt"/>
              </a:rPr>
              <a:t/>
            </a:r>
            <a:br>
              <a:rPr lang="en-US" sz="1600" b="0">
                <a:latin typeface="+mn-lt"/>
              </a:rPr>
            </a:br>
            <a:endParaRPr lang="en-US" sz="400" b="0">
              <a:latin typeface="+mn-lt"/>
            </a:endParaRPr>
          </a:p>
          <a:p>
            <a:pPr eaLnBrk="1" hangingPunct="1">
              <a:spcBef>
                <a:spcPct val="20000"/>
              </a:spcBef>
            </a:pPr>
            <a:r>
              <a:rPr lang="en-US" sz="1600" b="0">
                <a:latin typeface="+mn-lt"/>
              </a:rPr>
              <a:t>	…</a:t>
            </a:r>
            <a:r>
              <a:rPr lang="cs-CZ" sz="1600" b="0">
                <a:latin typeface="+mn-lt"/>
              </a:rPr>
              <a:t>kromě záměn</a:t>
            </a:r>
            <a:endParaRPr lang="en-US" sz="1600" b="0">
              <a:latin typeface="+mn-lt"/>
            </a:endParaRPr>
          </a:p>
        </p:txBody>
      </p:sp>
      <p:sp>
        <p:nvSpPr>
          <p:cNvPr id="53279" name="Rectangle 31"/>
          <p:cNvSpPr>
            <a:spLocks noChangeArrowheads="1"/>
          </p:cNvSpPr>
          <p:nvPr/>
        </p:nvSpPr>
        <p:spPr bwMode="auto">
          <a:xfrm>
            <a:off x="5867400" y="1989138"/>
            <a:ext cx="2159000" cy="3240087"/>
          </a:xfrm>
          <a:prstGeom prst="rect">
            <a:avLst/>
          </a:prstGeom>
          <a:solidFill>
            <a:schemeClr val="accent3">
              <a:lumMod val="75000"/>
            </a:schemeClr>
          </a:solidFill>
          <a:ln w="9525">
            <a:noFill/>
            <a:miter lim="800000"/>
            <a:headEnd/>
            <a:tailEnd/>
          </a:ln>
          <a:effectLst>
            <a:outerShdw dist="35921" dir="2700000" algn="ctr" rotWithShape="0">
              <a:schemeClr val="bg2"/>
            </a:outerShdw>
          </a:effectLst>
        </p:spPr>
        <p:txBody>
          <a:bodyPr wrap="none" anchor="ctr"/>
          <a:lstStyle/>
          <a:p>
            <a:pPr>
              <a:defRPr/>
            </a:pPr>
            <a:endParaRPr lang="da-DK" sz="2000" b="0">
              <a:latin typeface="+mn-lt"/>
              <a:cs typeface="+mn-cs"/>
            </a:endParaRPr>
          </a:p>
        </p:txBody>
      </p:sp>
      <p:sp>
        <p:nvSpPr>
          <p:cNvPr id="53283" name="Text Box 35"/>
          <p:cNvSpPr txBox="1">
            <a:spLocks noChangeArrowheads="1"/>
          </p:cNvSpPr>
          <p:nvPr/>
        </p:nvSpPr>
        <p:spPr bwMode="auto">
          <a:xfrm>
            <a:off x="6084888" y="2565400"/>
            <a:ext cx="1746250" cy="17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52000" rIns="0" bIns="0">
            <a:spAutoFit/>
          </a:bodyPr>
          <a:lstStyle>
            <a:lvl1pPr marL="182563" indent="-182563"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r>
              <a:rPr lang="cs-CZ" sz="1600" b="0">
                <a:latin typeface="+mn-lt"/>
              </a:rPr>
              <a:t>Všechna samostatně</a:t>
            </a:r>
            <a:r>
              <a:rPr lang="cs-CZ" sz="1600" b="0">
                <a:solidFill>
                  <a:schemeClr val="bg1"/>
                </a:solidFill>
                <a:latin typeface="+mn-lt"/>
              </a:rPr>
              <a:t> </a:t>
            </a:r>
            <a:r>
              <a:rPr lang="cs-CZ" sz="1600" b="0">
                <a:latin typeface="+mn-lt"/>
              </a:rPr>
              <a:t>instalovaná i integrovaná bezucpávková oběhová čerpadla</a:t>
            </a:r>
            <a:endParaRPr lang="en-US" sz="1600" b="0">
              <a:latin typeface="+mn-lt"/>
            </a:endParaRPr>
          </a:p>
        </p:txBody>
      </p:sp>
      <p:sp>
        <p:nvSpPr>
          <p:cNvPr id="53287" name="Text Box 39"/>
          <p:cNvSpPr txBox="1">
            <a:spLocks noChangeArrowheads="1"/>
          </p:cNvSpPr>
          <p:nvPr/>
        </p:nvSpPr>
        <p:spPr bwMode="auto">
          <a:xfrm>
            <a:off x="1808097" y="1121227"/>
            <a:ext cx="67005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eaLnBrk="1" hangingPunct="1"/>
            <a:r>
              <a:rPr lang="cs-CZ" sz="1600" b="1" dirty="0">
                <a:solidFill>
                  <a:srgbClr val="FF0000"/>
                </a:solidFill>
                <a:latin typeface="+mn-lt"/>
              </a:rPr>
              <a:t>1. ledna</a:t>
            </a:r>
            <a:endParaRPr lang="en-US" sz="1600" b="1" dirty="0">
              <a:solidFill>
                <a:srgbClr val="FF0000"/>
              </a:solidFill>
              <a:latin typeface="+mn-lt"/>
            </a:endParaRPr>
          </a:p>
          <a:p>
            <a:pPr algn="ctr" eaLnBrk="1" hangingPunct="1"/>
            <a:r>
              <a:rPr lang="en-US" sz="1600" b="1" dirty="0">
                <a:solidFill>
                  <a:srgbClr val="FF0000"/>
                </a:solidFill>
                <a:latin typeface="+mn-lt"/>
              </a:rPr>
              <a:t>2013 </a:t>
            </a:r>
          </a:p>
        </p:txBody>
      </p:sp>
      <p:sp>
        <p:nvSpPr>
          <p:cNvPr id="53291" name="Text Box 43"/>
          <p:cNvSpPr txBox="1">
            <a:spLocks noChangeArrowheads="1"/>
          </p:cNvSpPr>
          <p:nvPr/>
        </p:nvSpPr>
        <p:spPr bwMode="auto">
          <a:xfrm>
            <a:off x="4181418" y="1132340"/>
            <a:ext cx="66845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eaLnBrk="1" hangingPunct="1"/>
            <a:r>
              <a:rPr lang="cs-CZ" sz="1600" b="1">
                <a:solidFill>
                  <a:srgbClr val="FF0000"/>
                </a:solidFill>
                <a:latin typeface="+mn-lt"/>
              </a:rPr>
              <a:t>1. srpna</a:t>
            </a:r>
            <a:endParaRPr lang="en-US" sz="1600" b="1">
              <a:solidFill>
                <a:srgbClr val="FF0000"/>
              </a:solidFill>
              <a:latin typeface="+mn-lt"/>
            </a:endParaRPr>
          </a:p>
          <a:p>
            <a:pPr algn="ctr" eaLnBrk="1" hangingPunct="1"/>
            <a:r>
              <a:rPr lang="en-US" sz="1600" b="1">
                <a:solidFill>
                  <a:srgbClr val="FF0000"/>
                </a:solidFill>
                <a:latin typeface="+mn-lt"/>
              </a:rPr>
              <a:t>2015 </a:t>
            </a:r>
          </a:p>
        </p:txBody>
      </p:sp>
      <p:sp>
        <p:nvSpPr>
          <p:cNvPr id="53292" name="Text Box 44"/>
          <p:cNvSpPr txBox="1">
            <a:spLocks noChangeArrowheads="1"/>
          </p:cNvSpPr>
          <p:nvPr/>
        </p:nvSpPr>
        <p:spPr bwMode="auto">
          <a:xfrm>
            <a:off x="6575360" y="1121227"/>
            <a:ext cx="67005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eaLnBrk="1" hangingPunct="1"/>
            <a:r>
              <a:rPr lang="cs-CZ" sz="1600" b="1">
                <a:solidFill>
                  <a:srgbClr val="FF0000"/>
                </a:solidFill>
                <a:latin typeface="+mn-lt"/>
              </a:rPr>
              <a:t>1. ledna</a:t>
            </a:r>
            <a:endParaRPr lang="en-US" sz="1600" b="1">
              <a:solidFill>
                <a:srgbClr val="FF0000"/>
              </a:solidFill>
              <a:latin typeface="+mn-lt"/>
            </a:endParaRPr>
          </a:p>
          <a:p>
            <a:pPr algn="ctr" eaLnBrk="1" hangingPunct="1"/>
            <a:r>
              <a:rPr lang="en-US" sz="1600" b="1">
                <a:solidFill>
                  <a:srgbClr val="FF0000"/>
                </a:solidFill>
                <a:latin typeface="+mn-lt"/>
              </a:rPr>
              <a:t>2020 </a:t>
            </a:r>
          </a:p>
        </p:txBody>
      </p:sp>
      <p:sp>
        <p:nvSpPr>
          <p:cNvPr id="53294" name="Text Box 46"/>
          <p:cNvSpPr txBox="1">
            <a:spLocks noChangeArrowheads="1"/>
          </p:cNvSpPr>
          <p:nvPr/>
        </p:nvSpPr>
        <p:spPr bwMode="auto">
          <a:xfrm>
            <a:off x="6084888" y="1989138"/>
            <a:ext cx="18288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52000" rIns="0" bIns="0">
            <a:spAutoFit/>
          </a:bodyPr>
          <a:lstStyle>
            <a:lvl1pPr marL="182563" indent="-182563"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spcBef>
                <a:spcPct val="20000"/>
              </a:spcBef>
            </a:pPr>
            <a:r>
              <a:rPr lang="en-US" sz="2000">
                <a:latin typeface="+mn-lt"/>
              </a:rPr>
              <a:t>EEI ≤ 0.23</a:t>
            </a:r>
          </a:p>
        </p:txBody>
      </p:sp>
      <p:sp>
        <p:nvSpPr>
          <p:cNvPr id="53296" name="Rectangle 48"/>
          <p:cNvSpPr>
            <a:spLocks noChangeArrowheads="1"/>
          </p:cNvSpPr>
          <p:nvPr/>
        </p:nvSpPr>
        <p:spPr bwMode="auto">
          <a:xfrm>
            <a:off x="1116013" y="5373688"/>
            <a:ext cx="6985000" cy="574675"/>
          </a:xfrm>
          <a:prstGeom prst="rect">
            <a:avLst/>
          </a:prstGeom>
          <a:solidFill>
            <a:schemeClr val="accent3">
              <a:lumMod val="75000"/>
            </a:schemeClr>
          </a:solidFill>
          <a:ln w="9525">
            <a:noFill/>
            <a:miter lim="800000"/>
            <a:headEnd/>
            <a:tailEnd/>
          </a:ln>
          <a:effectLst>
            <a:outerShdw dist="35921" dir="2700000" algn="ctr" rotWithShape="0">
              <a:schemeClr val="bg2"/>
            </a:outerShdw>
          </a:effectLst>
        </p:spPr>
        <p:txBody>
          <a:bodyPr wrap="none" anchor="ctr"/>
          <a:lstStyle/>
          <a:p>
            <a:pPr algn="ctr"/>
            <a:r>
              <a:rPr lang="cs-CZ">
                <a:latin typeface="+mn-lt"/>
              </a:rPr>
              <a:t>Neplatí pro </a:t>
            </a:r>
            <a:r>
              <a:rPr lang="en-GB">
                <a:latin typeface="+mn-lt"/>
              </a:rPr>
              <a:t>:</a:t>
            </a:r>
          </a:p>
          <a:p>
            <a:pPr algn="ctr"/>
            <a:r>
              <a:rPr lang="cs-CZ" b="0">
                <a:latin typeface="+mn-lt"/>
              </a:rPr>
              <a:t>Cirkulační čerpadla (pitná voda)</a:t>
            </a:r>
            <a:endParaRPr lang="en-GB" b="0">
              <a:latin typeface="+mn-lt"/>
            </a:endParaRPr>
          </a:p>
        </p:txBody>
      </p:sp>
      <p:sp>
        <p:nvSpPr>
          <p:cNvPr id="17" name="Rectangle 3"/>
          <p:cNvSpPr>
            <a:spLocks noChangeArrowheads="1"/>
          </p:cNvSpPr>
          <p:nvPr/>
        </p:nvSpPr>
        <p:spPr bwMode="auto">
          <a:xfrm>
            <a:off x="641350" y="585788"/>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a:lnSpc>
                <a:spcPct val="85000"/>
              </a:lnSpc>
            </a:pPr>
            <a:r>
              <a:rPr lang="cs-CZ" sz="2600" b="1" dirty="0">
                <a:latin typeface="+mn-lt"/>
              </a:rPr>
              <a:t>Nařízení Komise č. 641/2009</a:t>
            </a:r>
            <a:endParaRPr lang="en-US" sz="2600" b="1" u="sng" dirty="0">
              <a:latin typeface="+mn-lt"/>
            </a:endParaRPr>
          </a:p>
        </p:txBody>
      </p:sp>
    </p:spTree>
    <p:extLst>
      <p:ext uri="{BB962C8B-B14F-4D97-AF65-F5344CB8AC3E}">
        <p14:creationId xmlns:p14="http://schemas.microsoft.com/office/powerpoint/2010/main" val="43963286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3290"/>
                                        </p:tgtEl>
                                        <p:attrNameLst>
                                          <p:attrName>style.visibility</p:attrName>
                                        </p:attrNameLst>
                                      </p:cBhvr>
                                      <p:to>
                                        <p:strVal val="visible"/>
                                      </p:to>
                                    </p:set>
                                    <p:animEffect transition="in" filter="wipe(left)">
                                      <p:cBhvr>
                                        <p:cTn id="7" dur="500"/>
                                        <p:tgtEl>
                                          <p:spTgt spid="53290"/>
                                        </p:tgtEl>
                                      </p:cBhvr>
                                    </p:animEffect>
                                  </p:childTnLst>
                                </p:cTn>
                              </p:par>
                              <p:par>
                                <p:cTn id="8" presetID="2" presetClass="entr" presetSubtype="8" fill="hold" grpId="0" nodeType="withEffect">
                                  <p:stCondLst>
                                    <p:cond delay="0"/>
                                  </p:stCondLst>
                                  <p:childTnLst>
                                    <p:set>
                                      <p:cBhvr>
                                        <p:cTn id="9" dur="1" fill="hold">
                                          <p:stCondLst>
                                            <p:cond delay="0"/>
                                          </p:stCondLst>
                                        </p:cTn>
                                        <p:tgtEl>
                                          <p:spTgt spid="53287"/>
                                        </p:tgtEl>
                                        <p:attrNameLst>
                                          <p:attrName>style.visibility</p:attrName>
                                        </p:attrNameLst>
                                      </p:cBhvr>
                                      <p:to>
                                        <p:strVal val="visible"/>
                                      </p:to>
                                    </p:set>
                                    <p:anim calcmode="lin" valueType="num">
                                      <p:cBhvr additive="base">
                                        <p:cTn id="10" dur="200" fill="hold"/>
                                        <p:tgtEl>
                                          <p:spTgt spid="53287"/>
                                        </p:tgtEl>
                                        <p:attrNameLst>
                                          <p:attrName>ppt_x</p:attrName>
                                        </p:attrNameLst>
                                      </p:cBhvr>
                                      <p:tavLst>
                                        <p:tav tm="0">
                                          <p:val>
                                            <p:strVal val="0-#ppt_w/2"/>
                                          </p:val>
                                        </p:tav>
                                        <p:tav tm="100000">
                                          <p:val>
                                            <p:strVal val="#ppt_x"/>
                                          </p:val>
                                        </p:tav>
                                      </p:tavLst>
                                    </p:anim>
                                    <p:anim calcmode="lin" valueType="num">
                                      <p:cBhvr additive="base">
                                        <p:cTn id="11" dur="200" fill="hold"/>
                                        <p:tgtEl>
                                          <p:spTgt spid="53287"/>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53265"/>
                                        </p:tgtEl>
                                        <p:attrNameLst>
                                          <p:attrName>style.visibility</p:attrName>
                                        </p:attrNameLst>
                                      </p:cBhvr>
                                      <p:to>
                                        <p:strVal val="visible"/>
                                      </p:to>
                                    </p:set>
                                    <p:animEffect transition="in" filter="wipe(up)">
                                      <p:cBhvr>
                                        <p:cTn id="15" dur="500"/>
                                        <p:tgtEl>
                                          <p:spTgt spid="53265"/>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53264"/>
                                        </p:tgtEl>
                                        <p:attrNameLst>
                                          <p:attrName>style.visibility</p:attrName>
                                        </p:attrNameLst>
                                      </p:cBhvr>
                                      <p:to>
                                        <p:strVal val="visible"/>
                                      </p:to>
                                    </p:set>
                                    <p:animEffect transition="in" filter="wipe(up)">
                                      <p:cBhvr>
                                        <p:cTn id="18" dur="1000"/>
                                        <p:tgtEl>
                                          <p:spTgt spid="53264"/>
                                        </p:tgtEl>
                                      </p:cBhvr>
                                    </p:animEffect>
                                  </p:childTnLst>
                                </p:cTn>
                              </p:par>
                            </p:childTnLst>
                          </p:cTn>
                        </p:par>
                        <p:par>
                          <p:cTn id="19" fill="hold" nodeType="afterGroup">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53266"/>
                                        </p:tgtEl>
                                        <p:attrNameLst>
                                          <p:attrName>style.visibility</p:attrName>
                                        </p:attrNameLst>
                                      </p:cBhvr>
                                      <p:to>
                                        <p:strVal val="visible"/>
                                      </p:to>
                                    </p:set>
                                    <p:animEffect transition="in" filter="wipe(up)">
                                      <p:cBhvr>
                                        <p:cTn id="22" dur="1000"/>
                                        <p:tgtEl>
                                          <p:spTgt spid="5326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53291"/>
                                        </p:tgtEl>
                                        <p:attrNameLst>
                                          <p:attrName>style.visibility</p:attrName>
                                        </p:attrNameLst>
                                      </p:cBhvr>
                                      <p:to>
                                        <p:strVal val="visible"/>
                                      </p:to>
                                    </p:set>
                                    <p:anim calcmode="lin" valueType="num">
                                      <p:cBhvr additive="base">
                                        <p:cTn id="27" dur="500" fill="hold"/>
                                        <p:tgtEl>
                                          <p:spTgt spid="53291"/>
                                        </p:tgtEl>
                                        <p:attrNameLst>
                                          <p:attrName>ppt_x</p:attrName>
                                        </p:attrNameLst>
                                      </p:cBhvr>
                                      <p:tavLst>
                                        <p:tav tm="0">
                                          <p:val>
                                            <p:strVal val="0-#ppt_w/2"/>
                                          </p:val>
                                        </p:tav>
                                        <p:tav tm="100000">
                                          <p:val>
                                            <p:strVal val="#ppt_x"/>
                                          </p:val>
                                        </p:tav>
                                      </p:tavLst>
                                    </p:anim>
                                    <p:anim calcmode="lin" valueType="num">
                                      <p:cBhvr additive="base">
                                        <p:cTn id="28" dur="500" fill="hold"/>
                                        <p:tgtEl>
                                          <p:spTgt spid="53291"/>
                                        </p:tgtEl>
                                        <p:attrNameLst>
                                          <p:attrName>ppt_y</p:attrName>
                                        </p:attrNameLst>
                                      </p:cBhvr>
                                      <p:tavLst>
                                        <p:tav tm="0">
                                          <p:val>
                                            <p:strVal val="#ppt_y"/>
                                          </p:val>
                                        </p:tav>
                                        <p:tav tm="100000">
                                          <p:val>
                                            <p:strVal val="#ppt_y"/>
                                          </p:val>
                                        </p:tav>
                                      </p:tavLst>
                                    </p:anim>
                                  </p:childTnLst>
                                </p:cTn>
                              </p:par>
                              <p:par>
                                <p:cTn id="29" presetID="1" presetClass="emph" presetSubtype="2" fill="hold" nodeType="withEffect">
                                  <p:stCondLst>
                                    <p:cond delay="500"/>
                                  </p:stCondLst>
                                  <p:childTnLst>
                                    <p:animClr clrSpc="rgb" dir="cw">
                                      <p:cBhvr>
                                        <p:cTn id="30" dur="500" fill="hold"/>
                                        <p:tgtEl>
                                          <p:spTgt spid="53265"/>
                                        </p:tgtEl>
                                        <p:attrNameLst>
                                          <p:attrName>fillcolor</p:attrName>
                                        </p:attrNameLst>
                                      </p:cBhvr>
                                      <p:to>
                                        <a:schemeClr val="accent1"/>
                                      </p:to>
                                    </p:animClr>
                                    <p:set>
                                      <p:cBhvr>
                                        <p:cTn id="31" dur="500" fill="hold"/>
                                        <p:tgtEl>
                                          <p:spTgt spid="53265"/>
                                        </p:tgtEl>
                                        <p:attrNameLst>
                                          <p:attrName>fill.type</p:attrName>
                                        </p:attrNameLst>
                                      </p:cBhvr>
                                      <p:to>
                                        <p:strVal val="solid"/>
                                      </p:to>
                                    </p:set>
                                    <p:set>
                                      <p:cBhvr>
                                        <p:cTn id="32" dur="500" fill="hold"/>
                                        <p:tgtEl>
                                          <p:spTgt spid="53265"/>
                                        </p:tgtEl>
                                        <p:attrNameLst>
                                          <p:attrName>fill.on</p:attrName>
                                        </p:attrNameLst>
                                      </p:cBhvr>
                                      <p:to>
                                        <p:strVal val="true"/>
                                      </p:to>
                                    </p:set>
                                  </p:childTnLst>
                                </p:cTn>
                              </p:par>
                              <p:par>
                                <p:cTn id="33" presetID="3" presetClass="emph" presetSubtype="2" fill="hold" nodeType="withEffect">
                                  <p:stCondLst>
                                    <p:cond delay="500"/>
                                  </p:stCondLst>
                                  <p:childTnLst>
                                    <p:animClr clrSpc="rgb" dir="cw">
                                      <p:cBhvr override="childStyle">
                                        <p:cTn id="34" dur="500" fill="hold"/>
                                        <p:tgtEl>
                                          <p:spTgt spid="53287"/>
                                        </p:tgtEl>
                                        <p:attrNameLst>
                                          <p:attrName>style.color</p:attrName>
                                        </p:attrNameLst>
                                      </p:cBhvr>
                                      <p:to>
                                        <a:schemeClr val="accent1"/>
                                      </p:to>
                                    </p:animClr>
                                  </p:childTnLst>
                                </p:cTn>
                              </p:par>
                            </p:childTnLst>
                          </p:cTn>
                        </p:par>
                        <p:par>
                          <p:cTn id="35" fill="hold" nodeType="afterGroup">
                            <p:stCondLst>
                              <p:cond delay="1000"/>
                            </p:stCondLst>
                            <p:childTnLst>
                              <p:par>
                                <p:cTn id="36" presetID="22" presetClass="entr" presetSubtype="1" fill="hold" grpId="0" nodeType="afterEffect">
                                  <p:stCondLst>
                                    <p:cond delay="0"/>
                                  </p:stCondLst>
                                  <p:childTnLst>
                                    <p:set>
                                      <p:cBhvr>
                                        <p:cTn id="37" dur="1" fill="hold">
                                          <p:stCondLst>
                                            <p:cond delay="0"/>
                                          </p:stCondLst>
                                        </p:cTn>
                                        <p:tgtEl>
                                          <p:spTgt spid="53274"/>
                                        </p:tgtEl>
                                        <p:attrNameLst>
                                          <p:attrName>style.visibility</p:attrName>
                                        </p:attrNameLst>
                                      </p:cBhvr>
                                      <p:to>
                                        <p:strVal val="visible"/>
                                      </p:to>
                                    </p:set>
                                    <p:animEffect transition="in" filter="wipe(up)">
                                      <p:cBhvr>
                                        <p:cTn id="38" dur="500"/>
                                        <p:tgtEl>
                                          <p:spTgt spid="53274"/>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53276"/>
                                        </p:tgtEl>
                                        <p:attrNameLst>
                                          <p:attrName>style.visibility</p:attrName>
                                        </p:attrNameLst>
                                      </p:cBhvr>
                                      <p:to>
                                        <p:strVal val="visible"/>
                                      </p:to>
                                    </p:set>
                                    <p:animEffect transition="in" filter="wipe(up)">
                                      <p:cBhvr>
                                        <p:cTn id="41" dur="1000"/>
                                        <p:tgtEl>
                                          <p:spTgt spid="53276"/>
                                        </p:tgtEl>
                                      </p:cBhvr>
                                    </p:animEffect>
                                  </p:childTnLst>
                                </p:cTn>
                              </p:par>
                            </p:childTnLst>
                          </p:cTn>
                        </p:par>
                        <p:par>
                          <p:cTn id="42" fill="hold" nodeType="afterGroup">
                            <p:stCondLst>
                              <p:cond delay="2000"/>
                            </p:stCondLst>
                            <p:childTnLst>
                              <p:par>
                                <p:cTn id="43" presetID="22" presetClass="entr" presetSubtype="1" fill="hold" grpId="0" nodeType="afterEffect">
                                  <p:stCondLst>
                                    <p:cond delay="0"/>
                                  </p:stCondLst>
                                  <p:childTnLst>
                                    <p:set>
                                      <p:cBhvr>
                                        <p:cTn id="44" dur="1" fill="hold">
                                          <p:stCondLst>
                                            <p:cond delay="0"/>
                                          </p:stCondLst>
                                        </p:cTn>
                                        <p:tgtEl>
                                          <p:spTgt spid="53277"/>
                                        </p:tgtEl>
                                        <p:attrNameLst>
                                          <p:attrName>style.visibility</p:attrName>
                                        </p:attrNameLst>
                                      </p:cBhvr>
                                      <p:to>
                                        <p:strVal val="visible"/>
                                      </p:to>
                                    </p:set>
                                    <p:animEffect transition="in" filter="wipe(up)">
                                      <p:cBhvr>
                                        <p:cTn id="45" dur="1000"/>
                                        <p:tgtEl>
                                          <p:spTgt spid="5327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53292"/>
                                        </p:tgtEl>
                                        <p:attrNameLst>
                                          <p:attrName>style.visibility</p:attrName>
                                        </p:attrNameLst>
                                      </p:cBhvr>
                                      <p:to>
                                        <p:strVal val="visible"/>
                                      </p:to>
                                    </p:set>
                                    <p:anim calcmode="lin" valueType="num">
                                      <p:cBhvr additive="base">
                                        <p:cTn id="50" dur="500" fill="hold"/>
                                        <p:tgtEl>
                                          <p:spTgt spid="53292"/>
                                        </p:tgtEl>
                                        <p:attrNameLst>
                                          <p:attrName>ppt_x</p:attrName>
                                        </p:attrNameLst>
                                      </p:cBhvr>
                                      <p:tavLst>
                                        <p:tav tm="0">
                                          <p:val>
                                            <p:strVal val="0-#ppt_w/2"/>
                                          </p:val>
                                        </p:tav>
                                        <p:tav tm="100000">
                                          <p:val>
                                            <p:strVal val="#ppt_x"/>
                                          </p:val>
                                        </p:tav>
                                      </p:tavLst>
                                    </p:anim>
                                    <p:anim calcmode="lin" valueType="num">
                                      <p:cBhvr additive="base">
                                        <p:cTn id="51" dur="500" fill="hold"/>
                                        <p:tgtEl>
                                          <p:spTgt spid="53292"/>
                                        </p:tgtEl>
                                        <p:attrNameLst>
                                          <p:attrName>ppt_y</p:attrName>
                                        </p:attrNameLst>
                                      </p:cBhvr>
                                      <p:tavLst>
                                        <p:tav tm="0">
                                          <p:val>
                                            <p:strVal val="#ppt_y"/>
                                          </p:val>
                                        </p:tav>
                                        <p:tav tm="100000">
                                          <p:val>
                                            <p:strVal val="#ppt_y"/>
                                          </p:val>
                                        </p:tav>
                                      </p:tavLst>
                                    </p:anim>
                                  </p:childTnLst>
                                </p:cTn>
                              </p:par>
                              <p:par>
                                <p:cTn id="52" presetID="1" presetClass="emph" presetSubtype="2" fill="hold" nodeType="withEffect">
                                  <p:stCondLst>
                                    <p:cond delay="500"/>
                                  </p:stCondLst>
                                  <p:childTnLst>
                                    <p:animClr clrSpc="rgb" dir="cw">
                                      <p:cBhvr>
                                        <p:cTn id="53" dur="500" fill="hold"/>
                                        <p:tgtEl>
                                          <p:spTgt spid="53274"/>
                                        </p:tgtEl>
                                        <p:attrNameLst>
                                          <p:attrName>fillcolor</p:attrName>
                                        </p:attrNameLst>
                                      </p:cBhvr>
                                      <p:to>
                                        <a:schemeClr val="accent1"/>
                                      </p:to>
                                    </p:animClr>
                                    <p:set>
                                      <p:cBhvr>
                                        <p:cTn id="54" dur="500" fill="hold"/>
                                        <p:tgtEl>
                                          <p:spTgt spid="53274"/>
                                        </p:tgtEl>
                                        <p:attrNameLst>
                                          <p:attrName>fill.type</p:attrName>
                                        </p:attrNameLst>
                                      </p:cBhvr>
                                      <p:to>
                                        <p:strVal val="solid"/>
                                      </p:to>
                                    </p:set>
                                    <p:set>
                                      <p:cBhvr>
                                        <p:cTn id="55" dur="500" fill="hold"/>
                                        <p:tgtEl>
                                          <p:spTgt spid="53274"/>
                                        </p:tgtEl>
                                        <p:attrNameLst>
                                          <p:attrName>fill.on</p:attrName>
                                        </p:attrNameLst>
                                      </p:cBhvr>
                                      <p:to>
                                        <p:strVal val="true"/>
                                      </p:to>
                                    </p:set>
                                  </p:childTnLst>
                                </p:cTn>
                              </p:par>
                              <p:par>
                                <p:cTn id="56" presetID="22" presetClass="entr" presetSubtype="1" fill="hold" grpId="0" nodeType="withEffect">
                                  <p:stCondLst>
                                    <p:cond delay="500"/>
                                  </p:stCondLst>
                                  <p:childTnLst>
                                    <p:set>
                                      <p:cBhvr>
                                        <p:cTn id="57" dur="1" fill="hold">
                                          <p:stCondLst>
                                            <p:cond delay="0"/>
                                          </p:stCondLst>
                                        </p:cTn>
                                        <p:tgtEl>
                                          <p:spTgt spid="53294"/>
                                        </p:tgtEl>
                                        <p:attrNameLst>
                                          <p:attrName>style.visibility</p:attrName>
                                        </p:attrNameLst>
                                      </p:cBhvr>
                                      <p:to>
                                        <p:strVal val="visible"/>
                                      </p:to>
                                    </p:set>
                                    <p:animEffect transition="in" filter="wipe(up)">
                                      <p:cBhvr>
                                        <p:cTn id="58" dur="1000"/>
                                        <p:tgtEl>
                                          <p:spTgt spid="53294"/>
                                        </p:tgtEl>
                                      </p:cBhvr>
                                    </p:animEffect>
                                  </p:childTnLst>
                                </p:cTn>
                              </p:par>
                              <p:par>
                                <p:cTn id="59" presetID="3" presetClass="emph" presetSubtype="2" fill="hold" grpId="1" nodeType="withEffect">
                                  <p:stCondLst>
                                    <p:cond delay="500"/>
                                  </p:stCondLst>
                                  <p:childTnLst>
                                    <p:animClr clrSpc="rgb" dir="cw">
                                      <p:cBhvr override="childStyle">
                                        <p:cTn id="60" dur="500" fill="hold"/>
                                        <p:tgtEl>
                                          <p:spTgt spid="53291"/>
                                        </p:tgtEl>
                                        <p:attrNameLst>
                                          <p:attrName>style.color</p:attrName>
                                        </p:attrNameLst>
                                      </p:cBhvr>
                                      <p:to>
                                        <a:schemeClr val="accent1"/>
                                      </p:to>
                                    </p:animClr>
                                  </p:childTnLst>
                                </p:cTn>
                              </p:par>
                            </p:childTnLst>
                          </p:cTn>
                        </p:par>
                        <p:par>
                          <p:cTn id="61" fill="hold" nodeType="afterGroup">
                            <p:stCondLst>
                              <p:cond delay="1500"/>
                            </p:stCondLst>
                            <p:childTnLst>
                              <p:par>
                                <p:cTn id="62" presetID="22" presetClass="entr" presetSubtype="1" fill="hold" grpId="0" nodeType="afterEffect">
                                  <p:stCondLst>
                                    <p:cond delay="0"/>
                                  </p:stCondLst>
                                  <p:childTnLst>
                                    <p:set>
                                      <p:cBhvr>
                                        <p:cTn id="63" dur="1" fill="hold">
                                          <p:stCondLst>
                                            <p:cond delay="0"/>
                                          </p:stCondLst>
                                        </p:cTn>
                                        <p:tgtEl>
                                          <p:spTgt spid="53279"/>
                                        </p:tgtEl>
                                        <p:attrNameLst>
                                          <p:attrName>style.visibility</p:attrName>
                                        </p:attrNameLst>
                                      </p:cBhvr>
                                      <p:to>
                                        <p:strVal val="visible"/>
                                      </p:to>
                                    </p:set>
                                    <p:animEffect transition="in" filter="wipe(up)">
                                      <p:cBhvr>
                                        <p:cTn id="64" dur="500"/>
                                        <p:tgtEl>
                                          <p:spTgt spid="53279"/>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53283"/>
                                        </p:tgtEl>
                                        <p:attrNameLst>
                                          <p:attrName>style.visibility</p:attrName>
                                        </p:attrNameLst>
                                      </p:cBhvr>
                                      <p:to>
                                        <p:strVal val="visible"/>
                                      </p:to>
                                    </p:set>
                                    <p:animEffect transition="in" filter="wipe(up)">
                                      <p:cBhvr>
                                        <p:cTn id="67" dur="1000"/>
                                        <p:tgtEl>
                                          <p:spTgt spid="5328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mph" presetSubtype="2" fill="hold" nodeType="clickEffect">
                                  <p:stCondLst>
                                    <p:cond delay="0"/>
                                  </p:stCondLst>
                                  <p:childTnLst>
                                    <p:animClr clrSpc="rgb" dir="cw">
                                      <p:cBhvr>
                                        <p:cTn id="71" dur="500" fill="hold"/>
                                        <p:tgtEl>
                                          <p:spTgt spid="53279"/>
                                        </p:tgtEl>
                                        <p:attrNameLst>
                                          <p:attrName>fillcolor</p:attrName>
                                        </p:attrNameLst>
                                      </p:cBhvr>
                                      <p:to>
                                        <a:schemeClr val="accent1"/>
                                      </p:to>
                                    </p:animClr>
                                    <p:set>
                                      <p:cBhvr>
                                        <p:cTn id="72" dur="500" fill="hold"/>
                                        <p:tgtEl>
                                          <p:spTgt spid="53279"/>
                                        </p:tgtEl>
                                        <p:attrNameLst>
                                          <p:attrName>fill.type</p:attrName>
                                        </p:attrNameLst>
                                      </p:cBhvr>
                                      <p:to>
                                        <p:strVal val="solid"/>
                                      </p:to>
                                    </p:set>
                                    <p:set>
                                      <p:cBhvr>
                                        <p:cTn id="73" dur="500" fill="hold"/>
                                        <p:tgtEl>
                                          <p:spTgt spid="53279"/>
                                        </p:tgtEl>
                                        <p:attrNameLst>
                                          <p:attrName>fill.on</p:attrName>
                                        </p:attrNameLst>
                                      </p:cBhvr>
                                      <p:to>
                                        <p:strVal val="true"/>
                                      </p:to>
                                    </p:set>
                                  </p:childTnLst>
                                </p:cTn>
                              </p:par>
                              <p:par>
                                <p:cTn id="74" presetID="3" presetClass="emph" presetSubtype="2" fill="hold" grpId="1" nodeType="withEffect">
                                  <p:stCondLst>
                                    <p:cond delay="500"/>
                                  </p:stCondLst>
                                  <p:childTnLst>
                                    <p:animClr clrSpc="rgb" dir="cw">
                                      <p:cBhvr override="childStyle">
                                        <p:cTn id="75" dur="500" fill="hold"/>
                                        <p:tgtEl>
                                          <p:spTgt spid="53292"/>
                                        </p:tgtEl>
                                        <p:attrNameLst>
                                          <p:attrName>style.color</p:attrName>
                                        </p:attrNameLst>
                                      </p:cBhvr>
                                      <p:to>
                                        <a:schemeClr val="accent1"/>
                                      </p:to>
                                    </p:animClr>
                                  </p:childTnLst>
                                </p:cTn>
                              </p:par>
                            </p:childTnLst>
                          </p:cTn>
                        </p:par>
                        <p:par>
                          <p:cTn id="76" fill="hold" nodeType="afterGroup">
                            <p:stCondLst>
                              <p:cond delay="1000"/>
                            </p:stCondLst>
                            <p:childTnLst>
                              <p:par>
                                <p:cTn id="77" presetID="22" presetClass="entr" presetSubtype="1" fill="hold" grpId="0" nodeType="afterEffect">
                                  <p:stCondLst>
                                    <p:cond delay="0"/>
                                  </p:stCondLst>
                                  <p:childTnLst>
                                    <p:set>
                                      <p:cBhvr>
                                        <p:cTn id="78" dur="1" fill="hold">
                                          <p:stCondLst>
                                            <p:cond delay="0"/>
                                          </p:stCondLst>
                                        </p:cTn>
                                        <p:tgtEl>
                                          <p:spTgt spid="53296"/>
                                        </p:tgtEl>
                                        <p:attrNameLst>
                                          <p:attrName>style.visibility</p:attrName>
                                        </p:attrNameLst>
                                      </p:cBhvr>
                                      <p:to>
                                        <p:strVal val="visible"/>
                                      </p:to>
                                    </p:set>
                                    <p:animEffect transition="in" filter="wipe(up)">
                                      <p:cBhvr>
                                        <p:cTn id="79" dur="500"/>
                                        <p:tgtEl>
                                          <p:spTgt spid="53296"/>
                                        </p:tgtEl>
                                      </p:cBhvr>
                                    </p:animEffect>
                                  </p:childTnLst>
                                </p:cTn>
                              </p:par>
                              <p:par>
                                <p:cTn id="80" presetID="1" presetClass="emph" presetSubtype="2" fill="hold" grpId="1" nodeType="withEffect">
                                  <p:stCondLst>
                                    <p:cond delay="500"/>
                                  </p:stCondLst>
                                  <p:childTnLst>
                                    <p:animClr clrSpc="rgb" dir="cw">
                                      <p:cBhvr>
                                        <p:cTn id="81" dur="500" fill="hold"/>
                                        <p:tgtEl>
                                          <p:spTgt spid="53296"/>
                                        </p:tgtEl>
                                        <p:attrNameLst>
                                          <p:attrName>fillcolor</p:attrName>
                                        </p:attrNameLst>
                                      </p:cBhvr>
                                      <p:to>
                                        <a:schemeClr val="accent1"/>
                                      </p:to>
                                    </p:animClr>
                                    <p:set>
                                      <p:cBhvr>
                                        <p:cTn id="82" dur="500" fill="hold"/>
                                        <p:tgtEl>
                                          <p:spTgt spid="53296"/>
                                        </p:tgtEl>
                                        <p:attrNameLst>
                                          <p:attrName>fill.type</p:attrName>
                                        </p:attrNameLst>
                                      </p:cBhvr>
                                      <p:to>
                                        <p:strVal val="solid"/>
                                      </p:to>
                                    </p:set>
                                    <p:set>
                                      <p:cBhvr>
                                        <p:cTn id="83" dur="500" fill="hold"/>
                                        <p:tgtEl>
                                          <p:spTgt spid="5329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5" grpId="0" animBg="1"/>
      <p:bldP spid="53264" grpId="0" autoUpdateAnimBg="0"/>
      <p:bldP spid="53266" grpId="0" autoUpdateAnimBg="0"/>
      <p:bldP spid="53274" grpId="0" animBg="1"/>
      <p:bldP spid="53276" grpId="0" autoUpdateAnimBg="0"/>
      <p:bldP spid="53277" grpId="0" autoUpdateAnimBg="0"/>
      <p:bldP spid="53279" grpId="0" animBg="1"/>
      <p:bldP spid="53283" grpId="0" autoUpdateAnimBg="0"/>
      <p:bldP spid="53287" grpId="0"/>
      <p:bldP spid="53291" grpId="0"/>
      <p:bldP spid="53291" grpId="1"/>
      <p:bldP spid="53292" grpId="0"/>
      <p:bldP spid="53292" grpId="1"/>
      <p:bldP spid="53294" grpId="0" autoUpdateAnimBg="0"/>
      <p:bldP spid="53296" grpId="0" animBg="1"/>
      <p:bldP spid="5329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1042" name="Rectangle 2"/>
          <p:cNvSpPr>
            <a:spLocks noChangeArrowheads="1"/>
          </p:cNvSpPr>
          <p:nvPr/>
        </p:nvSpPr>
        <p:spPr bwMode="auto">
          <a:xfrm>
            <a:off x="284163" y="703263"/>
            <a:ext cx="8859837" cy="374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30000"/>
              </a:spcBef>
            </a:pPr>
            <a:r>
              <a:rPr lang="cs-CZ" sz="2000" b="0" dirty="0">
                <a:solidFill>
                  <a:srgbClr val="9C0011"/>
                </a:solidFill>
                <a:latin typeface="+mn-lt"/>
              </a:rPr>
              <a:t> </a:t>
            </a:r>
          </a:p>
          <a:p>
            <a:pPr>
              <a:spcBef>
                <a:spcPct val="30000"/>
              </a:spcBef>
            </a:pPr>
            <a:r>
              <a:rPr lang="cs-CZ" sz="2400" dirty="0">
                <a:solidFill>
                  <a:srgbClr val="9C0011"/>
                </a:solidFill>
                <a:latin typeface="+mn-lt"/>
              </a:rPr>
              <a:t>GRUNDFOS JE PŘIPRAVEN : </a:t>
            </a:r>
          </a:p>
          <a:p>
            <a:pPr>
              <a:spcBef>
                <a:spcPts val="0"/>
              </a:spcBef>
            </a:pPr>
            <a:r>
              <a:rPr lang="cs-CZ" sz="2000" dirty="0" smtClean="0">
                <a:latin typeface="+mn-lt"/>
              </a:rPr>
              <a:t>Stávající ALPHA2 </a:t>
            </a:r>
            <a:r>
              <a:rPr lang="cs-CZ" sz="2000" dirty="0">
                <a:latin typeface="+mn-lt"/>
              </a:rPr>
              <a:t>i MAGNA už nyní splňují požadavky r. 2013 a </a:t>
            </a:r>
            <a:r>
              <a:rPr lang="cs-CZ" sz="2000" dirty="0" smtClean="0">
                <a:latin typeface="+mn-lt"/>
              </a:rPr>
              <a:t>2015</a:t>
            </a:r>
            <a:endParaRPr lang="cs-CZ" sz="2000" dirty="0">
              <a:latin typeface="+mn-lt"/>
            </a:endParaRPr>
          </a:p>
          <a:p>
            <a:pPr>
              <a:spcBef>
                <a:spcPts val="0"/>
              </a:spcBef>
              <a:buFontTx/>
              <a:buChar char="•"/>
            </a:pPr>
            <a:endParaRPr lang="cs-CZ" sz="2400" dirty="0">
              <a:solidFill>
                <a:srgbClr val="9C0011"/>
              </a:solidFill>
              <a:latin typeface="+mn-lt"/>
            </a:endParaRPr>
          </a:p>
          <a:p>
            <a:pPr algn="ctr" eaLnBrk="0" hangingPunct="0">
              <a:spcBef>
                <a:spcPts val="0"/>
              </a:spcBef>
            </a:pPr>
            <a:endParaRPr lang="cs-CZ" dirty="0">
              <a:solidFill>
                <a:srgbClr val="9C0011"/>
              </a:solidFill>
              <a:latin typeface="+mn-lt"/>
            </a:endParaRPr>
          </a:p>
          <a:p>
            <a:pPr>
              <a:spcBef>
                <a:spcPts val="0"/>
              </a:spcBef>
              <a:buFontTx/>
              <a:buChar char="•"/>
            </a:pPr>
            <a:endParaRPr lang="cs-CZ" sz="2400" b="0" dirty="0">
              <a:latin typeface="+mn-lt"/>
            </a:endParaRPr>
          </a:p>
          <a:p>
            <a:pPr>
              <a:spcBef>
                <a:spcPts val="0"/>
              </a:spcBef>
            </a:pPr>
            <a:endParaRPr lang="cs-CZ" sz="2000" dirty="0" smtClean="0">
              <a:latin typeface="+mn-lt"/>
            </a:endParaRPr>
          </a:p>
          <a:p>
            <a:pPr>
              <a:spcBef>
                <a:spcPts val="0"/>
              </a:spcBef>
            </a:pPr>
            <a:endParaRPr lang="cs-CZ" sz="2000" dirty="0" smtClean="0">
              <a:latin typeface="+mn-lt"/>
            </a:endParaRPr>
          </a:p>
          <a:p>
            <a:pPr>
              <a:spcBef>
                <a:spcPts val="0"/>
              </a:spcBef>
            </a:pPr>
            <a:endParaRPr lang="cs-CZ" sz="2000" dirty="0">
              <a:latin typeface="+mn-lt"/>
            </a:endParaRPr>
          </a:p>
          <a:p>
            <a:pPr>
              <a:spcBef>
                <a:spcPts val="0"/>
              </a:spcBef>
            </a:pPr>
            <a:r>
              <a:rPr lang="cs-CZ" sz="2000" dirty="0" smtClean="0">
                <a:latin typeface="+mn-lt"/>
              </a:rPr>
              <a:t>Nové řady oběhových čerpadel ALPHA2 a MAGNA3 s ještě vyšší energetickou účinností, novými funkcionalitami a novým dálkovým ovládáním Grundfos GO</a:t>
            </a:r>
            <a:endParaRPr lang="cs-CZ" sz="2400" b="0" dirty="0">
              <a:solidFill>
                <a:srgbClr val="AF0D11"/>
              </a:solidFill>
              <a:latin typeface="+mn-lt"/>
            </a:endParaRPr>
          </a:p>
        </p:txBody>
      </p:sp>
      <p:pic>
        <p:nvPicPr>
          <p:cNvPr id="1111043" name="Picture 3" descr="ALPHA2_180mm"/>
          <p:cNvPicPr>
            <a:picLocks noChangeAspect="1" noChangeArrowheads="1"/>
          </p:cNvPicPr>
          <p:nvPr/>
        </p:nvPicPr>
        <p:blipFill>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l="27176" t="35721" r="37279" b="32864"/>
          <a:stretch>
            <a:fillRect/>
          </a:stretch>
        </p:blipFill>
        <p:spPr bwMode="auto">
          <a:xfrm>
            <a:off x="3038764" y="1932661"/>
            <a:ext cx="784370" cy="921664"/>
          </a:xfrm>
          <a:prstGeom prst="rect">
            <a:avLst/>
          </a:prstGeom>
          <a:noFill/>
          <a:extLst>
            <a:ext uri="{909E8E84-426E-40DD-AFC4-6F175D3DCCD1}">
              <a14:hiddenFill xmlns:a14="http://schemas.microsoft.com/office/drawing/2010/main">
                <a:solidFill>
                  <a:srgbClr val="FFFFFF"/>
                </a:solidFill>
              </a14:hiddenFill>
            </a:ext>
          </a:extLst>
        </p:spPr>
      </p:pic>
      <p:pic>
        <p:nvPicPr>
          <p:cNvPr id="1111044" name="Picture 4" descr="GrA0259p_w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5117" y="1858770"/>
            <a:ext cx="1247054" cy="1346926"/>
          </a:xfrm>
          <a:prstGeom prst="rect">
            <a:avLst/>
          </a:prstGeom>
          <a:noFill/>
          <a:extLst>
            <a:ext uri="{909E8E84-426E-40DD-AFC4-6F175D3DCCD1}">
              <a14:hiddenFill xmlns:a14="http://schemas.microsoft.com/office/drawing/2010/main">
                <a:solidFill>
                  <a:srgbClr val="FFFFFF"/>
                </a:solidFill>
              </a14:hiddenFill>
            </a:ext>
          </a:extLst>
        </p:spPr>
      </p:pic>
      <p:pic>
        <p:nvPicPr>
          <p:cNvPr id="1111046" name="Picture 6" descr="Redwolf_med_isol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5463" y="4613275"/>
            <a:ext cx="2646362" cy="1519238"/>
          </a:xfrm>
          <a:prstGeom prst="rect">
            <a:avLst/>
          </a:prstGeom>
          <a:noFill/>
          <a:extLst>
            <a:ext uri="{909E8E84-426E-40DD-AFC4-6F175D3DCCD1}">
              <a14:hiddenFill xmlns:a14="http://schemas.microsoft.com/office/drawing/2010/main">
                <a:solidFill>
                  <a:srgbClr val="FFFFFF"/>
                </a:solidFill>
              </a14:hiddenFill>
            </a:ext>
          </a:extLst>
        </p:spPr>
      </p:pic>
      <p:pic>
        <p:nvPicPr>
          <p:cNvPr id="1111047" name="Picture 7" descr="03 ALPHA2 - no shell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9213" y="4367213"/>
            <a:ext cx="1820862" cy="1820862"/>
          </a:xfrm>
          <a:prstGeom prst="rect">
            <a:avLst/>
          </a:prstGeom>
          <a:noFill/>
          <a:extLst>
            <a:ext uri="{909E8E84-426E-40DD-AFC4-6F175D3DCCD1}">
              <a14:hiddenFill xmlns:a14="http://schemas.microsoft.com/office/drawing/2010/main">
                <a:solidFill>
                  <a:srgbClr val="FFFFFF"/>
                </a:solidFill>
              </a14:hiddenFill>
            </a:ext>
          </a:extLst>
        </p:spPr>
      </p:pic>
      <p:pic>
        <p:nvPicPr>
          <p:cNvPr id="1111048" name="Picture 8" descr="R10000_ipod_front_med_dashboar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45375" y="4313238"/>
            <a:ext cx="1004887" cy="1874837"/>
          </a:xfrm>
          <a:prstGeom prst="rect">
            <a:avLst/>
          </a:prstGeom>
          <a:noFill/>
          <a:extLst>
            <a:ext uri="{909E8E84-426E-40DD-AFC4-6F175D3DCCD1}">
              <a14:hiddenFill xmlns:a14="http://schemas.microsoft.com/office/drawing/2010/main">
                <a:solidFill>
                  <a:srgbClr val="FFFFFF"/>
                </a:solidFill>
              </a14:hiddenFill>
            </a:ext>
          </a:extLst>
        </p:spPr>
      </p:pic>
      <p:pic>
        <p:nvPicPr>
          <p:cNvPr id="1111049" name="Picture 9" descr="R100_Mk_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45375" y="1858770"/>
            <a:ext cx="1104900" cy="14732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p:cNvSpPr>
            <a:spLocks noChangeArrowheads="1"/>
          </p:cNvSpPr>
          <p:nvPr/>
        </p:nvSpPr>
        <p:spPr bwMode="auto">
          <a:xfrm>
            <a:off x="641350" y="585788"/>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a:lnSpc>
                <a:spcPct val="85000"/>
              </a:lnSpc>
            </a:pPr>
            <a:r>
              <a:rPr lang="cs-CZ" sz="2600" b="1" dirty="0">
                <a:latin typeface="+mn-lt"/>
              </a:rPr>
              <a:t>Nařízení Komise č. 641/2009</a:t>
            </a:r>
            <a:endParaRPr lang="en-US" sz="2600" b="1" u="sng" dirty="0">
              <a:latin typeface="+mn-lt"/>
            </a:endParaRPr>
          </a:p>
        </p:txBody>
      </p:sp>
    </p:spTree>
    <p:extLst>
      <p:ext uri="{BB962C8B-B14F-4D97-AF65-F5344CB8AC3E}">
        <p14:creationId xmlns:p14="http://schemas.microsoft.com/office/powerpoint/2010/main" val="36942488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11042">
                                            <p:txEl>
                                              <p:pRg st="9" end="9"/>
                                            </p:txEl>
                                          </p:spTgt>
                                        </p:tgtEl>
                                        <p:attrNameLst>
                                          <p:attrName>style.visibility</p:attrName>
                                        </p:attrNameLst>
                                      </p:cBhvr>
                                      <p:to>
                                        <p:strVal val="visible"/>
                                      </p:to>
                                    </p:set>
                                    <p:anim calcmode="lin" valueType="num">
                                      <p:cBhvr additive="base">
                                        <p:cTn id="7" dur="500" fill="hold"/>
                                        <p:tgtEl>
                                          <p:spTgt spid="1111042">
                                            <p:txEl>
                                              <p:pRg st="9" end="9"/>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11042">
                                            <p:txEl>
                                              <p:pRg st="9" end="9"/>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11046"/>
                                        </p:tgtEl>
                                        <p:attrNameLst>
                                          <p:attrName>style.visibility</p:attrName>
                                        </p:attrNameLst>
                                      </p:cBhvr>
                                      <p:to>
                                        <p:strVal val="visible"/>
                                      </p:to>
                                    </p:set>
                                    <p:anim calcmode="lin" valueType="num">
                                      <p:cBhvr additive="base">
                                        <p:cTn id="11" dur="500" fill="hold"/>
                                        <p:tgtEl>
                                          <p:spTgt spid="1111046"/>
                                        </p:tgtEl>
                                        <p:attrNameLst>
                                          <p:attrName>ppt_x</p:attrName>
                                        </p:attrNameLst>
                                      </p:cBhvr>
                                      <p:tavLst>
                                        <p:tav tm="0">
                                          <p:val>
                                            <p:strVal val="#ppt_x"/>
                                          </p:val>
                                        </p:tav>
                                        <p:tav tm="100000">
                                          <p:val>
                                            <p:strVal val="#ppt_x"/>
                                          </p:val>
                                        </p:tav>
                                      </p:tavLst>
                                    </p:anim>
                                    <p:anim calcmode="lin" valueType="num">
                                      <p:cBhvr additive="base">
                                        <p:cTn id="12" dur="500" fill="hold"/>
                                        <p:tgtEl>
                                          <p:spTgt spid="111104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11047"/>
                                        </p:tgtEl>
                                        <p:attrNameLst>
                                          <p:attrName>style.visibility</p:attrName>
                                        </p:attrNameLst>
                                      </p:cBhvr>
                                      <p:to>
                                        <p:strVal val="visible"/>
                                      </p:to>
                                    </p:set>
                                    <p:anim calcmode="lin" valueType="num">
                                      <p:cBhvr additive="base">
                                        <p:cTn id="15" dur="500" fill="hold"/>
                                        <p:tgtEl>
                                          <p:spTgt spid="1111047"/>
                                        </p:tgtEl>
                                        <p:attrNameLst>
                                          <p:attrName>ppt_x</p:attrName>
                                        </p:attrNameLst>
                                      </p:cBhvr>
                                      <p:tavLst>
                                        <p:tav tm="0">
                                          <p:val>
                                            <p:strVal val="#ppt_x"/>
                                          </p:val>
                                        </p:tav>
                                        <p:tav tm="100000">
                                          <p:val>
                                            <p:strVal val="#ppt_x"/>
                                          </p:val>
                                        </p:tav>
                                      </p:tavLst>
                                    </p:anim>
                                    <p:anim calcmode="lin" valueType="num">
                                      <p:cBhvr additive="base">
                                        <p:cTn id="16" dur="500" fill="hold"/>
                                        <p:tgtEl>
                                          <p:spTgt spid="111104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11048"/>
                                        </p:tgtEl>
                                        <p:attrNameLst>
                                          <p:attrName>style.visibility</p:attrName>
                                        </p:attrNameLst>
                                      </p:cBhvr>
                                      <p:to>
                                        <p:strVal val="visible"/>
                                      </p:to>
                                    </p:set>
                                    <p:anim calcmode="lin" valueType="num">
                                      <p:cBhvr additive="base">
                                        <p:cTn id="19" dur="500" fill="hold"/>
                                        <p:tgtEl>
                                          <p:spTgt spid="1111048"/>
                                        </p:tgtEl>
                                        <p:attrNameLst>
                                          <p:attrName>ppt_x</p:attrName>
                                        </p:attrNameLst>
                                      </p:cBhvr>
                                      <p:tavLst>
                                        <p:tav tm="0">
                                          <p:val>
                                            <p:strVal val="#ppt_x"/>
                                          </p:val>
                                        </p:tav>
                                        <p:tav tm="100000">
                                          <p:val>
                                            <p:strVal val="#ppt_x"/>
                                          </p:val>
                                        </p:tav>
                                      </p:tavLst>
                                    </p:anim>
                                    <p:anim calcmode="lin" valueType="num">
                                      <p:cBhvr additive="base">
                                        <p:cTn id="20" dur="500" fill="hold"/>
                                        <p:tgtEl>
                                          <p:spTgt spid="11110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40" name="Picture 44" descr="14_EUP_timeline_2_ny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36" name="Rectangle 40"/>
          <p:cNvSpPr>
            <a:spLocks noChangeArrowheads="1"/>
          </p:cNvSpPr>
          <p:nvPr/>
        </p:nvSpPr>
        <p:spPr bwMode="auto">
          <a:xfrm>
            <a:off x="2601913" y="927100"/>
            <a:ext cx="35814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b="0">
              <a:latin typeface="+mn-lt"/>
              <a:ea typeface="MS PGothic" pitchFamily="34" charset="-128"/>
            </a:endParaRPr>
          </a:p>
        </p:txBody>
      </p:sp>
      <p:sp>
        <p:nvSpPr>
          <p:cNvPr id="55316" name="Text Box 20"/>
          <p:cNvSpPr txBox="1">
            <a:spLocks noChangeArrowheads="1"/>
          </p:cNvSpPr>
          <p:nvPr/>
        </p:nvSpPr>
        <p:spPr bwMode="auto">
          <a:xfrm>
            <a:off x="2438400" y="2025650"/>
            <a:ext cx="2362200" cy="42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80000" tIns="126000" rIns="0" bIns="108000">
            <a:spAutoFit/>
          </a:bodyPr>
          <a:lstStyle/>
          <a:p>
            <a:pPr>
              <a:spcBef>
                <a:spcPct val="50000"/>
              </a:spcBef>
              <a:defRPr/>
            </a:pPr>
            <a:r>
              <a:rPr lang="en-US" sz="1200" b="0">
                <a:solidFill>
                  <a:schemeClr val="bg1"/>
                </a:solidFill>
                <a:latin typeface="+mn-lt"/>
                <a:ea typeface="ＭＳ Ｐゴシック" charset="0"/>
                <a:cs typeface="+mn-cs"/>
              </a:rPr>
              <a:t>UPS</a:t>
            </a:r>
          </a:p>
        </p:txBody>
      </p:sp>
      <p:sp>
        <p:nvSpPr>
          <p:cNvPr id="55320" name="Text Box 24"/>
          <p:cNvSpPr txBox="1">
            <a:spLocks noChangeArrowheads="1"/>
          </p:cNvSpPr>
          <p:nvPr/>
        </p:nvSpPr>
        <p:spPr bwMode="auto">
          <a:xfrm>
            <a:off x="3352800" y="3506788"/>
            <a:ext cx="2362200" cy="42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80000" tIns="126000" rIns="0" bIns="108000">
            <a:spAutoFit/>
          </a:bodyPr>
          <a:lstStyle/>
          <a:p>
            <a:pPr>
              <a:spcBef>
                <a:spcPct val="50000"/>
              </a:spcBef>
              <a:defRPr/>
            </a:pPr>
            <a:r>
              <a:rPr lang="en-US" sz="1200" b="0" dirty="0" smtClean="0">
                <a:solidFill>
                  <a:schemeClr val="bg1"/>
                </a:solidFill>
                <a:latin typeface="+mn-lt"/>
                <a:ea typeface="ＭＳ Ｐゴシック" charset="0"/>
                <a:cs typeface="+mn-cs"/>
              </a:rPr>
              <a:t>ALPHA2</a:t>
            </a:r>
            <a:r>
              <a:rPr lang="cs-CZ" sz="1200" b="0" dirty="0" smtClean="0">
                <a:solidFill>
                  <a:schemeClr val="bg1"/>
                </a:solidFill>
                <a:latin typeface="+mn-lt"/>
                <a:ea typeface="ＭＳ Ｐゴシック" charset="0"/>
                <a:cs typeface="+mn-cs"/>
              </a:rPr>
              <a:t> a Nová ALPHA2</a:t>
            </a:r>
            <a:endParaRPr lang="en-US" sz="1200" b="0" dirty="0">
              <a:solidFill>
                <a:schemeClr val="bg1"/>
              </a:solidFill>
              <a:latin typeface="+mn-lt"/>
              <a:ea typeface="ＭＳ Ｐゴシック" charset="0"/>
              <a:cs typeface="+mn-cs"/>
            </a:endParaRPr>
          </a:p>
        </p:txBody>
      </p:sp>
      <p:sp>
        <p:nvSpPr>
          <p:cNvPr id="55321" name="Text Box 25"/>
          <p:cNvSpPr txBox="1">
            <a:spLocks noChangeArrowheads="1"/>
          </p:cNvSpPr>
          <p:nvPr/>
        </p:nvSpPr>
        <p:spPr bwMode="auto">
          <a:xfrm>
            <a:off x="3352800" y="4235450"/>
            <a:ext cx="2362200" cy="42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80000" tIns="126000" rIns="0" bIns="108000">
            <a:spAutoFit/>
          </a:bodyPr>
          <a:lstStyle/>
          <a:p>
            <a:pPr>
              <a:spcBef>
                <a:spcPct val="50000"/>
              </a:spcBef>
              <a:defRPr/>
            </a:pPr>
            <a:r>
              <a:rPr lang="en-US" sz="1200" b="0" dirty="0" smtClean="0">
                <a:solidFill>
                  <a:schemeClr val="bg1"/>
                </a:solidFill>
                <a:latin typeface="+mn-lt"/>
                <a:ea typeface="ＭＳ Ｐゴシック" charset="0"/>
                <a:cs typeface="+mn-cs"/>
              </a:rPr>
              <a:t>MAGNA</a:t>
            </a:r>
            <a:r>
              <a:rPr lang="cs-CZ" sz="1200" b="0" dirty="0" smtClean="0">
                <a:solidFill>
                  <a:schemeClr val="bg1"/>
                </a:solidFill>
                <a:latin typeface="+mn-lt"/>
                <a:ea typeface="ＭＳ Ｐゴシック" charset="0"/>
                <a:cs typeface="+mn-cs"/>
              </a:rPr>
              <a:t> a MAGNA3</a:t>
            </a:r>
            <a:endParaRPr lang="en-US" sz="1200" b="0" dirty="0">
              <a:solidFill>
                <a:schemeClr val="bg1"/>
              </a:solidFill>
              <a:latin typeface="+mn-lt"/>
              <a:ea typeface="ＭＳ Ｐゴシック" charset="0"/>
              <a:cs typeface="+mn-cs"/>
            </a:endParaRPr>
          </a:p>
        </p:txBody>
      </p:sp>
      <p:sp>
        <p:nvSpPr>
          <p:cNvPr id="55322" name="Text Box 26"/>
          <p:cNvSpPr txBox="1">
            <a:spLocks noChangeArrowheads="1"/>
          </p:cNvSpPr>
          <p:nvPr/>
        </p:nvSpPr>
        <p:spPr bwMode="auto">
          <a:xfrm>
            <a:off x="3352800" y="4979988"/>
            <a:ext cx="2362200" cy="42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80000" tIns="126000" rIns="0" bIns="108000">
            <a:spAutoFit/>
          </a:bodyPr>
          <a:lstStyle/>
          <a:p>
            <a:pPr>
              <a:spcBef>
                <a:spcPct val="50000"/>
              </a:spcBef>
              <a:defRPr/>
            </a:pPr>
            <a:r>
              <a:rPr lang="en-US" sz="1200" b="0">
                <a:solidFill>
                  <a:schemeClr val="bg1"/>
                </a:solidFill>
                <a:latin typeface="+mn-lt"/>
                <a:ea typeface="ＭＳ Ｐゴシック" charset="0"/>
                <a:cs typeface="+mn-cs"/>
              </a:rPr>
              <a:t>SOLAR UPS</a:t>
            </a:r>
          </a:p>
        </p:txBody>
      </p:sp>
      <p:sp>
        <p:nvSpPr>
          <p:cNvPr id="55324" name="Text Box 28"/>
          <p:cNvSpPr txBox="1">
            <a:spLocks noChangeArrowheads="1"/>
          </p:cNvSpPr>
          <p:nvPr/>
        </p:nvSpPr>
        <p:spPr bwMode="auto">
          <a:xfrm>
            <a:off x="2951941" y="5638800"/>
            <a:ext cx="82394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eaLnBrk="1" hangingPunct="1"/>
            <a:r>
              <a:rPr lang="en-US" sz="1600" b="0">
                <a:latin typeface="+mn-lt"/>
                <a:ea typeface="MS PGothic" pitchFamily="34" charset="-128"/>
              </a:rPr>
              <a:t>EEI ≤ 0,27</a:t>
            </a:r>
          </a:p>
        </p:txBody>
      </p:sp>
      <p:sp>
        <p:nvSpPr>
          <p:cNvPr id="55325" name="Text Box 29"/>
          <p:cNvSpPr txBox="1">
            <a:spLocks noChangeArrowheads="1"/>
          </p:cNvSpPr>
          <p:nvPr/>
        </p:nvSpPr>
        <p:spPr bwMode="auto">
          <a:xfrm>
            <a:off x="5304569" y="5588000"/>
            <a:ext cx="83356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eaLnBrk="1" hangingPunct="1"/>
            <a:r>
              <a:rPr lang="en-US" sz="1600" b="0">
                <a:latin typeface="+mn-lt"/>
                <a:ea typeface="MS PGothic" pitchFamily="34" charset="-128"/>
              </a:rPr>
              <a:t>EEI ≤ 0,23</a:t>
            </a:r>
          </a:p>
        </p:txBody>
      </p:sp>
      <p:sp>
        <p:nvSpPr>
          <p:cNvPr id="55318" name="Text Box 22"/>
          <p:cNvSpPr txBox="1">
            <a:spLocks noChangeArrowheads="1"/>
          </p:cNvSpPr>
          <p:nvPr/>
        </p:nvSpPr>
        <p:spPr bwMode="auto">
          <a:xfrm>
            <a:off x="3352800" y="2752725"/>
            <a:ext cx="2362200" cy="42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80000" tIns="126000" rIns="0" bIns="108000">
            <a:spAutoFit/>
          </a:bodyPr>
          <a:lstStyle/>
          <a:p>
            <a:pPr>
              <a:spcBef>
                <a:spcPct val="50000"/>
              </a:spcBef>
              <a:defRPr/>
            </a:pPr>
            <a:r>
              <a:rPr lang="en-US" sz="1200" b="0">
                <a:solidFill>
                  <a:schemeClr val="bg1"/>
                </a:solidFill>
                <a:latin typeface="+mn-lt"/>
                <a:ea typeface="ＭＳ Ｐゴシック" charset="0"/>
                <a:cs typeface="+mn-cs"/>
              </a:rPr>
              <a:t>COMFORT</a:t>
            </a:r>
          </a:p>
        </p:txBody>
      </p:sp>
      <p:grpSp>
        <p:nvGrpSpPr>
          <p:cNvPr id="55339" name="Group 43"/>
          <p:cNvGrpSpPr>
            <a:grpSpLocks/>
          </p:cNvGrpSpPr>
          <p:nvPr/>
        </p:nvGrpSpPr>
        <p:grpSpPr bwMode="auto">
          <a:xfrm>
            <a:off x="6350" y="0"/>
            <a:ext cx="9137650" cy="3255963"/>
            <a:chOff x="4" y="0"/>
            <a:chExt cx="5756" cy="2051"/>
          </a:xfrm>
        </p:grpSpPr>
        <p:pic>
          <p:nvPicPr>
            <p:cNvPr id="1087500" name="Picture 41" descr="14_EUP_timeline_0"/>
            <p:cNvPicPr>
              <a:picLocks noChangeAspect="1" noChangeArrowheads="1"/>
            </p:cNvPicPr>
            <p:nvPr/>
          </p:nvPicPr>
          <p:blipFill>
            <a:blip r:embed="rId4">
              <a:extLst>
                <a:ext uri="{28A0092B-C50C-407E-A947-70E740481C1C}">
                  <a14:useLocalDpi xmlns:a14="http://schemas.microsoft.com/office/drawing/2010/main" val="0"/>
                </a:ext>
              </a:extLst>
            </a:blip>
            <a:srcRect b="52493"/>
            <a:stretch>
              <a:fillRect/>
            </a:stretch>
          </p:blipFill>
          <p:spPr bwMode="auto">
            <a:xfrm>
              <a:off x="4" y="0"/>
              <a:ext cx="5756" cy="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38" name="Rectangle 42"/>
            <p:cNvSpPr>
              <a:spLocks noChangeArrowheads="1"/>
            </p:cNvSpPr>
            <p:nvPr/>
          </p:nvSpPr>
          <p:spPr bwMode="auto">
            <a:xfrm>
              <a:off x="1776" y="720"/>
              <a:ext cx="2400"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000" b="0">
                <a:latin typeface="+mn-lt"/>
                <a:ea typeface="ＭＳ Ｐゴシック" charset="0"/>
                <a:cs typeface="+mn-cs"/>
              </a:endParaRPr>
            </a:p>
          </p:txBody>
        </p:sp>
      </p:grpSp>
      <p:sp>
        <p:nvSpPr>
          <p:cNvPr id="55310" name="Text Box 14"/>
          <p:cNvSpPr txBox="1">
            <a:spLocks noChangeArrowheads="1"/>
          </p:cNvSpPr>
          <p:nvPr/>
        </p:nvSpPr>
        <p:spPr bwMode="auto">
          <a:xfrm>
            <a:off x="3044028" y="1079500"/>
            <a:ext cx="65723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eaLnBrk="1" hangingPunct="1"/>
            <a:r>
              <a:rPr lang="cs-CZ" sz="1600" b="0">
                <a:latin typeface="+mn-lt"/>
              </a:rPr>
              <a:t>1. leden</a:t>
            </a:r>
            <a:endParaRPr lang="en-US" sz="1600" b="0">
              <a:latin typeface="+mn-lt"/>
              <a:ea typeface="MS PGothic" pitchFamily="34" charset="-128"/>
            </a:endParaRPr>
          </a:p>
          <a:p>
            <a:pPr algn="ctr" eaLnBrk="1" hangingPunct="1"/>
            <a:r>
              <a:rPr lang="en-US" sz="1600" b="0">
                <a:latin typeface="+mn-lt"/>
                <a:ea typeface="MS PGothic" pitchFamily="34" charset="-128"/>
              </a:rPr>
              <a:t>2013 </a:t>
            </a:r>
          </a:p>
        </p:txBody>
      </p:sp>
      <p:sp>
        <p:nvSpPr>
          <p:cNvPr id="55311" name="Text Box 15"/>
          <p:cNvSpPr txBox="1">
            <a:spLocks noChangeArrowheads="1"/>
          </p:cNvSpPr>
          <p:nvPr/>
        </p:nvSpPr>
        <p:spPr bwMode="auto">
          <a:xfrm>
            <a:off x="5405427" y="1079500"/>
            <a:ext cx="65883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eaLnBrk="1" hangingPunct="1"/>
            <a:r>
              <a:rPr lang="cs-CZ" sz="1600" b="0">
                <a:latin typeface="+mn-lt"/>
              </a:rPr>
              <a:t>1. srpen</a:t>
            </a:r>
            <a:endParaRPr lang="en-US" sz="1600" b="0">
              <a:latin typeface="+mn-lt"/>
              <a:ea typeface="MS PGothic" pitchFamily="34" charset="-128"/>
            </a:endParaRPr>
          </a:p>
          <a:p>
            <a:pPr algn="ctr" eaLnBrk="1" hangingPunct="1"/>
            <a:r>
              <a:rPr lang="en-US" sz="1600" b="0">
                <a:latin typeface="+mn-lt"/>
                <a:ea typeface="MS PGothic" pitchFamily="34" charset="-128"/>
              </a:rPr>
              <a:t>2015 </a:t>
            </a:r>
          </a:p>
        </p:txBody>
      </p:sp>
      <p:sp>
        <p:nvSpPr>
          <p:cNvPr id="55342" name="Text Box 46"/>
          <p:cNvSpPr txBox="1">
            <a:spLocks noChangeArrowheads="1"/>
          </p:cNvSpPr>
          <p:nvPr/>
        </p:nvSpPr>
        <p:spPr bwMode="auto">
          <a:xfrm>
            <a:off x="6170613" y="4979988"/>
            <a:ext cx="2362200" cy="42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80000" tIns="126000" rIns="0" bIns="108000">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spcBef>
                <a:spcPct val="50000"/>
              </a:spcBef>
            </a:pPr>
            <a:r>
              <a:rPr lang="en-US" sz="1200" b="0">
                <a:solidFill>
                  <a:schemeClr val="bg1"/>
                </a:solidFill>
                <a:latin typeface="+mn-lt"/>
                <a:ea typeface="MS PGothic" pitchFamily="34" charset="-128"/>
              </a:rPr>
              <a:t>SOLAR PM</a:t>
            </a:r>
          </a:p>
        </p:txBody>
      </p:sp>
      <p:pic>
        <p:nvPicPr>
          <p:cNvPr id="17" name="Picture 9" descr="03 ALPHA2 - no shell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14463" y="3168650"/>
            <a:ext cx="1187450" cy="11874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Redwolf_med_isolati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14463" y="4152323"/>
            <a:ext cx="1296452" cy="74453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3"/>
          <p:cNvSpPr>
            <a:spLocks noChangeArrowheads="1"/>
          </p:cNvSpPr>
          <p:nvPr/>
        </p:nvSpPr>
        <p:spPr bwMode="auto">
          <a:xfrm>
            <a:off x="641350" y="585788"/>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a:lnSpc>
                <a:spcPct val="85000"/>
              </a:lnSpc>
            </a:pPr>
            <a:r>
              <a:rPr lang="cs-CZ" sz="2600" b="1" dirty="0">
                <a:latin typeface="+mn-lt"/>
              </a:rPr>
              <a:t>Nařízení Komise č. 641/2009</a:t>
            </a:r>
            <a:endParaRPr lang="en-US" sz="2600" b="1" u="sng" dirty="0">
              <a:latin typeface="+mn-lt"/>
            </a:endParaRPr>
          </a:p>
        </p:txBody>
      </p:sp>
    </p:spTree>
    <p:extLst>
      <p:ext uri="{BB962C8B-B14F-4D97-AF65-F5344CB8AC3E}">
        <p14:creationId xmlns:p14="http://schemas.microsoft.com/office/powerpoint/2010/main" val="356482241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55339"/>
                                        </p:tgtEl>
                                        <p:attrNameLst>
                                          <p:attrName>style.visibility</p:attrName>
                                        </p:attrNameLst>
                                      </p:cBhvr>
                                      <p:to>
                                        <p:strVal val="visible"/>
                                      </p:to>
                                    </p:set>
                                    <p:anim calcmode="lin" valueType="num">
                                      <p:cBhvr additive="base">
                                        <p:cTn id="7" dur="500" fill="hold"/>
                                        <p:tgtEl>
                                          <p:spTgt spid="55339"/>
                                        </p:tgtEl>
                                        <p:attrNameLst>
                                          <p:attrName>ppt_x</p:attrName>
                                        </p:attrNameLst>
                                      </p:cBhvr>
                                      <p:tavLst>
                                        <p:tav tm="0">
                                          <p:val>
                                            <p:strVal val="0-#ppt_w/2"/>
                                          </p:val>
                                        </p:tav>
                                        <p:tav tm="100000">
                                          <p:val>
                                            <p:strVal val="#ppt_x"/>
                                          </p:val>
                                        </p:tav>
                                      </p:tavLst>
                                    </p:anim>
                                    <p:anim calcmode="lin" valueType="num">
                                      <p:cBhvr additive="base">
                                        <p:cTn id="8" dur="500" fill="hold"/>
                                        <p:tgtEl>
                                          <p:spTgt spid="5533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5310"/>
                                        </p:tgtEl>
                                        <p:attrNameLst>
                                          <p:attrName>style.visibility</p:attrName>
                                        </p:attrNameLst>
                                      </p:cBhvr>
                                      <p:to>
                                        <p:strVal val="visible"/>
                                      </p:to>
                                    </p:set>
                                    <p:anim calcmode="lin" valueType="num">
                                      <p:cBhvr additive="base">
                                        <p:cTn id="12" dur="500" fill="hold"/>
                                        <p:tgtEl>
                                          <p:spTgt spid="55310"/>
                                        </p:tgtEl>
                                        <p:attrNameLst>
                                          <p:attrName>ppt_x</p:attrName>
                                        </p:attrNameLst>
                                      </p:cBhvr>
                                      <p:tavLst>
                                        <p:tav tm="0">
                                          <p:val>
                                            <p:strVal val="0-#ppt_w/2"/>
                                          </p:val>
                                        </p:tav>
                                        <p:tav tm="100000">
                                          <p:val>
                                            <p:strVal val="#ppt_x"/>
                                          </p:val>
                                        </p:tav>
                                      </p:tavLst>
                                    </p:anim>
                                    <p:anim calcmode="lin" valueType="num">
                                      <p:cBhvr additive="base">
                                        <p:cTn id="13" dur="500" fill="hold"/>
                                        <p:tgtEl>
                                          <p:spTgt spid="55310"/>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55311"/>
                                        </p:tgtEl>
                                        <p:attrNameLst>
                                          <p:attrName>style.visibility</p:attrName>
                                        </p:attrNameLst>
                                      </p:cBhvr>
                                      <p:to>
                                        <p:strVal val="visible"/>
                                      </p:to>
                                    </p:set>
                                    <p:anim calcmode="lin" valueType="num">
                                      <p:cBhvr additive="base">
                                        <p:cTn id="17" dur="500" fill="hold"/>
                                        <p:tgtEl>
                                          <p:spTgt spid="55311"/>
                                        </p:tgtEl>
                                        <p:attrNameLst>
                                          <p:attrName>ppt_x</p:attrName>
                                        </p:attrNameLst>
                                      </p:cBhvr>
                                      <p:tavLst>
                                        <p:tav tm="0">
                                          <p:val>
                                            <p:strVal val="0-#ppt_w/2"/>
                                          </p:val>
                                        </p:tav>
                                        <p:tav tm="100000">
                                          <p:val>
                                            <p:strVal val="#ppt_x"/>
                                          </p:val>
                                        </p:tav>
                                      </p:tavLst>
                                    </p:anim>
                                    <p:anim calcmode="lin" valueType="num">
                                      <p:cBhvr additive="base">
                                        <p:cTn id="18" dur="500" fill="hold"/>
                                        <p:tgtEl>
                                          <p:spTgt spid="5531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2" presetClass="entr" presetSubtype="1" fill="hold" nodeType="afterEffect">
                                  <p:stCondLst>
                                    <p:cond delay="500"/>
                                  </p:stCondLst>
                                  <p:childTnLst>
                                    <p:set>
                                      <p:cBhvr>
                                        <p:cTn id="21" dur="1" fill="hold">
                                          <p:stCondLst>
                                            <p:cond delay="0"/>
                                          </p:stCondLst>
                                        </p:cTn>
                                        <p:tgtEl>
                                          <p:spTgt spid="55340"/>
                                        </p:tgtEl>
                                        <p:attrNameLst>
                                          <p:attrName>style.visibility</p:attrName>
                                        </p:attrNameLst>
                                      </p:cBhvr>
                                      <p:to>
                                        <p:strVal val="visible"/>
                                      </p:to>
                                    </p:set>
                                    <p:animEffect transition="in" filter="wipe(up)">
                                      <p:cBhvr>
                                        <p:cTn id="22" dur="500"/>
                                        <p:tgtEl>
                                          <p:spTgt spid="55340"/>
                                        </p:tgtEl>
                                      </p:cBhvr>
                                    </p:animEffect>
                                  </p:childTnLst>
                                </p:cTn>
                              </p:par>
                              <p:par>
                                <p:cTn id="23" presetID="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10" grpId="0" autoUpdateAnimBg="0"/>
      <p:bldP spid="55311"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Rectangle 2"/>
          <p:cNvSpPr>
            <a:spLocks noChangeArrowheads="1"/>
          </p:cNvSpPr>
          <p:nvPr/>
        </p:nvSpPr>
        <p:spPr bwMode="auto">
          <a:xfrm>
            <a:off x="0" y="317500"/>
            <a:ext cx="9144000" cy="5930900"/>
          </a:xfrm>
          <a:prstGeom prst="rect">
            <a:avLst/>
          </a:prstGeom>
          <a:solidFill>
            <a:srgbClr val="084A8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cs-CZ" b="1">
                <a:solidFill>
                  <a:srgbClr val="990000"/>
                </a:solidFill>
                <a:latin typeface="Arial" pitchFamily="34" charset="0"/>
                <a:hlinkClick r:id="rId2"/>
              </a:rPr>
              <a:t> </a:t>
            </a:r>
            <a:endParaRPr lang="cs-CZ" b="1">
              <a:solidFill>
                <a:srgbClr val="990000"/>
              </a:solidFill>
              <a:latin typeface="Arial" pitchFamily="34" charset="0"/>
            </a:endParaRPr>
          </a:p>
        </p:txBody>
      </p:sp>
      <p:sp>
        <p:nvSpPr>
          <p:cNvPr id="622599" name="Text Box 7"/>
          <p:cNvSpPr txBox="1">
            <a:spLocks noChangeArrowheads="1"/>
          </p:cNvSpPr>
          <p:nvPr/>
        </p:nvSpPr>
        <p:spPr bwMode="auto">
          <a:xfrm>
            <a:off x="0" y="2924175"/>
            <a:ext cx="9144000"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279400" algn="l"/>
              </a:tabLst>
              <a:defRPr sz="2400">
                <a:solidFill>
                  <a:schemeClr val="tx1"/>
                </a:solidFill>
                <a:latin typeface="Times" pitchFamily="18" charset="0"/>
              </a:defRPr>
            </a:lvl1pPr>
            <a:lvl2pPr algn="l">
              <a:tabLst>
                <a:tab pos="279400" algn="l"/>
              </a:tabLst>
              <a:defRPr sz="2400">
                <a:solidFill>
                  <a:schemeClr val="tx1"/>
                </a:solidFill>
                <a:latin typeface="Times" pitchFamily="18" charset="0"/>
              </a:defRPr>
            </a:lvl2pPr>
            <a:lvl3pPr algn="l">
              <a:tabLst>
                <a:tab pos="279400" algn="l"/>
              </a:tabLst>
              <a:defRPr sz="2400">
                <a:solidFill>
                  <a:schemeClr val="tx1"/>
                </a:solidFill>
                <a:latin typeface="Times" pitchFamily="18" charset="0"/>
              </a:defRPr>
            </a:lvl3pPr>
            <a:lvl4pPr algn="l">
              <a:tabLst>
                <a:tab pos="279400" algn="l"/>
              </a:tabLst>
              <a:defRPr sz="2400">
                <a:solidFill>
                  <a:schemeClr val="tx1"/>
                </a:solidFill>
                <a:latin typeface="Times" pitchFamily="18" charset="0"/>
              </a:defRPr>
            </a:lvl4pPr>
            <a:lvl5pPr algn="l">
              <a:tabLst>
                <a:tab pos="279400" algn="l"/>
              </a:tabLst>
              <a:defRPr sz="2400">
                <a:solidFill>
                  <a:schemeClr val="tx1"/>
                </a:solidFill>
                <a:latin typeface="Times" pitchFamily="18" charset="0"/>
              </a:defRPr>
            </a:lvl5pPr>
            <a:lvl6pPr eaLnBrk="0" fontAlgn="base" hangingPunct="0">
              <a:spcBef>
                <a:spcPct val="0"/>
              </a:spcBef>
              <a:spcAft>
                <a:spcPct val="0"/>
              </a:spcAft>
              <a:tabLst>
                <a:tab pos="279400" algn="l"/>
              </a:tabLst>
              <a:defRPr sz="2400">
                <a:solidFill>
                  <a:schemeClr val="tx1"/>
                </a:solidFill>
                <a:latin typeface="Times" pitchFamily="18" charset="0"/>
              </a:defRPr>
            </a:lvl6pPr>
            <a:lvl7pPr eaLnBrk="0" fontAlgn="base" hangingPunct="0">
              <a:spcBef>
                <a:spcPct val="0"/>
              </a:spcBef>
              <a:spcAft>
                <a:spcPct val="0"/>
              </a:spcAft>
              <a:tabLst>
                <a:tab pos="279400" algn="l"/>
              </a:tabLst>
              <a:defRPr sz="2400">
                <a:solidFill>
                  <a:schemeClr val="tx1"/>
                </a:solidFill>
                <a:latin typeface="Times" pitchFamily="18" charset="0"/>
              </a:defRPr>
            </a:lvl7pPr>
            <a:lvl8pPr eaLnBrk="0" fontAlgn="base" hangingPunct="0">
              <a:spcBef>
                <a:spcPct val="0"/>
              </a:spcBef>
              <a:spcAft>
                <a:spcPct val="0"/>
              </a:spcAft>
              <a:tabLst>
                <a:tab pos="279400" algn="l"/>
              </a:tabLst>
              <a:defRPr sz="2400">
                <a:solidFill>
                  <a:schemeClr val="tx1"/>
                </a:solidFill>
                <a:latin typeface="Times" pitchFamily="18" charset="0"/>
              </a:defRPr>
            </a:lvl8pPr>
            <a:lvl9pPr eaLnBrk="0" fontAlgn="base" hangingPunct="0">
              <a:spcBef>
                <a:spcPct val="0"/>
              </a:spcBef>
              <a:spcAft>
                <a:spcPct val="0"/>
              </a:spcAft>
              <a:tabLst>
                <a:tab pos="279400" algn="l"/>
              </a:tabLst>
              <a:defRPr sz="2400">
                <a:solidFill>
                  <a:schemeClr val="tx1"/>
                </a:solidFill>
                <a:latin typeface="Times" pitchFamily="18" charset="0"/>
              </a:defRPr>
            </a:lvl9pPr>
          </a:lstStyle>
          <a:p>
            <a:pPr algn="ctr">
              <a:lnSpc>
                <a:spcPct val="120000"/>
              </a:lnSpc>
              <a:spcBef>
                <a:spcPct val="50000"/>
              </a:spcBef>
            </a:pPr>
            <a:endParaRPr lang="cs-CZ" sz="3200" b="1">
              <a:solidFill>
                <a:schemeClr val="bg1"/>
              </a:solidFill>
              <a:latin typeface="Grundfos TheSans CE 7B" pitchFamily="2" charset="0"/>
            </a:endParaRPr>
          </a:p>
          <a:p>
            <a:pPr algn="ctr">
              <a:lnSpc>
                <a:spcPct val="120000"/>
              </a:lnSpc>
              <a:spcBef>
                <a:spcPct val="50000"/>
              </a:spcBef>
            </a:pPr>
            <a:r>
              <a:rPr lang="cs-CZ" sz="3200" b="1">
                <a:solidFill>
                  <a:schemeClr val="bg1"/>
                </a:solidFill>
                <a:latin typeface="Grundfos TheSans CE 7B" pitchFamily="2" charset="0"/>
              </a:rPr>
              <a:t>1. OTÁČKOVĚ REGULOVANÁ ČERPADLA</a:t>
            </a:r>
            <a:endParaRPr lang="en-US" sz="3200" b="1">
              <a:latin typeface="Grundfos TheSans" pitchFamily="34" charset="0"/>
            </a:endParaRPr>
          </a:p>
        </p:txBody>
      </p:sp>
      <p:sp>
        <p:nvSpPr>
          <p:cNvPr id="622600" name="Rectangle 8"/>
          <p:cNvSpPr>
            <a:spLocks noGrp="1" noChangeArrowheads="1"/>
          </p:cNvSpPr>
          <p:nvPr>
            <p:ph type="title" idx="4294967295"/>
          </p:nvPr>
        </p:nvSpPr>
        <p:spPr/>
        <p:txBody>
          <a:bodyPr/>
          <a:lstStyle/>
          <a:p>
            <a:pPr algn="l"/>
            <a:r>
              <a:rPr lang="cs-CZ">
                <a:hlinkClick r:id="rId2"/>
              </a:rPr>
              <a:t> </a:t>
            </a:r>
            <a:endParaRPr lang="cs-CZ"/>
          </a:p>
        </p:txBody>
      </p:sp>
      <p:pic>
        <p:nvPicPr>
          <p:cNvPr id="622601" name="Picture 9" descr="GrA4705_NY_25"/>
          <p:cNvPicPr>
            <a:picLocks noChangeAspect="1" noChangeArrowheads="1"/>
          </p:cNvPicPr>
          <p:nvPr/>
        </p:nvPicPr>
        <p:blipFill>
          <a:blip r:embed="rId3" cstate="print">
            <a:extLst>
              <a:ext uri="{28A0092B-C50C-407E-A947-70E740481C1C}">
                <a14:useLocalDpi xmlns:a14="http://schemas.microsoft.com/office/drawing/2010/main" val="0"/>
              </a:ext>
            </a:extLst>
          </a:blip>
          <a:srcRect t="8144" b="24432"/>
          <a:stretch>
            <a:fillRect/>
          </a:stretch>
        </p:blipFill>
        <p:spPr bwMode="auto">
          <a:xfrm>
            <a:off x="0" y="1628775"/>
            <a:ext cx="3048000" cy="1366838"/>
          </a:xfrm>
          <a:prstGeom prst="rect">
            <a:avLst/>
          </a:prstGeom>
          <a:noFill/>
          <a:extLst>
            <a:ext uri="{909E8E84-426E-40DD-AFC4-6F175D3DCCD1}">
              <a14:hiddenFill xmlns:a14="http://schemas.microsoft.com/office/drawing/2010/main">
                <a:solidFill>
                  <a:srgbClr val="FFFFFF"/>
                </a:solidFill>
              </a14:hiddenFill>
            </a:ext>
          </a:extLst>
        </p:spPr>
      </p:pic>
      <p:pic>
        <p:nvPicPr>
          <p:cNvPr id="622602" name="Picture 10" descr="GrA4706_S"/>
          <p:cNvPicPr>
            <a:picLocks noChangeAspect="1" noChangeArrowheads="1"/>
          </p:cNvPicPr>
          <p:nvPr/>
        </p:nvPicPr>
        <p:blipFill>
          <a:blip r:embed="rId4" cstate="print">
            <a:extLst>
              <a:ext uri="{28A0092B-C50C-407E-A947-70E740481C1C}">
                <a14:useLocalDpi xmlns:a14="http://schemas.microsoft.com/office/drawing/2010/main" val="0"/>
              </a:ext>
            </a:extLst>
          </a:blip>
          <a:srcRect t="14117" b="18353"/>
          <a:stretch>
            <a:fillRect/>
          </a:stretch>
        </p:blipFill>
        <p:spPr bwMode="auto">
          <a:xfrm>
            <a:off x="3048000" y="1628775"/>
            <a:ext cx="3048000" cy="1366838"/>
          </a:xfrm>
          <a:prstGeom prst="rect">
            <a:avLst/>
          </a:prstGeom>
          <a:noFill/>
          <a:extLst>
            <a:ext uri="{909E8E84-426E-40DD-AFC4-6F175D3DCCD1}">
              <a14:hiddenFill xmlns:a14="http://schemas.microsoft.com/office/drawing/2010/main">
                <a:solidFill>
                  <a:srgbClr val="FFFFFF"/>
                </a:solidFill>
              </a14:hiddenFill>
            </a:ext>
          </a:extLst>
        </p:spPr>
      </p:pic>
      <p:pic>
        <p:nvPicPr>
          <p:cNvPr id="622603" name="Picture 11" descr="GrA4707_S"/>
          <p:cNvPicPr>
            <a:picLocks noChangeAspect="1" noChangeArrowheads="1"/>
          </p:cNvPicPr>
          <p:nvPr/>
        </p:nvPicPr>
        <p:blipFill>
          <a:blip r:embed="rId5" cstate="print">
            <a:extLst>
              <a:ext uri="{28A0092B-C50C-407E-A947-70E740481C1C}">
                <a14:useLocalDpi xmlns:a14="http://schemas.microsoft.com/office/drawing/2010/main" val="0"/>
              </a:ext>
            </a:extLst>
          </a:blip>
          <a:srcRect t="18823" b="13647"/>
          <a:stretch>
            <a:fillRect/>
          </a:stretch>
        </p:blipFill>
        <p:spPr bwMode="auto">
          <a:xfrm>
            <a:off x="6096000" y="1628775"/>
            <a:ext cx="3048000" cy="1366838"/>
          </a:xfrm>
          <a:prstGeom prst="rect">
            <a:avLst/>
          </a:prstGeom>
          <a:noFill/>
          <a:extLst>
            <a:ext uri="{909E8E84-426E-40DD-AFC4-6F175D3DCCD1}">
              <a14:hiddenFill xmlns:a14="http://schemas.microsoft.com/office/drawing/2010/main">
                <a:solidFill>
                  <a:srgbClr val="FFFFFF"/>
                </a:solidFill>
              </a14:hiddenFill>
            </a:ext>
          </a:extLst>
        </p:spPr>
      </p:pic>
      <p:sp>
        <p:nvSpPr>
          <p:cNvPr id="622604" name="Line 12"/>
          <p:cNvSpPr>
            <a:spLocks noChangeShapeType="1"/>
          </p:cNvSpPr>
          <p:nvPr/>
        </p:nvSpPr>
        <p:spPr bwMode="auto">
          <a:xfrm>
            <a:off x="3048000" y="1628775"/>
            <a:ext cx="0" cy="1366838"/>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622605" name="Line 13"/>
          <p:cNvSpPr>
            <a:spLocks noChangeShapeType="1"/>
          </p:cNvSpPr>
          <p:nvPr/>
        </p:nvSpPr>
        <p:spPr bwMode="auto">
          <a:xfrm>
            <a:off x="6096000" y="1628775"/>
            <a:ext cx="0" cy="1366838"/>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1094297983"/>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6" name="Rectangle 2"/>
          <p:cNvSpPr>
            <a:spLocks noChangeArrowheads="1"/>
          </p:cNvSpPr>
          <p:nvPr/>
        </p:nvSpPr>
        <p:spPr bwMode="auto">
          <a:xfrm>
            <a:off x="5429250" y="4076700"/>
            <a:ext cx="2743200" cy="13144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61187" name="Rectangle 3"/>
          <p:cNvSpPr>
            <a:spLocks noChangeArrowheads="1"/>
          </p:cNvSpPr>
          <p:nvPr/>
        </p:nvSpPr>
        <p:spPr bwMode="auto">
          <a:xfrm>
            <a:off x="5435600" y="1268413"/>
            <a:ext cx="2743200" cy="13144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61188" name="Text Box 4"/>
          <p:cNvSpPr txBox="1">
            <a:spLocks noChangeArrowheads="1"/>
          </p:cNvSpPr>
          <p:nvPr/>
        </p:nvSpPr>
        <p:spPr bwMode="auto">
          <a:xfrm>
            <a:off x="395288" y="1196975"/>
            <a:ext cx="4368800"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190500">
              <a:defRPr sz="2400">
                <a:solidFill>
                  <a:schemeClr val="tx1"/>
                </a:solidFill>
                <a:latin typeface="Times" pitchFamily="18" charset="0"/>
              </a:defRPr>
            </a:lvl1pPr>
            <a:lvl2pPr algn="l" defTabSz="190500">
              <a:defRPr sz="2400">
                <a:solidFill>
                  <a:schemeClr val="tx1"/>
                </a:solidFill>
                <a:latin typeface="Times" pitchFamily="18" charset="0"/>
              </a:defRPr>
            </a:lvl2pPr>
            <a:lvl3pPr algn="l" defTabSz="190500">
              <a:defRPr sz="2400">
                <a:solidFill>
                  <a:schemeClr val="tx1"/>
                </a:solidFill>
                <a:latin typeface="Times" pitchFamily="18" charset="0"/>
              </a:defRPr>
            </a:lvl3pPr>
            <a:lvl4pPr algn="l" defTabSz="190500">
              <a:defRPr sz="2400">
                <a:solidFill>
                  <a:schemeClr val="tx1"/>
                </a:solidFill>
                <a:latin typeface="Times" pitchFamily="18" charset="0"/>
              </a:defRPr>
            </a:lvl4pPr>
            <a:lvl5pPr algn="l" defTabSz="190500">
              <a:defRPr sz="2400">
                <a:solidFill>
                  <a:schemeClr val="tx1"/>
                </a:solidFill>
                <a:latin typeface="Times" pitchFamily="18" charset="0"/>
              </a:defRPr>
            </a:lvl5pPr>
            <a:lvl6pPr defTabSz="190500" eaLnBrk="0" fontAlgn="base" hangingPunct="0">
              <a:spcBef>
                <a:spcPct val="0"/>
              </a:spcBef>
              <a:spcAft>
                <a:spcPct val="0"/>
              </a:spcAft>
              <a:defRPr sz="2400">
                <a:solidFill>
                  <a:schemeClr val="tx1"/>
                </a:solidFill>
                <a:latin typeface="Times" pitchFamily="18" charset="0"/>
              </a:defRPr>
            </a:lvl6pPr>
            <a:lvl7pPr defTabSz="190500" eaLnBrk="0" fontAlgn="base" hangingPunct="0">
              <a:spcBef>
                <a:spcPct val="0"/>
              </a:spcBef>
              <a:spcAft>
                <a:spcPct val="0"/>
              </a:spcAft>
              <a:defRPr sz="2400">
                <a:solidFill>
                  <a:schemeClr val="tx1"/>
                </a:solidFill>
                <a:latin typeface="Times" pitchFamily="18" charset="0"/>
              </a:defRPr>
            </a:lvl7pPr>
            <a:lvl8pPr defTabSz="190500" eaLnBrk="0" fontAlgn="base" hangingPunct="0">
              <a:spcBef>
                <a:spcPct val="0"/>
              </a:spcBef>
              <a:spcAft>
                <a:spcPct val="0"/>
              </a:spcAft>
              <a:defRPr sz="2400">
                <a:solidFill>
                  <a:schemeClr val="tx1"/>
                </a:solidFill>
                <a:latin typeface="Times" pitchFamily="18" charset="0"/>
              </a:defRPr>
            </a:lvl8pPr>
            <a:lvl9pPr defTabSz="190500" eaLnBrk="0" fontAlgn="base" hangingPunct="0">
              <a:spcBef>
                <a:spcPct val="0"/>
              </a:spcBef>
              <a:spcAft>
                <a:spcPct val="0"/>
              </a:spcAft>
              <a:defRPr sz="2400">
                <a:solidFill>
                  <a:schemeClr val="tx1"/>
                </a:solidFill>
                <a:latin typeface="Times" pitchFamily="18" charset="0"/>
              </a:defRPr>
            </a:lvl9pPr>
          </a:lstStyle>
          <a:p>
            <a:pPr eaLnBrk="1" hangingPunct="1">
              <a:lnSpc>
                <a:spcPct val="120000"/>
              </a:lnSpc>
            </a:pPr>
            <a:r>
              <a:rPr lang="cs-CZ" b="1" u="sng">
                <a:latin typeface="Arial" pitchFamily="34" charset="0"/>
              </a:rPr>
              <a:t>Otáčky čerpadla</a:t>
            </a:r>
          </a:p>
          <a:p>
            <a:pPr algn="just" eaLnBrk="1" hangingPunct="1"/>
            <a:r>
              <a:rPr lang="cs-CZ" sz="2000" b="1">
                <a:latin typeface="Arial" pitchFamily="34" charset="0"/>
              </a:rPr>
              <a:t>Při změně otáček čerpadla (n) na nižší nebo vyšší hodnotu se změní rovněž křivka čerpadla.</a:t>
            </a:r>
          </a:p>
        </p:txBody>
      </p:sp>
      <p:sp>
        <p:nvSpPr>
          <p:cNvPr id="861189" name="Text Box 5"/>
          <p:cNvSpPr txBox="1">
            <a:spLocks noChangeArrowheads="1"/>
          </p:cNvSpPr>
          <p:nvPr/>
        </p:nvSpPr>
        <p:spPr bwMode="auto">
          <a:xfrm>
            <a:off x="468313" y="3933825"/>
            <a:ext cx="4368800" cy="185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190500">
              <a:defRPr sz="2400">
                <a:solidFill>
                  <a:schemeClr val="tx1"/>
                </a:solidFill>
                <a:latin typeface="Times" pitchFamily="18" charset="0"/>
              </a:defRPr>
            </a:lvl1pPr>
            <a:lvl2pPr algn="l" defTabSz="190500">
              <a:defRPr sz="2400">
                <a:solidFill>
                  <a:schemeClr val="tx1"/>
                </a:solidFill>
                <a:latin typeface="Times" pitchFamily="18" charset="0"/>
              </a:defRPr>
            </a:lvl2pPr>
            <a:lvl3pPr algn="l" defTabSz="190500">
              <a:defRPr sz="2400">
                <a:solidFill>
                  <a:schemeClr val="tx1"/>
                </a:solidFill>
                <a:latin typeface="Times" pitchFamily="18" charset="0"/>
              </a:defRPr>
            </a:lvl3pPr>
            <a:lvl4pPr algn="l" defTabSz="190500">
              <a:defRPr sz="2400">
                <a:solidFill>
                  <a:schemeClr val="tx1"/>
                </a:solidFill>
                <a:latin typeface="Times" pitchFamily="18" charset="0"/>
              </a:defRPr>
            </a:lvl4pPr>
            <a:lvl5pPr algn="l" defTabSz="190500">
              <a:defRPr sz="2400">
                <a:solidFill>
                  <a:schemeClr val="tx1"/>
                </a:solidFill>
                <a:latin typeface="Times" pitchFamily="18" charset="0"/>
              </a:defRPr>
            </a:lvl5pPr>
            <a:lvl6pPr defTabSz="190500" eaLnBrk="0" fontAlgn="base" hangingPunct="0">
              <a:spcBef>
                <a:spcPct val="0"/>
              </a:spcBef>
              <a:spcAft>
                <a:spcPct val="0"/>
              </a:spcAft>
              <a:defRPr sz="2400">
                <a:solidFill>
                  <a:schemeClr val="tx1"/>
                </a:solidFill>
                <a:latin typeface="Times" pitchFamily="18" charset="0"/>
              </a:defRPr>
            </a:lvl6pPr>
            <a:lvl7pPr defTabSz="190500" eaLnBrk="0" fontAlgn="base" hangingPunct="0">
              <a:spcBef>
                <a:spcPct val="0"/>
              </a:spcBef>
              <a:spcAft>
                <a:spcPct val="0"/>
              </a:spcAft>
              <a:defRPr sz="2400">
                <a:solidFill>
                  <a:schemeClr val="tx1"/>
                </a:solidFill>
                <a:latin typeface="Times" pitchFamily="18" charset="0"/>
              </a:defRPr>
            </a:lvl7pPr>
            <a:lvl8pPr defTabSz="190500" eaLnBrk="0" fontAlgn="base" hangingPunct="0">
              <a:spcBef>
                <a:spcPct val="0"/>
              </a:spcBef>
              <a:spcAft>
                <a:spcPct val="0"/>
              </a:spcAft>
              <a:defRPr sz="2400">
                <a:solidFill>
                  <a:schemeClr val="tx1"/>
                </a:solidFill>
                <a:latin typeface="Times" pitchFamily="18" charset="0"/>
              </a:defRPr>
            </a:lvl8pPr>
            <a:lvl9pPr defTabSz="190500" eaLnBrk="0" fontAlgn="base" hangingPunct="0">
              <a:spcBef>
                <a:spcPct val="0"/>
              </a:spcBef>
              <a:spcAft>
                <a:spcPct val="0"/>
              </a:spcAft>
              <a:defRPr sz="2400">
                <a:solidFill>
                  <a:schemeClr val="tx1"/>
                </a:solidFill>
                <a:latin typeface="Times" pitchFamily="18" charset="0"/>
              </a:defRPr>
            </a:lvl9pPr>
          </a:lstStyle>
          <a:p>
            <a:pPr eaLnBrk="1" hangingPunct="1">
              <a:lnSpc>
                <a:spcPct val="120000"/>
              </a:lnSpc>
            </a:pPr>
            <a:r>
              <a:rPr lang="cs-CZ" b="1" u="sng">
                <a:latin typeface="Arial" pitchFamily="34" charset="0"/>
              </a:rPr>
              <a:t>Rovnice afinity : </a:t>
            </a:r>
          </a:p>
          <a:p>
            <a:pPr eaLnBrk="1" hangingPunct="1">
              <a:lnSpc>
                <a:spcPct val="145000"/>
              </a:lnSpc>
            </a:pPr>
            <a:r>
              <a:rPr lang="en-GB" sz="2000">
                <a:latin typeface="Arial" pitchFamily="34" charset="0"/>
              </a:rPr>
              <a:t>	</a:t>
            </a:r>
            <a:r>
              <a:rPr lang="en-GB" sz="2000" b="1">
                <a:latin typeface="Arial" pitchFamily="34" charset="0"/>
              </a:rPr>
              <a:t>Q</a:t>
            </a:r>
            <a:r>
              <a:rPr lang="en-GB" sz="2000" b="1" baseline="-25000">
                <a:latin typeface="Arial" pitchFamily="34" charset="0"/>
              </a:rPr>
              <a:t>1</a:t>
            </a:r>
            <a:r>
              <a:rPr lang="en-GB" sz="2000" b="1">
                <a:latin typeface="Arial" pitchFamily="34" charset="0"/>
              </a:rPr>
              <a:t>/Q</a:t>
            </a:r>
            <a:r>
              <a:rPr lang="en-GB" sz="2000" b="1" baseline="-25000">
                <a:latin typeface="Arial" pitchFamily="34" charset="0"/>
              </a:rPr>
              <a:t>2	</a:t>
            </a:r>
            <a:r>
              <a:rPr lang="en-GB" sz="2000" b="1">
                <a:latin typeface="Arial" pitchFamily="34" charset="0"/>
              </a:rPr>
              <a:t> 	=		 n</a:t>
            </a:r>
            <a:r>
              <a:rPr lang="en-GB" sz="2000" b="1" baseline="-25000">
                <a:latin typeface="Arial" pitchFamily="34" charset="0"/>
              </a:rPr>
              <a:t>1</a:t>
            </a:r>
            <a:r>
              <a:rPr lang="en-GB" sz="2000" b="1">
                <a:latin typeface="Arial" pitchFamily="34" charset="0"/>
              </a:rPr>
              <a:t>/n</a:t>
            </a:r>
            <a:r>
              <a:rPr lang="en-GB" sz="2000" b="1" baseline="-25000">
                <a:latin typeface="Arial" pitchFamily="34" charset="0"/>
              </a:rPr>
              <a:t>2</a:t>
            </a:r>
          </a:p>
          <a:p>
            <a:pPr eaLnBrk="1" hangingPunct="1">
              <a:lnSpc>
                <a:spcPct val="145000"/>
              </a:lnSpc>
            </a:pPr>
            <a:r>
              <a:rPr lang="en-GB" sz="2000" b="1" baseline="-25000">
                <a:latin typeface="Arial" pitchFamily="34" charset="0"/>
              </a:rPr>
              <a:t>	</a:t>
            </a:r>
            <a:r>
              <a:rPr lang="en-GB" sz="2000" b="1">
                <a:latin typeface="Arial" pitchFamily="34" charset="0"/>
              </a:rPr>
              <a:t>H</a:t>
            </a:r>
            <a:r>
              <a:rPr lang="en-GB" sz="2000" b="1" baseline="-25000">
                <a:latin typeface="Arial" pitchFamily="34" charset="0"/>
              </a:rPr>
              <a:t>1</a:t>
            </a:r>
            <a:r>
              <a:rPr lang="en-GB" sz="2000" b="1">
                <a:latin typeface="Arial" pitchFamily="34" charset="0"/>
              </a:rPr>
              <a:t>/H</a:t>
            </a:r>
            <a:r>
              <a:rPr lang="en-GB" sz="2000" b="1" baseline="-25000">
                <a:latin typeface="Arial" pitchFamily="34" charset="0"/>
              </a:rPr>
              <a:t>2</a:t>
            </a:r>
            <a:r>
              <a:rPr lang="en-GB" sz="2000" b="1">
                <a:latin typeface="Arial" pitchFamily="34" charset="0"/>
              </a:rPr>
              <a:t> 		=    (n</a:t>
            </a:r>
            <a:r>
              <a:rPr lang="en-GB" sz="2000" b="1" baseline="-25000">
                <a:latin typeface="Arial" pitchFamily="34" charset="0"/>
              </a:rPr>
              <a:t>1</a:t>
            </a:r>
            <a:r>
              <a:rPr lang="en-GB" sz="2000" b="1">
                <a:latin typeface="Arial" pitchFamily="34" charset="0"/>
              </a:rPr>
              <a:t>/n</a:t>
            </a:r>
            <a:r>
              <a:rPr lang="en-GB" sz="2000" b="1" baseline="-25000">
                <a:latin typeface="Arial" pitchFamily="34" charset="0"/>
              </a:rPr>
              <a:t>2</a:t>
            </a:r>
            <a:r>
              <a:rPr lang="en-GB" sz="2000" b="1">
                <a:latin typeface="Arial" pitchFamily="34" charset="0"/>
              </a:rPr>
              <a:t>)</a:t>
            </a:r>
            <a:r>
              <a:rPr lang="en-GB" sz="2000" b="1" baseline="30000">
                <a:latin typeface="Arial" pitchFamily="34" charset="0"/>
              </a:rPr>
              <a:t>2</a:t>
            </a:r>
          </a:p>
          <a:p>
            <a:pPr eaLnBrk="1" hangingPunct="1">
              <a:lnSpc>
                <a:spcPct val="145000"/>
              </a:lnSpc>
            </a:pPr>
            <a:r>
              <a:rPr lang="en-GB" sz="1400" b="1" baseline="30000">
                <a:latin typeface="Arial" pitchFamily="34" charset="0"/>
              </a:rPr>
              <a:t>	</a:t>
            </a:r>
            <a:r>
              <a:rPr lang="en-GB" sz="2000" b="1">
                <a:solidFill>
                  <a:srgbClr val="9C0011"/>
                </a:solidFill>
                <a:latin typeface="Arial" pitchFamily="34" charset="0"/>
              </a:rPr>
              <a:t>P</a:t>
            </a:r>
            <a:r>
              <a:rPr lang="en-GB" sz="2000" b="1" baseline="-25000">
                <a:solidFill>
                  <a:srgbClr val="9C0011"/>
                </a:solidFill>
                <a:latin typeface="Arial" pitchFamily="34" charset="0"/>
              </a:rPr>
              <a:t>1</a:t>
            </a:r>
            <a:r>
              <a:rPr lang="en-GB" sz="2000" b="1">
                <a:solidFill>
                  <a:srgbClr val="9C0011"/>
                </a:solidFill>
                <a:latin typeface="Arial" pitchFamily="34" charset="0"/>
              </a:rPr>
              <a:t>/P</a:t>
            </a:r>
            <a:r>
              <a:rPr lang="en-GB" sz="2000" b="1" baseline="-25000">
                <a:solidFill>
                  <a:srgbClr val="9C0011"/>
                </a:solidFill>
                <a:latin typeface="Arial" pitchFamily="34" charset="0"/>
              </a:rPr>
              <a:t>2</a:t>
            </a:r>
            <a:r>
              <a:rPr lang="en-GB" sz="2000" b="1">
                <a:solidFill>
                  <a:srgbClr val="9C0011"/>
                </a:solidFill>
                <a:latin typeface="Arial" pitchFamily="34" charset="0"/>
              </a:rPr>
              <a:t>		=	   (n</a:t>
            </a:r>
            <a:r>
              <a:rPr lang="en-GB" sz="2000" b="1" baseline="-25000">
                <a:solidFill>
                  <a:srgbClr val="9C0011"/>
                </a:solidFill>
                <a:latin typeface="Arial" pitchFamily="34" charset="0"/>
              </a:rPr>
              <a:t>1</a:t>
            </a:r>
            <a:r>
              <a:rPr lang="en-GB" sz="2000" b="1">
                <a:solidFill>
                  <a:srgbClr val="9C0011"/>
                </a:solidFill>
                <a:latin typeface="Arial" pitchFamily="34" charset="0"/>
              </a:rPr>
              <a:t>/n</a:t>
            </a:r>
            <a:r>
              <a:rPr lang="en-GB" sz="2000" b="1" baseline="-25000">
                <a:solidFill>
                  <a:srgbClr val="9C0011"/>
                </a:solidFill>
                <a:latin typeface="Arial" pitchFamily="34" charset="0"/>
              </a:rPr>
              <a:t>2</a:t>
            </a:r>
            <a:r>
              <a:rPr lang="en-GB" sz="2000" b="1">
                <a:solidFill>
                  <a:srgbClr val="9C0011"/>
                </a:solidFill>
                <a:latin typeface="Arial" pitchFamily="34" charset="0"/>
              </a:rPr>
              <a:t>)</a:t>
            </a:r>
            <a:r>
              <a:rPr lang="en-GB" sz="2000" b="1" baseline="30000">
                <a:solidFill>
                  <a:srgbClr val="9C0011"/>
                </a:solidFill>
                <a:latin typeface="Arial" pitchFamily="34" charset="0"/>
              </a:rPr>
              <a:t>3</a:t>
            </a:r>
          </a:p>
        </p:txBody>
      </p:sp>
      <p:grpSp>
        <p:nvGrpSpPr>
          <p:cNvPr id="861192" name="Group 8"/>
          <p:cNvGrpSpPr>
            <a:grpSpLocks/>
          </p:cNvGrpSpPr>
          <p:nvPr/>
        </p:nvGrpSpPr>
        <p:grpSpPr bwMode="auto">
          <a:xfrm>
            <a:off x="5803900" y="1354138"/>
            <a:ext cx="1765300" cy="1204912"/>
            <a:chOff x="2766" y="2544"/>
            <a:chExt cx="834" cy="1012"/>
          </a:xfrm>
        </p:grpSpPr>
        <p:sp>
          <p:nvSpPr>
            <p:cNvPr id="861193" name="Line 9"/>
            <p:cNvSpPr>
              <a:spLocks noChangeShapeType="1"/>
            </p:cNvSpPr>
            <p:nvPr/>
          </p:nvSpPr>
          <p:spPr bwMode="auto">
            <a:xfrm flipV="1">
              <a:off x="2928" y="2551"/>
              <a:ext cx="0" cy="86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61194" name="Line 10"/>
            <p:cNvSpPr>
              <a:spLocks noChangeShapeType="1"/>
            </p:cNvSpPr>
            <p:nvPr/>
          </p:nvSpPr>
          <p:spPr bwMode="auto">
            <a:xfrm>
              <a:off x="2880" y="3367"/>
              <a:ext cx="72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61195" name="Text Box 11"/>
            <p:cNvSpPr txBox="1">
              <a:spLocks noChangeArrowheads="1"/>
            </p:cNvSpPr>
            <p:nvPr/>
          </p:nvSpPr>
          <p:spPr bwMode="auto">
            <a:xfrm>
              <a:off x="2766" y="2544"/>
              <a:ext cx="122" cy="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lnSpc>
                  <a:spcPct val="120000"/>
                </a:lnSpc>
              </a:pPr>
              <a:r>
                <a:rPr lang="da-DK">
                  <a:latin typeface="Arial" pitchFamily="34" charset="0"/>
                </a:rPr>
                <a:t>H</a:t>
              </a:r>
              <a:endParaRPr lang="en-GB">
                <a:latin typeface="Arial" pitchFamily="34" charset="0"/>
              </a:endParaRPr>
            </a:p>
          </p:txBody>
        </p:sp>
        <p:sp>
          <p:nvSpPr>
            <p:cNvPr id="861196" name="Text Box 12"/>
            <p:cNvSpPr txBox="1">
              <a:spLocks noChangeArrowheads="1"/>
            </p:cNvSpPr>
            <p:nvPr/>
          </p:nvSpPr>
          <p:spPr bwMode="auto">
            <a:xfrm>
              <a:off x="3474" y="3376"/>
              <a:ext cx="125" cy="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da-DK">
                  <a:latin typeface="Arial" pitchFamily="34" charset="0"/>
                </a:rPr>
                <a:t>Q</a:t>
              </a:r>
              <a:endParaRPr lang="en-GB">
                <a:latin typeface="Arial" pitchFamily="34" charset="0"/>
              </a:endParaRPr>
            </a:p>
          </p:txBody>
        </p:sp>
        <p:sp>
          <p:nvSpPr>
            <p:cNvPr id="861197" name="Freeform 13"/>
            <p:cNvSpPr>
              <a:spLocks/>
            </p:cNvSpPr>
            <p:nvPr/>
          </p:nvSpPr>
          <p:spPr bwMode="auto">
            <a:xfrm>
              <a:off x="2928" y="2653"/>
              <a:ext cx="564" cy="714"/>
            </a:xfrm>
            <a:custGeom>
              <a:avLst/>
              <a:gdLst>
                <a:gd name="T0" fmla="*/ 0 w 440"/>
                <a:gd name="T1" fmla="*/ 0 h 404"/>
                <a:gd name="T2" fmla="*/ 146 w 440"/>
                <a:gd name="T3" fmla="*/ 48 h 404"/>
                <a:gd name="T4" fmla="*/ 230 w 440"/>
                <a:gd name="T5" fmla="*/ 104 h 404"/>
                <a:gd name="T6" fmla="*/ 314 w 440"/>
                <a:gd name="T7" fmla="*/ 178 h 404"/>
                <a:gd name="T8" fmla="*/ 386 w 440"/>
                <a:gd name="T9" fmla="*/ 272 h 404"/>
                <a:gd name="T10" fmla="*/ 428 w 440"/>
                <a:gd name="T11" fmla="*/ 358 h 404"/>
                <a:gd name="T12" fmla="*/ 440 w 440"/>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0" h="404">
                  <a:moveTo>
                    <a:pt x="0" y="0"/>
                  </a:moveTo>
                  <a:cubicBezTo>
                    <a:pt x="54" y="15"/>
                    <a:pt x="108" y="31"/>
                    <a:pt x="146" y="48"/>
                  </a:cubicBezTo>
                  <a:cubicBezTo>
                    <a:pt x="184" y="65"/>
                    <a:pt x="202" y="82"/>
                    <a:pt x="230" y="104"/>
                  </a:cubicBezTo>
                  <a:cubicBezTo>
                    <a:pt x="258" y="126"/>
                    <a:pt x="288" y="150"/>
                    <a:pt x="314" y="178"/>
                  </a:cubicBezTo>
                  <a:cubicBezTo>
                    <a:pt x="340" y="206"/>
                    <a:pt x="367" y="242"/>
                    <a:pt x="386" y="272"/>
                  </a:cubicBezTo>
                  <a:cubicBezTo>
                    <a:pt x="405" y="302"/>
                    <a:pt x="419" y="336"/>
                    <a:pt x="428" y="358"/>
                  </a:cubicBezTo>
                  <a:cubicBezTo>
                    <a:pt x="437" y="380"/>
                    <a:pt x="438" y="397"/>
                    <a:pt x="440" y="404"/>
                  </a:cubicBezTo>
                </a:path>
              </a:pathLst>
            </a:custGeom>
            <a:noFill/>
            <a:ln w="9525" cap="flat" cmpd="sng">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61198" name="Freeform 14"/>
            <p:cNvSpPr>
              <a:spLocks/>
            </p:cNvSpPr>
            <p:nvPr/>
          </p:nvSpPr>
          <p:spPr bwMode="auto">
            <a:xfrm>
              <a:off x="2926" y="2805"/>
              <a:ext cx="472" cy="554"/>
            </a:xfrm>
            <a:custGeom>
              <a:avLst/>
              <a:gdLst>
                <a:gd name="T0" fmla="*/ 0 w 440"/>
                <a:gd name="T1" fmla="*/ 0 h 404"/>
                <a:gd name="T2" fmla="*/ 146 w 440"/>
                <a:gd name="T3" fmla="*/ 48 h 404"/>
                <a:gd name="T4" fmla="*/ 230 w 440"/>
                <a:gd name="T5" fmla="*/ 104 h 404"/>
                <a:gd name="T6" fmla="*/ 314 w 440"/>
                <a:gd name="T7" fmla="*/ 178 h 404"/>
                <a:gd name="T8" fmla="*/ 386 w 440"/>
                <a:gd name="T9" fmla="*/ 272 h 404"/>
                <a:gd name="T10" fmla="*/ 428 w 440"/>
                <a:gd name="T11" fmla="*/ 358 h 404"/>
                <a:gd name="T12" fmla="*/ 440 w 440"/>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0" h="404">
                  <a:moveTo>
                    <a:pt x="0" y="0"/>
                  </a:moveTo>
                  <a:cubicBezTo>
                    <a:pt x="54" y="15"/>
                    <a:pt x="108" y="31"/>
                    <a:pt x="146" y="48"/>
                  </a:cubicBezTo>
                  <a:cubicBezTo>
                    <a:pt x="184" y="65"/>
                    <a:pt x="202" y="82"/>
                    <a:pt x="230" y="104"/>
                  </a:cubicBezTo>
                  <a:cubicBezTo>
                    <a:pt x="258" y="126"/>
                    <a:pt x="288" y="150"/>
                    <a:pt x="314" y="178"/>
                  </a:cubicBezTo>
                  <a:cubicBezTo>
                    <a:pt x="340" y="206"/>
                    <a:pt x="367" y="242"/>
                    <a:pt x="386" y="272"/>
                  </a:cubicBezTo>
                  <a:cubicBezTo>
                    <a:pt x="405" y="302"/>
                    <a:pt x="419" y="336"/>
                    <a:pt x="428" y="358"/>
                  </a:cubicBezTo>
                  <a:cubicBezTo>
                    <a:pt x="437" y="380"/>
                    <a:pt x="438" y="397"/>
                    <a:pt x="440" y="404"/>
                  </a:cubicBez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61199" name="Freeform 15"/>
            <p:cNvSpPr>
              <a:spLocks/>
            </p:cNvSpPr>
            <p:nvPr/>
          </p:nvSpPr>
          <p:spPr bwMode="auto">
            <a:xfrm>
              <a:off x="2932" y="2969"/>
              <a:ext cx="382" cy="397"/>
            </a:xfrm>
            <a:custGeom>
              <a:avLst/>
              <a:gdLst>
                <a:gd name="T0" fmla="*/ 0 w 440"/>
                <a:gd name="T1" fmla="*/ 0 h 404"/>
                <a:gd name="T2" fmla="*/ 146 w 440"/>
                <a:gd name="T3" fmla="*/ 48 h 404"/>
                <a:gd name="T4" fmla="*/ 230 w 440"/>
                <a:gd name="T5" fmla="*/ 104 h 404"/>
                <a:gd name="T6" fmla="*/ 314 w 440"/>
                <a:gd name="T7" fmla="*/ 178 h 404"/>
                <a:gd name="T8" fmla="*/ 386 w 440"/>
                <a:gd name="T9" fmla="*/ 272 h 404"/>
                <a:gd name="T10" fmla="*/ 428 w 440"/>
                <a:gd name="T11" fmla="*/ 358 h 404"/>
                <a:gd name="T12" fmla="*/ 440 w 440"/>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0" h="404">
                  <a:moveTo>
                    <a:pt x="0" y="0"/>
                  </a:moveTo>
                  <a:cubicBezTo>
                    <a:pt x="54" y="15"/>
                    <a:pt x="108" y="31"/>
                    <a:pt x="146" y="48"/>
                  </a:cubicBezTo>
                  <a:cubicBezTo>
                    <a:pt x="184" y="65"/>
                    <a:pt x="202" y="82"/>
                    <a:pt x="230" y="104"/>
                  </a:cubicBezTo>
                  <a:cubicBezTo>
                    <a:pt x="258" y="126"/>
                    <a:pt x="288" y="150"/>
                    <a:pt x="314" y="178"/>
                  </a:cubicBezTo>
                  <a:cubicBezTo>
                    <a:pt x="340" y="206"/>
                    <a:pt x="367" y="242"/>
                    <a:pt x="386" y="272"/>
                  </a:cubicBezTo>
                  <a:cubicBezTo>
                    <a:pt x="405" y="302"/>
                    <a:pt x="419" y="336"/>
                    <a:pt x="428" y="358"/>
                  </a:cubicBezTo>
                  <a:cubicBezTo>
                    <a:pt x="437" y="380"/>
                    <a:pt x="438" y="397"/>
                    <a:pt x="440" y="404"/>
                  </a:cubicBezTo>
                </a:path>
              </a:pathLst>
            </a:custGeom>
            <a:noFill/>
            <a:ln w="9525" cap="flat" cmpd="sng">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61200" name="Freeform 16"/>
            <p:cNvSpPr>
              <a:spLocks/>
            </p:cNvSpPr>
            <p:nvPr/>
          </p:nvSpPr>
          <p:spPr bwMode="auto">
            <a:xfrm>
              <a:off x="2934" y="3121"/>
              <a:ext cx="290" cy="251"/>
            </a:xfrm>
            <a:custGeom>
              <a:avLst/>
              <a:gdLst>
                <a:gd name="T0" fmla="*/ 0 w 440"/>
                <a:gd name="T1" fmla="*/ 0 h 404"/>
                <a:gd name="T2" fmla="*/ 146 w 440"/>
                <a:gd name="T3" fmla="*/ 48 h 404"/>
                <a:gd name="T4" fmla="*/ 230 w 440"/>
                <a:gd name="T5" fmla="*/ 104 h 404"/>
                <a:gd name="T6" fmla="*/ 314 w 440"/>
                <a:gd name="T7" fmla="*/ 178 h 404"/>
                <a:gd name="T8" fmla="*/ 386 w 440"/>
                <a:gd name="T9" fmla="*/ 272 h 404"/>
                <a:gd name="T10" fmla="*/ 428 w 440"/>
                <a:gd name="T11" fmla="*/ 358 h 404"/>
                <a:gd name="T12" fmla="*/ 440 w 440"/>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0" h="404">
                  <a:moveTo>
                    <a:pt x="0" y="0"/>
                  </a:moveTo>
                  <a:cubicBezTo>
                    <a:pt x="54" y="15"/>
                    <a:pt x="108" y="31"/>
                    <a:pt x="146" y="48"/>
                  </a:cubicBezTo>
                  <a:cubicBezTo>
                    <a:pt x="184" y="65"/>
                    <a:pt x="202" y="82"/>
                    <a:pt x="230" y="104"/>
                  </a:cubicBezTo>
                  <a:cubicBezTo>
                    <a:pt x="258" y="126"/>
                    <a:pt x="288" y="150"/>
                    <a:pt x="314" y="178"/>
                  </a:cubicBezTo>
                  <a:cubicBezTo>
                    <a:pt x="340" y="206"/>
                    <a:pt x="367" y="242"/>
                    <a:pt x="386" y="272"/>
                  </a:cubicBezTo>
                  <a:cubicBezTo>
                    <a:pt x="405" y="302"/>
                    <a:pt x="419" y="336"/>
                    <a:pt x="428" y="358"/>
                  </a:cubicBezTo>
                  <a:cubicBezTo>
                    <a:pt x="437" y="380"/>
                    <a:pt x="438" y="397"/>
                    <a:pt x="440" y="404"/>
                  </a:cubicBezTo>
                </a:path>
              </a:pathLst>
            </a:custGeom>
            <a:noFill/>
            <a:ln w="9525" cap="flat" cmpd="sng">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61201" name="Freeform 17"/>
            <p:cNvSpPr>
              <a:spLocks/>
            </p:cNvSpPr>
            <p:nvPr/>
          </p:nvSpPr>
          <p:spPr bwMode="auto">
            <a:xfrm>
              <a:off x="2932" y="3281"/>
              <a:ext cx="202" cy="91"/>
            </a:xfrm>
            <a:custGeom>
              <a:avLst/>
              <a:gdLst>
                <a:gd name="T0" fmla="*/ 0 w 440"/>
                <a:gd name="T1" fmla="*/ 0 h 404"/>
                <a:gd name="T2" fmla="*/ 146 w 440"/>
                <a:gd name="T3" fmla="*/ 48 h 404"/>
                <a:gd name="T4" fmla="*/ 230 w 440"/>
                <a:gd name="T5" fmla="*/ 104 h 404"/>
                <a:gd name="T6" fmla="*/ 314 w 440"/>
                <a:gd name="T7" fmla="*/ 178 h 404"/>
                <a:gd name="T8" fmla="*/ 386 w 440"/>
                <a:gd name="T9" fmla="*/ 272 h 404"/>
                <a:gd name="T10" fmla="*/ 428 w 440"/>
                <a:gd name="T11" fmla="*/ 358 h 404"/>
                <a:gd name="T12" fmla="*/ 440 w 440"/>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0" h="404">
                  <a:moveTo>
                    <a:pt x="0" y="0"/>
                  </a:moveTo>
                  <a:cubicBezTo>
                    <a:pt x="54" y="15"/>
                    <a:pt x="108" y="31"/>
                    <a:pt x="146" y="48"/>
                  </a:cubicBezTo>
                  <a:cubicBezTo>
                    <a:pt x="184" y="65"/>
                    <a:pt x="202" y="82"/>
                    <a:pt x="230" y="104"/>
                  </a:cubicBezTo>
                  <a:cubicBezTo>
                    <a:pt x="258" y="126"/>
                    <a:pt x="288" y="150"/>
                    <a:pt x="314" y="178"/>
                  </a:cubicBezTo>
                  <a:cubicBezTo>
                    <a:pt x="340" y="206"/>
                    <a:pt x="367" y="242"/>
                    <a:pt x="386" y="272"/>
                  </a:cubicBezTo>
                  <a:cubicBezTo>
                    <a:pt x="405" y="302"/>
                    <a:pt x="419" y="336"/>
                    <a:pt x="428" y="358"/>
                  </a:cubicBezTo>
                  <a:cubicBezTo>
                    <a:pt x="437" y="380"/>
                    <a:pt x="438" y="397"/>
                    <a:pt x="440" y="404"/>
                  </a:cubicBezTo>
                </a:path>
              </a:pathLst>
            </a:custGeom>
            <a:noFill/>
            <a:ln w="9525" cap="flat" cmpd="sng">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61202" name="Text Box 18"/>
            <p:cNvSpPr txBox="1">
              <a:spLocks noChangeArrowheads="1"/>
            </p:cNvSpPr>
            <p:nvPr/>
          </p:nvSpPr>
          <p:spPr bwMode="auto">
            <a:xfrm>
              <a:off x="3178" y="2995"/>
              <a:ext cx="91" cy="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eaLnBrk="1" hangingPunct="1"/>
              <a:r>
                <a:rPr lang="da-DK" sz="500">
                  <a:latin typeface="Arial" pitchFamily="34" charset="0"/>
                </a:rPr>
                <a:t>n = 1.0</a:t>
              </a:r>
              <a:endParaRPr lang="en-GB" sz="500">
                <a:latin typeface="Arial" pitchFamily="34" charset="0"/>
              </a:endParaRPr>
            </a:p>
          </p:txBody>
        </p:sp>
        <p:sp>
          <p:nvSpPr>
            <p:cNvPr id="861203" name="Text Box 19"/>
            <p:cNvSpPr txBox="1">
              <a:spLocks noChangeArrowheads="1"/>
            </p:cNvSpPr>
            <p:nvPr/>
          </p:nvSpPr>
          <p:spPr bwMode="auto">
            <a:xfrm>
              <a:off x="3110" y="3087"/>
              <a:ext cx="108" cy="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eaLnBrk="1" hangingPunct="1"/>
              <a:r>
                <a:rPr lang="da-DK" sz="500">
                  <a:latin typeface="Arial" pitchFamily="34" charset="0"/>
                </a:rPr>
                <a:t>n = 0.75</a:t>
              </a:r>
              <a:endParaRPr lang="en-GB" sz="500">
                <a:latin typeface="Arial" pitchFamily="34" charset="0"/>
              </a:endParaRPr>
            </a:p>
          </p:txBody>
        </p:sp>
        <p:sp>
          <p:nvSpPr>
            <p:cNvPr id="861204" name="Text Box 20"/>
            <p:cNvSpPr txBox="1">
              <a:spLocks noChangeArrowheads="1"/>
            </p:cNvSpPr>
            <p:nvPr/>
          </p:nvSpPr>
          <p:spPr bwMode="auto">
            <a:xfrm>
              <a:off x="3028" y="3155"/>
              <a:ext cx="91" cy="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eaLnBrk="1" hangingPunct="1"/>
              <a:r>
                <a:rPr lang="da-DK" sz="500">
                  <a:latin typeface="Arial" pitchFamily="34" charset="0"/>
                </a:rPr>
                <a:t>n = 0.5</a:t>
              </a:r>
              <a:endParaRPr lang="en-GB" sz="500">
                <a:latin typeface="Arial" pitchFamily="34" charset="0"/>
              </a:endParaRPr>
            </a:p>
          </p:txBody>
        </p:sp>
        <p:sp>
          <p:nvSpPr>
            <p:cNvPr id="861205" name="Text Box 21"/>
            <p:cNvSpPr txBox="1">
              <a:spLocks noChangeArrowheads="1"/>
            </p:cNvSpPr>
            <p:nvPr/>
          </p:nvSpPr>
          <p:spPr bwMode="auto">
            <a:xfrm>
              <a:off x="2982" y="3275"/>
              <a:ext cx="108" cy="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eaLnBrk="1" hangingPunct="1"/>
              <a:r>
                <a:rPr lang="da-DK" sz="500">
                  <a:latin typeface="Arial" pitchFamily="34" charset="0"/>
                </a:rPr>
                <a:t>n = 0.25</a:t>
              </a:r>
              <a:endParaRPr lang="en-GB" sz="500">
                <a:latin typeface="Arial" pitchFamily="34" charset="0"/>
              </a:endParaRPr>
            </a:p>
          </p:txBody>
        </p:sp>
        <p:sp>
          <p:nvSpPr>
            <p:cNvPr id="861206" name="Text Box 22"/>
            <p:cNvSpPr txBox="1">
              <a:spLocks noChangeArrowheads="1"/>
            </p:cNvSpPr>
            <p:nvPr/>
          </p:nvSpPr>
          <p:spPr bwMode="auto">
            <a:xfrm>
              <a:off x="3258" y="2907"/>
              <a:ext cx="108" cy="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eaLnBrk="1" hangingPunct="1"/>
              <a:r>
                <a:rPr lang="da-DK" sz="500">
                  <a:latin typeface="Arial" pitchFamily="34" charset="0"/>
                </a:rPr>
                <a:t>n = 1.25</a:t>
              </a:r>
              <a:endParaRPr lang="en-GB" sz="500">
                <a:latin typeface="Arial" pitchFamily="34" charset="0"/>
              </a:endParaRPr>
            </a:p>
          </p:txBody>
        </p:sp>
      </p:grpSp>
      <p:sp>
        <p:nvSpPr>
          <p:cNvPr id="861207" name="Freeform 23"/>
          <p:cNvSpPr>
            <a:spLocks/>
          </p:cNvSpPr>
          <p:nvPr/>
        </p:nvSpPr>
        <p:spPr bwMode="auto">
          <a:xfrm>
            <a:off x="6262688" y="4375150"/>
            <a:ext cx="812800" cy="403225"/>
          </a:xfrm>
          <a:custGeom>
            <a:avLst/>
            <a:gdLst>
              <a:gd name="T0" fmla="*/ 0 w 436"/>
              <a:gd name="T1" fmla="*/ 262 h 264"/>
              <a:gd name="T2" fmla="*/ 18 w 436"/>
              <a:gd name="T3" fmla="*/ 264 h 264"/>
              <a:gd name="T4" fmla="*/ 86 w 436"/>
              <a:gd name="T5" fmla="*/ 248 h 264"/>
              <a:gd name="T6" fmla="*/ 232 w 436"/>
              <a:gd name="T7" fmla="*/ 180 h 264"/>
              <a:gd name="T8" fmla="*/ 340 w 436"/>
              <a:gd name="T9" fmla="*/ 98 h 264"/>
              <a:gd name="T10" fmla="*/ 436 w 436"/>
              <a:gd name="T11" fmla="*/ 0 h 264"/>
            </a:gdLst>
            <a:ahLst/>
            <a:cxnLst>
              <a:cxn ang="0">
                <a:pos x="T0" y="T1"/>
              </a:cxn>
              <a:cxn ang="0">
                <a:pos x="T2" y="T3"/>
              </a:cxn>
              <a:cxn ang="0">
                <a:pos x="T4" y="T5"/>
              </a:cxn>
              <a:cxn ang="0">
                <a:pos x="T6" y="T7"/>
              </a:cxn>
              <a:cxn ang="0">
                <a:pos x="T8" y="T9"/>
              </a:cxn>
              <a:cxn ang="0">
                <a:pos x="T10" y="T11"/>
              </a:cxn>
            </a:cxnLst>
            <a:rect l="0" t="0" r="r" b="b"/>
            <a:pathLst>
              <a:path w="436" h="264">
                <a:moveTo>
                  <a:pt x="0" y="262"/>
                </a:moveTo>
                <a:lnTo>
                  <a:pt x="18" y="264"/>
                </a:lnTo>
                <a:cubicBezTo>
                  <a:pt x="32" y="262"/>
                  <a:pt x="50" y="262"/>
                  <a:pt x="86" y="248"/>
                </a:cubicBezTo>
                <a:cubicBezTo>
                  <a:pt x="122" y="234"/>
                  <a:pt x="190" y="205"/>
                  <a:pt x="232" y="180"/>
                </a:cubicBezTo>
                <a:cubicBezTo>
                  <a:pt x="274" y="155"/>
                  <a:pt x="306" y="128"/>
                  <a:pt x="340" y="98"/>
                </a:cubicBezTo>
                <a:cubicBezTo>
                  <a:pt x="374" y="68"/>
                  <a:pt x="405" y="34"/>
                  <a:pt x="436" y="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61208" name="Text Box 24"/>
          <p:cNvSpPr txBox="1">
            <a:spLocks noChangeArrowheads="1"/>
          </p:cNvSpPr>
          <p:nvPr/>
        </p:nvSpPr>
        <p:spPr bwMode="auto">
          <a:xfrm>
            <a:off x="6991350" y="4256088"/>
            <a:ext cx="84138" cy="1063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eaLnBrk="1" hangingPunct="1"/>
            <a:r>
              <a:rPr lang="da-DK" sz="700">
                <a:latin typeface="Arial" pitchFamily="34" charset="0"/>
              </a:rPr>
              <a:t>n</a:t>
            </a:r>
            <a:r>
              <a:rPr lang="da-DK" sz="700" baseline="-25000">
                <a:latin typeface="Arial" pitchFamily="34" charset="0"/>
              </a:rPr>
              <a:t>1</a:t>
            </a:r>
            <a:endParaRPr lang="en-GB" sz="700" baseline="-25000">
              <a:latin typeface="Arial" pitchFamily="34" charset="0"/>
            </a:endParaRPr>
          </a:p>
        </p:txBody>
      </p:sp>
      <p:sp>
        <p:nvSpPr>
          <p:cNvPr id="861209" name="Text Box 25"/>
          <p:cNvSpPr txBox="1">
            <a:spLocks noChangeArrowheads="1"/>
          </p:cNvSpPr>
          <p:nvPr/>
        </p:nvSpPr>
        <p:spPr bwMode="auto">
          <a:xfrm>
            <a:off x="6764338" y="4443413"/>
            <a:ext cx="84137" cy="1063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eaLnBrk="1" hangingPunct="1"/>
            <a:r>
              <a:rPr lang="da-DK" sz="700">
                <a:latin typeface="Arial" pitchFamily="34" charset="0"/>
              </a:rPr>
              <a:t>n</a:t>
            </a:r>
            <a:r>
              <a:rPr lang="da-DK" sz="700" baseline="-25000">
                <a:latin typeface="Arial" pitchFamily="34" charset="0"/>
              </a:rPr>
              <a:t>2</a:t>
            </a:r>
            <a:endParaRPr lang="en-GB" sz="700" baseline="-25000">
              <a:latin typeface="Arial" pitchFamily="34" charset="0"/>
            </a:endParaRPr>
          </a:p>
        </p:txBody>
      </p:sp>
      <p:sp>
        <p:nvSpPr>
          <p:cNvPr id="861210" name="Line 26"/>
          <p:cNvSpPr>
            <a:spLocks noChangeShapeType="1"/>
          </p:cNvSpPr>
          <p:nvPr/>
        </p:nvSpPr>
        <p:spPr bwMode="auto">
          <a:xfrm>
            <a:off x="6819900" y="4587875"/>
            <a:ext cx="0" cy="568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61211" name="Line 27"/>
          <p:cNvSpPr>
            <a:spLocks noChangeShapeType="1"/>
          </p:cNvSpPr>
          <p:nvPr/>
        </p:nvSpPr>
        <p:spPr bwMode="auto">
          <a:xfrm flipH="1">
            <a:off x="6211888" y="4567238"/>
            <a:ext cx="622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61212" name="Line 28"/>
          <p:cNvSpPr>
            <a:spLocks noChangeShapeType="1"/>
          </p:cNvSpPr>
          <p:nvPr/>
        </p:nvSpPr>
        <p:spPr bwMode="auto">
          <a:xfrm flipH="1" flipV="1">
            <a:off x="6211888" y="4403725"/>
            <a:ext cx="787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61213" name="Line 29"/>
          <p:cNvSpPr>
            <a:spLocks noChangeShapeType="1"/>
          </p:cNvSpPr>
          <p:nvPr/>
        </p:nvSpPr>
        <p:spPr bwMode="auto">
          <a:xfrm>
            <a:off x="7046913" y="4432300"/>
            <a:ext cx="0" cy="631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61214" name="Text Box 30"/>
          <p:cNvSpPr txBox="1">
            <a:spLocks noChangeArrowheads="1"/>
          </p:cNvSpPr>
          <p:nvPr/>
        </p:nvSpPr>
        <p:spPr bwMode="auto">
          <a:xfrm>
            <a:off x="6750050" y="4821238"/>
            <a:ext cx="104775" cy="1063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eaLnBrk="1" hangingPunct="1"/>
            <a:r>
              <a:rPr lang="da-DK" sz="700">
                <a:latin typeface="Arial" pitchFamily="34" charset="0"/>
              </a:rPr>
              <a:t>Q</a:t>
            </a:r>
            <a:r>
              <a:rPr lang="da-DK" sz="700" baseline="-25000">
                <a:latin typeface="Arial" pitchFamily="34" charset="0"/>
              </a:rPr>
              <a:t>2</a:t>
            </a:r>
            <a:endParaRPr lang="en-GB" sz="700" baseline="-25000">
              <a:latin typeface="Arial" pitchFamily="34" charset="0"/>
            </a:endParaRPr>
          </a:p>
        </p:txBody>
      </p:sp>
      <p:sp>
        <p:nvSpPr>
          <p:cNvPr id="861215" name="Text Box 31"/>
          <p:cNvSpPr txBox="1">
            <a:spLocks noChangeArrowheads="1"/>
          </p:cNvSpPr>
          <p:nvPr/>
        </p:nvSpPr>
        <p:spPr bwMode="auto">
          <a:xfrm>
            <a:off x="6015038" y="4356100"/>
            <a:ext cx="98425" cy="106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eaLnBrk="1" hangingPunct="1"/>
            <a:r>
              <a:rPr lang="da-DK" sz="700">
                <a:latin typeface="Arial" pitchFamily="34" charset="0"/>
              </a:rPr>
              <a:t>H</a:t>
            </a:r>
            <a:r>
              <a:rPr lang="da-DK" sz="700" baseline="-25000">
                <a:latin typeface="Arial" pitchFamily="34" charset="0"/>
              </a:rPr>
              <a:t>1</a:t>
            </a:r>
            <a:endParaRPr lang="en-GB" sz="700" baseline="-25000">
              <a:latin typeface="Arial" pitchFamily="34" charset="0"/>
            </a:endParaRPr>
          </a:p>
        </p:txBody>
      </p:sp>
      <p:sp>
        <p:nvSpPr>
          <p:cNvPr id="861216" name="Text Box 32"/>
          <p:cNvSpPr txBox="1">
            <a:spLocks noChangeArrowheads="1"/>
          </p:cNvSpPr>
          <p:nvPr/>
        </p:nvSpPr>
        <p:spPr bwMode="auto">
          <a:xfrm>
            <a:off x="6977063" y="4821238"/>
            <a:ext cx="104775" cy="1063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eaLnBrk="1" hangingPunct="1"/>
            <a:r>
              <a:rPr lang="da-DK" sz="700">
                <a:latin typeface="Arial" pitchFamily="34" charset="0"/>
              </a:rPr>
              <a:t>Q</a:t>
            </a:r>
            <a:r>
              <a:rPr lang="da-DK" sz="700" baseline="-25000">
                <a:latin typeface="Arial" pitchFamily="34" charset="0"/>
              </a:rPr>
              <a:t>1</a:t>
            </a:r>
            <a:endParaRPr lang="en-GB" sz="700" baseline="-25000">
              <a:latin typeface="Arial" pitchFamily="34" charset="0"/>
            </a:endParaRPr>
          </a:p>
        </p:txBody>
      </p:sp>
      <p:sp>
        <p:nvSpPr>
          <p:cNvPr id="861217" name="Text Box 33"/>
          <p:cNvSpPr txBox="1">
            <a:spLocks noChangeArrowheads="1"/>
          </p:cNvSpPr>
          <p:nvPr/>
        </p:nvSpPr>
        <p:spPr bwMode="auto">
          <a:xfrm>
            <a:off x="6015038" y="4511675"/>
            <a:ext cx="98425" cy="106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eaLnBrk="1" hangingPunct="1"/>
            <a:r>
              <a:rPr lang="da-DK" sz="700">
                <a:latin typeface="Arial" pitchFamily="34" charset="0"/>
              </a:rPr>
              <a:t>H</a:t>
            </a:r>
            <a:r>
              <a:rPr lang="da-DK" sz="700" baseline="-25000">
                <a:latin typeface="Arial" pitchFamily="34" charset="0"/>
              </a:rPr>
              <a:t>2</a:t>
            </a:r>
            <a:endParaRPr lang="en-GB" sz="700" baseline="-25000">
              <a:latin typeface="Arial" pitchFamily="34" charset="0"/>
            </a:endParaRPr>
          </a:p>
        </p:txBody>
      </p:sp>
      <p:grpSp>
        <p:nvGrpSpPr>
          <p:cNvPr id="861218" name="Group 34"/>
          <p:cNvGrpSpPr>
            <a:grpSpLocks/>
          </p:cNvGrpSpPr>
          <p:nvPr/>
        </p:nvGrpSpPr>
        <p:grpSpPr bwMode="auto">
          <a:xfrm>
            <a:off x="6157913" y="4097338"/>
            <a:ext cx="1524000" cy="742950"/>
            <a:chOff x="2898" y="2496"/>
            <a:chExt cx="720" cy="624"/>
          </a:xfrm>
        </p:grpSpPr>
        <p:sp>
          <p:nvSpPr>
            <p:cNvPr id="861219" name="Line 35"/>
            <p:cNvSpPr>
              <a:spLocks noChangeShapeType="1"/>
            </p:cNvSpPr>
            <p:nvPr/>
          </p:nvSpPr>
          <p:spPr bwMode="auto">
            <a:xfrm flipV="1">
              <a:off x="2946" y="2496"/>
              <a:ext cx="0" cy="62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61220" name="Line 36"/>
            <p:cNvSpPr>
              <a:spLocks noChangeShapeType="1"/>
            </p:cNvSpPr>
            <p:nvPr/>
          </p:nvSpPr>
          <p:spPr bwMode="auto">
            <a:xfrm>
              <a:off x="2898" y="3072"/>
              <a:ext cx="72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861221" name="Text Box 37"/>
          <p:cNvSpPr txBox="1">
            <a:spLocks noChangeArrowheads="1"/>
          </p:cNvSpPr>
          <p:nvPr/>
        </p:nvSpPr>
        <p:spPr bwMode="auto">
          <a:xfrm>
            <a:off x="5916613" y="4089400"/>
            <a:ext cx="2571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lnSpc>
                <a:spcPct val="120000"/>
              </a:lnSpc>
            </a:pPr>
            <a:r>
              <a:rPr lang="da-DK">
                <a:latin typeface="Arial" pitchFamily="34" charset="0"/>
              </a:rPr>
              <a:t>H</a:t>
            </a:r>
            <a:endParaRPr lang="en-GB">
              <a:latin typeface="Arial" pitchFamily="34" charset="0"/>
            </a:endParaRPr>
          </a:p>
        </p:txBody>
      </p:sp>
      <p:sp>
        <p:nvSpPr>
          <p:cNvPr id="861222" name="Text Box 38"/>
          <p:cNvSpPr txBox="1">
            <a:spLocks noChangeArrowheads="1"/>
          </p:cNvSpPr>
          <p:nvPr/>
        </p:nvSpPr>
        <p:spPr bwMode="auto">
          <a:xfrm>
            <a:off x="7415213" y="4794250"/>
            <a:ext cx="2635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da-DK">
                <a:latin typeface="Arial" pitchFamily="34" charset="0"/>
              </a:rPr>
              <a:t>Q</a:t>
            </a:r>
            <a:endParaRPr lang="en-GB">
              <a:latin typeface="Arial" pitchFamily="34" charset="0"/>
            </a:endParaRPr>
          </a:p>
        </p:txBody>
      </p:sp>
      <p:sp>
        <p:nvSpPr>
          <p:cNvPr id="861223" name="Arc 39"/>
          <p:cNvSpPr>
            <a:spLocks/>
          </p:cNvSpPr>
          <p:nvPr/>
        </p:nvSpPr>
        <p:spPr bwMode="auto">
          <a:xfrm>
            <a:off x="6259513" y="4268788"/>
            <a:ext cx="1152525" cy="514350"/>
          </a:xfrm>
          <a:custGeom>
            <a:avLst/>
            <a:gdLst>
              <a:gd name="G0" fmla="+- 0 0 0"/>
              <a:gd name="G1" fmla="+- 21600 0 0"/>
              <a:gd name="G2" fmla="+- 21600 0 0"/>
              <a:gd name="T0" fmla="*/ 0 w 21432"/>
              <a:gd name="T1" fmla="*/ 0 h 21600"/>
              <a:gd name="T2" fmla="*/ 21432 w 21432"/>
              <a:gd name="T3" fmla="*/ 18910 h 21600"/>
              <a:gd name="T4" fmla="*/ 0 w 21432"/>
              <a:gd name="T5" fmla="*/ 21600 h 21600"/>
            </a:gdLst>
            <a:ahLst/>
            <a:cxnLst>
              <a:cxn ang="0">
                <a:pos x="T0" y="T1"/>
              </a:cxn>
              <a:cxn ang="0">
                <a:pos x="T2" y="T3"/>
              </a:cxn>
              <a:cxn ang="0">
                <a:pos x="T4" y="T5"/>
              </a:cxn>
            </a:cxnLst>
            <a:rect l="0" t="0" r="r" b="b"/>
            <a:pathLst>
              <a:path w="21432" h="21600" fill="none" extrusionOk="0">
                <a:moveTo>
                  <a:pt x="-1" y="0"/>
                </a:moveTo>
                <a:cubicBezTo>
                  <a:pt x="10889" y="0"/>
                  <a:pt x="20075" y="8105"/>
                  <a:pt x="21431" y="18910"/>
                </a:cubicBezTo>
              </a:path>
              <a:path w="21432" h="21600" stroke="0" extrusionOk="0">
                <a:moveTo>
                  <a:pt x="-1" y="0"/>
                </a:moveTo>
                <a:cubicBezTo>
                  <a:pt x="10889" y="0"/>
                  <a:pt x="20075" y="8105"/>
                  <a:pt x="21431" y="1891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61224" name="Line 40"/>
          <p:cNvSpPr>
            <a:spLocks noChangeShapeType="1"/>
          </p:cNvSpPr>
          <p:nvPr/>
        </p:nvSpPr>
        <p:spPr bwMode="auto">
          <a:xfrm flipV="1">
            <a:off x="6259513" y="4897438"/>
            <a:ext cx="0" cy="3683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61225" name="Line 41"/>
          <p:cNvSpPr>
            <a:spLocks noChangeShapeType="1"/>
          </p:cNvSpPr>
          <p:nvPr/>
        </p:nvSpPr>
        <p:spPr bwMode="auto">
          <a:xfrm>
            <a:off x="6148388" y="5237163"/>
            <a:ext cx="1524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61226" name="Freeform 42"/>
          <p:cNvSpPr>
            <a:spLocks/>
          </p:cNvSpPr>
          <p:nvPr/>
        </p:nvSpPr>
        <p:spPr bwMode="auto">
          <a:xfrm>
            <a:off x="6259513" y="5051425"/>
            <a:ext cx="1060450" cy="74613"/>
          </a:xfrm>
          <a:custGeom>
            <a:avLst/>
            <a:gdLst>
              <a:gd name="T0" fmla="*/ 0 w 501"/>
              <a:gd name="T1" fmla="*/ 62 h 62"/>
              <a:gd name="T2" fmla="*/ 226 w 501"/>
              <a:gd name="T3" fmla="*/ 21 h 62"/>
              <a:gd name="T4" fmla="*/ 418 w 501"/>
              <a:gd name="T5" fmla="*/ 3 h 62"/>
              <a:gd name="T6" fmla="*/ 501 w 501"/>
              <a:gd name="T7" fmla="*/ 3 h 62"/>
            </a:gdLst>
            <a:ahLst/>
            <a:cxnLst>
              <a:cxn ang="0">
                <a:pos x="T0" y="T1"/>
              </a:cxn>
              <a:cxn ang="0">
                <a:pos x="T2" y="T3"/>
              </a:cxn>
              <a:cxn ang="0">
                <a:pos x="T4" y="T5"/>
              </a:cxn>
              <a:cxn ang="0">
                <a:pos x="T6" y="T7"/>
              </a:cxn>
            </a:cxnLst>
            <a:rect l="0" t="0" r="r" b="b"/>
            <a:pathLst>
              <a:path w="501" h="62">
                <a:moveTo>
                  <a:pt x="0" y="62"/>
                </a:moveTo>
                <a:cubicBezTo>
                  <a:pt x="78" y="46"/>
                  <a:pt x="156" y="31"/>
                  <a:pt x="226" y="21"/>
                </a:cubicBezTo>
                <a:cubicBezTo>
                  <a:pt x="296" y="11"/>
                  <a:pt x="372" y="6"/>
                  <a:pt x="418" y="3"/>
                </a:cubicBezTo>
                <a:cubicBezTo>
                  <a:pt x="464" y="0"/>
                  <a:pt x="491" y="1"/>
                  <a:pt x="501" y="3"/>
                </a:cubicBezTo>
              </a:path>
            </a:pathLst>
          </a:custGeom>
          <a:noFill/>
          <a:ln w="952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61227" name="Text Box 43"/>
          <p:cNvSpPr txBox="1">
            <a:spLocks noChangeArrowheads="1"/>
          </p:cNvSpPr>
          <p:nvPr/>
        </p:nvSpPr>
        <p:spPr bwMode="auto">
          <a:xfrm>
            <a:off x="7377113" y="5240338"/>
            <a:ext cx="26352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da-DK">
                <a:latin typeface="Arial" pitchFamily="34" charset="0"/>
              </a:rPr>
              <a:t>Q</a:t>
            </a:r>
            <a:endParaRPr lang="en-GB">
              <a:latin typeface="Arial" pitchFamily="34" charset="0"/>
            </a:endParaRPr>
          </a:p>
        </p:txBody>
      </p:sp>
      <p:sp>
        <p:nvSpPr>
          <p:cNvPr id="861228" name="Text Box 44"/>
          <p:cNvSpPr txBox="1">
            <a:spLocks noChangeArrowheads="1"/>
          </p:cNvSpPr>
          <p:nvPr/>
        </p:nvSpPr>
        <p:spPr bwMode="auto">
          <a:xfrm>
            <a:off x="5916613" y="4832350"/>
            <a:ext cx="252412"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lnSpc>
                <a:spcPct val="120000"/>
              </a:lnSpc>
            </a:pPr>
            <a:r>
              <a:rPr lang="da-DK">
                <a:latin typeface="Arial" pitchFamily="34" charset="0"/>
              </a:rPr>
              <a:t>P</a:t>
            </a:r>
            <a:endParaRPr lang="en-GB">
              <a:latin typeface="Arial" pitchFamily="34" charset="0"/>
            </a:endParaRPr>
          </a:p>
        </p:txBody>
      </p:sp>
      <p:sp>
        <p:nvSpPr>
          <p:cNvPr id="861229" name="Arc 45"/>
          <p:cNvSpPr>
            <a:spLocks/>
          </p:cNvSpPr>
          <p:nvPr/>
        </p:nvSpPr>
        <p:spPr bwMode="auto">
          <a:xfrm>
            <a:off x="6242050" y="4495800"/>
            <a:ext cx="896938" cy="287338"/>
          </a:xfrm>
          <a:custGeom>
            <a:avLst/>
            <a:gdLst>
              <a:gd name="G0" fmla="+- 0 0 0"/>
              <a:gd name="G1" fmla="+- 21600 0 0"/>
              <a:gd name="G2" fmla="+- 21600 0 0"/>
              <a:gd name="T0" fmla="*/ 0 w 21432"/>
              <a:gd name="T1" fmla="*/ 0 h 21600"/>
              <a:gd name="T2" fmla="*/ 21432 w 21432"/>
              <a:gd name="T3" fmla="*/ 18910 h 21600"/>
              <a:gd name="T4" fmla="*/ 0 w 21432"/>
              <a:gd name="T5" fmla="*/ 21600 h 21600"/>
            </a:gdLst>
            <a:ahLst/>
            <a:cxnLst>
              <a:cxn ang="0">
                <a:pos x="T0" y="T1"/>
              </a:cxn>
              <a:cxn ang="0">
                <a:pos x="T2" y="T3"/>
              </a:cxn>
              <a:cxn ang="0">
                <a:pos x="T4" y="T5"/>
              </a:cxn>
            </a:cxnLst>
            <a:rect l="0" t="0" r="r" b="b"/>
            <a:pathLst>
              <a:path w="21432" h="21600" fill="none" extrusionOk="0">
                <a:moveTo>
                  <a:pt x="-1" y="0"/>
                </a:moveTo>
                <a:cubicBezTo>
                  <a:pt x="10889" y="0"/>
                  <a:pt x="20075" y="8105"/>
                  <a:pt x="21431" y="18910"/>
                </a:cubicBezTo>
              </a:path>
              <a:path w="21432" h="21600" stroke="0" extrusionOk="0">
                <a:moveTo>
                  <a:pt x="-1" y="0"/>
                </a:moveTo>
                <a:cubicBezTo>
                  <a:pt x="10889" y="0"/>
                  <a:pt x="20075" y="8105"/>
                  <a:pt x="21431" y="1891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61230" name="Oval 46"/>
          <p:cNvSpPr>
            <a:spLocks noChangeArrowheads="1"/>
          </p:cNvSpPr>
          <p:nvPr/>
        </p:nvSpPr>
        <p:spPr bwMode="auto">
          <a:xfrm>
            <a:off x="6996113" y="4375150"/>
            <a:ext cx="101600" cy="5715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61231" name="Oval 47"/>
          <p:cNvSpPr>
            <a:spLocks noChangeArrowheads="1"/>
          </p:cNvSpPr>
          <p:nvPr/>
        </p:nvSpPr>
        <p:spPr bwMode="auto">
          <a:xfrm>
            <a:off x="6769100" y="4538663"/>
            <a:ext cx="101600" cy="5715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61232" name="Freeform 48"/>
          <p:cNvSpPr>
            <a:spLocks/>
          </p:cNvSpPr>
          <p:nvPr/>
        </p:nvSpPr>
        <p:spPr bwMode="auto">
          <a:xfrm>
            <a:off x="6275388" y="5164138"/>
            <a:ext cx="784225" cy="55562"/>
          </a:xfrm>
          <a:custGeom>
            <a:avLst/>
            <a:gdLst>
              <a:gd name="T0" fmla="*/ 0 w 501"/>
              <a:gd name="T1" fmla="*/ 62 h 62"/>
              <a:gd name="T2" fmla="*/ 226 w 501"/>
              <a:gd name="T3" fmla="*/ 21 h 62"/>
              <a:gd name="T4" fmla="*/ 418 w 501"/>
              <a:gd name="T5" fmla="*/ 3 h 62"/>
              <a:gd name="T6" fmla="*/ 501 w 501"/>
              <a:gd name="T7" fmla="*/ 3 h 62"/>
            </a:gdLst>
            <a:ahLst/>
            <a:cxnLst>
              <a:cxn ang="0">
                <a:pos x="T0" y="T1"/>
              </a:cxn>
              <a:cxn ang="0">
                <a:pos x="T2" y="T3"/>
              </a:cxn>
              <a:cxn ang="0">
                <a:pos x="T4" y="T5"/>
              </a:cxn>
              <a:cxn ang="0">
                <a:pos x="T6" y="T7"/>
              </a:cxn>
            </a:cxnLst>
            <a:rect l="0" t="0" r="r" b="b"/>
            <a:pathLst>
              <a:path w="501" h="62">
                <a:moveTo>
                  <a:pt x="0" y="62"/>
                </a:moveTo>
                <a:cubicBezTo>
                  <a:pt x="78" y="46"/>
                  <a:pt x="156" y="31"/>
                  <a:pt x="226" y="21"/>
                </a:cubicBezTo>
                <a:cubicBezTo>
                  <a:pt x="296" y="11"/>
                  <a:pt x="372" y="6"/>
                  <a:pt x="418" y="3"/>
                </a:cubicBezTo>
                <a:cubicBezTo>
                  <a:pt x="464" y="0"/>
                  <a:pt x="491" y="1"/>
                  <a:pt x="501" y="3"/>
                </a:cubicBezTo>
              </a:path>
            </a:pathLst>
          </a:custGeom>
          <a:noFill/>
          <a:ln w="952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61233" name="Oval 49"/>
          <p:cNvSpPr>
            <a:spLocks noChangeArrowheads="1"/>
          </p:cNvSpPr>
          <p:nvPr/>
        </p:nvSpPr>
        <p:spPr bwMode="auto">
          <a:xfrm>
            <a:off x="6996113" y="5032375"/>
            <a:ext cx="101600" cy="5715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61234" name="Line 50"/>
          <p:cNvSpPr>
            <a:spLocks noChangeShapeType="1"/>
          </p:cNvSpPr>
          <p:nvPr/>
        </p:nvSpPr>
        <p:spPr bwMode="auto">
          <a:xfrm flipH="1">
            <a:off x="6221413" y="5062538"/>
            <a:ext cx="752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61235" name="Line 51"/>
          <p:cNvSpPr>
            <a:spLocks noChangeShapeType="1"/>
          </p:cNvSpPr>
          <p:nvPr/>
        </p:nvSpPr>
        <p:spPr bwMode="auto">
          <a:xfrm flipH="1">
            <a:off x="6203950" y="5175250"/>
            <a:ext cx="622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61236" name="Oval 52"/>
          <p:cNvSpPr>
            <a:spLocks noChangeArrowheads="1"/>
          </p:cNvSpPr>
          <p:nvPr/>
        </p:nvSpPr>
        <p:spPr bwMode="auto">
          <a:xfrm>
            <a:off x="6769100" y="5143500"/>
            <a:ext cx="101600" cy="5715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61237" name="Text Box 53"/>
          <p:cNvSpPr txBox="1">
            <a:spLocks noChangeArrowheads="1"/>
          </p:cNvSpPr>
          <p:nvPr/>
        </p:nvSpPr>
        <p:spPr bwMode="auto">
          <a:xfrm>
            <a:off x="6040438" y="5140325"/>
            <a:ext cx="93662" cy="106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eaLnBrk="1" hangingPunct="1"/>
            <a:r>
              <a:rPr lang="da-DK" sz="700">
                <a:latin typeface="Arial" pitchFamily="34" charset="0"/>
              </a:rPr>
              <a:t>P</a:t>
            </a:r>
            <a:r>
              <a:rPr lang="da-DK" sz="700" baseline="-25000">
                <a:latin typeface="Arial" pitchFamily="34" charset="0"/>
              </a:rPr>
              <a:t>2</a:t>
            </a:r>
            <a:endParaRPr lang="en-GB" sz="700" baseline="-25000">
              <a:latin typeface="Arial" pitchFamily="34" charset="0"/>
            </a:endParaRPr>
          </a:p>
        </p:txBody>
      </p:sp>
      <p:sp>
        <p:nvSpPr>
          <p:cNvPr id="861238" name="Text Box 54"/>
          <p:cNvSpPr txBox="1">
            <a:spLocks noChangeArrowheads="1"/>
          </p:cNvSpPr>
          <p:nvPr/>
        </p:nvSpPr>
        <p:spPr bwMode="auto">
          <a:xfrm>
            <a:off x="6040438" y="5014913"/>
            <a:ext cx="93662" cy="1063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eaLnBrk="1" hangingPunct="1"/>
            <a:r>
              <a:rPr lang="da-DK" sz="700">
                <a:latin typeface="Arial" pitchFamily="34" charset="0"/>
              </a:rPr>
              <a:t>P</a:t>
            </a:r>
            <a:r>
              <a:rPr lang="da-DK" sz="700" baseline="-25000">
                <a:latin typeface="Arial" pitchFamily="34" charset="0"/>
              </a:rPr>
              <a:t>1</a:t>
            </a:r>
            <a:endParaRPr lang="en-GB" sz="700" baseline="-25000">
              <a:latin typeface="Arial" pitchFamily="34" charset="0"/>
            </a:endParaRPr>
          </a:p>
        </p:txBody>
      </p:sp>
    </p:spTree>
    <p:extLst>
      <p:ext uri="{BB962C8B-B14F-4D97-AF65-F5344CB8AC3E}">
        <p14:creationId xmlns:p14="http://schemas.microsoft.com/office/powerpoint/2010/main" val="17895295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61186"/>
                                        </p:tgtEl>
                                        <p:attrNameLst>
                                          <p:attrName>style.visibility</p:attrName>
                                        </p:attrNameLst>
                                      </p:cBhvr>
                                      <p:to>
                                        <p:strVal val="visible"/>
                                      </p:to>
                                    </p:set>
                                    <p:anim calcmode="lin" valueType="num">
                                      <p:cBhvr additive="base">
                                        <p:cTn id="7" dur="500" fill="hold"/>
                                        <p:tgtEl>
                                          <p:spTgt spid="861186"/>
                                        </p:tgtEl>
                                        <p:attrNameLst>
                                          <p:attrName>ppt_x</p:attrName>
                                        </p:attrNameLst>
                                      </p:cBhvr>
                                      <p:tavLst>
                                        <p:tav tm="0">
                                          <p:val>
                                            <p:strVal val="#ppt_x"/>
                                          </p:val>
                                        </p:tav>
                                        <p:tav tm="100000">
                                          <p:val>
                                            <p:strVal val="#ppt_x"/>
                                          </p:val>
                                        </p:tav>
                                      </p:tavLst>
                                    </p:anim>
                                    <p:anim calcmode="lin" valueType="num">
                                      <p:cBhvr additive="base">
                                        <p:cTn id="8" dur="500" fill="hold"/>
                                        <p:tgtEl>
                                          <p:spTgt spid="86118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61189"/>
                                        </p:tgtEl>
                                        <p:attrNameLst>
                                          <p:attrName>style.visibility</p:attrName>
                                        </p:attrNameLst>
                                      </p:cBhvr>
                                      <p:to>
                                        <p:strVal val="visible"/>
                                      </p:to>
                                    </p:set>
                                    <p:anim calcmode="lin" valueType="num">
                                      <p:cBhvr additive="base">
                                        <p:cTn id="11" dur="500" fill="hold"/>
                                        <p:tgtEl>
                                          <p:spTgt spid="861189"/>
                                        </p:tgtEl>
                                        <p:attrNameLst>
                                          <p:attrName>ppt_x</p:attrName>
                                        </p:attrNameLst>
                                      </p:cBhvr>
                                      <p:tavLst>
                                        <p:tav tm="0">
                                          <p:val>
                                            <p:strVal val="#ppt_x"/>
                                          </p:val>
                                        </p:tav>
                                        <p:tav tm="100000">
                                          <p:val>
                                            <p:strVal val="#ppt_x"/>
                                          </p:val>
                                        </p:tav>
                                      </p:tavLst>
                                    </p:anim>
                                    <p:anim calcmode="lin" valueType="num">
                                      <p:cBhvr additive="base">
                                        <p:cTn id="12" dur="500" fill="hold"/>
                                        <p:tgtEl>
                                          <p:spTgt spid="86118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61207"/>
                                        </p:tgtEl>
                                        <p:attrNameLst>
                                          <p:attrName>style.visibility</p:attrName>
                                        </p:attrNameLst>
                                      </p:cBhvr>
                                      <p:to>
                                        <p:strVal val="visible"/>
                                      </p:to>
                                    </p:set>
                                    <p:anim calcmode="lin" valueType="num">
                                      <p:cBhvr additive="base">
                                        <p:cTn id="15" dur="500" fill="hold"/>
                                        <p:tgtEl>
                                          <p:spTgt spid="861207"/>
                                        </p:tgtEl>
                                        <p:attrNameLst>
                                          <p:attrName>ppt_x</p:attrName>
                                        </p:attrNameLst>
                                      </p:cBhvr>
                                      <p:tavLst>
                                        <p:tav tm="0">
                                          <p:val>
                                            <p:strVal val="#ppt_x"/>
                                          </p:val>
                                        </p:tav>
                                        <p:tav tm="100000">
                                          <p:val>
                                            <p:strVal val="#ppt_x"/>
                                          </p:val>
                                        </p:tav>
                                      </p:tavLst>
                                    </p:anim>
                                    <p:anim calcmode="lin" valueType="num">
                                      <p:cBhvr additive="base">
                                        <p:cTn id="16" dur="500" fill="hold"/>
                                        <p:tgtEl>
                                          <p:spTgt spid="86120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61208"/>
                                        </p:tgtEl>
                                        <p:attrNameLst>
                                          <p:attrName>style.visibility</p:attrName>
                                        </p:attrNameLst>
                                      </p:cBhvr>
                                      <p:to>
                                        <p:strVal val="visible"/>
                                      </p:to>
                                    </p:set>
                                    <p:anim calcmode="lin" valueType="num">
                                      <p:cBhvr additive="base">
                                        <p:cTn id="19" dur="500" fill="hold"/>
                                        <p:tgtEl>
                                          <p:spTgt spid="861208"/>
                                        </p:tgtEl>
                                        <p:attrNameLst>
                                          <p:attrName>ppt_x</p:attrName>
                                        </p:attrNameLst>
                                      </p:cBhvr>
                                      <p:tavLst>
                                        <p:tav tm="0">
                                          <p:val>
                                            <p:strVal val="#ppt_x"/>
                                          </p:val>
                                        </p:tav>
                                        <p:tav tm="100000">
                                          <p:val>
                                            <p:strVal val="#ppt_x"/>
                                          </p:val>
                                        </p:tav>
                                      </p:tavLst>
                                    </p:anim>
                                    <p:anim calcmode="lin" valueType="num">
                                      <p:cBhvr additive="base">
                                        <p:cTn id="20" dur="500" fill="hold"/>
                                        <p:tgtEl>
                                          <p:spTgt spid="86120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61209"/>
                                        </p:tgtEl>
                                        <p:attrNameLst>
                                          <p:attrName>style.visibility</p:attrName>
                                        </p:attrNameLst>
                                      </p:cBhvr>
                                      <p:to>
                                        <p:strVal val="visible"/>
                                      </p:to>
                                    </p:set>
                                    <p:anim calcmode="lin" valueType="num">
                                      <p:cBhvr additive="base">
                                        <p:cTn id="23" dur="500" fill="hold"/>
                                        <p:tgtEl>
                                          <p:spTgt spid="861209"/>
                                        </p:tgtEl>
                                        <p:attrNameLst>
                                          <p:attrName>ppt_x</p:attrName>
                                        </p:attrNameLst>
                                      </p:cBhvr>
                                      <p:tavLst>
                                        <p:tav tm="0">
                                          <p:val>
                                            <p:strVal val="#ppt_x"/>
                                          </p:val>
                                        </p:tav>
                                        <p:tav tm="100000">
                                          <p:val>
                                            <p:strVal val="#ppt_x"/>
                                          </p:val>
                                        </p:tav>
                                      </p:tavLst>
                                    </p:anim>
                                    <p:anim calcmode="lin" valueType="num">
                                      <p:cBhvr additive="base">
                                        <p:cTn id="24" dur="500" fill="hold"/>
                                        <p:tgtEl>
                                          <p:spTgt spid="86120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61210"/>
                                        </p:tgtEl>
                                        <p:attrNameLst>
                                          <p:attrName>style.visibility</p:attrName>
                                        </p:attrNameLst>
                                      </p:cBhvr>
                                      <p:to>
                                        <p:strVal val="visible"/>
                                      </p:to>
                                    </p:set>
                                    <p:anim calcmode="lin" valueType="num">
                                      <p:cBhvr additive="base">
                                        <p:cTn id="27" dur="500" fill="hold"/>
                                        <p:tgtEl>
                                          <p:spTgt spid="861210"/>
                                        </p:tgtEl>
                                        <p:attrNameLst>
                                          <p:attrName>ppt_x</p:attrName>
                                        </p:attrNameLst>
                                      </p:cBhvr>
                                      <p:tavLst>
                                        <p:tav tm="0">
                                          <p:val>
                                            <p:strVal val="#ppt_x"/>
                                          </p:val>
                                        </p:tav>
                                        <p:tav tm="100000">
                                          <p:val>
                                            <p:strVal val="#ppt_x"/>
                                          </p:val>
                                        </p:tav>
                                      </p:tavLst>
                                    </p:anim>
                                    <p:anim calcmode="lin" valueType="num">
                                      <p:cBhvr additive="base">
                                        <p:cTn id="28" dur="500" fill="hold"/>
                                        <p:tgtEl>
                                          <p:spTgt spid="8612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61211"/>
                                        </p:tgtEl>
                                        <p:attrNameLst>
                                          <p:attrName>style.visibility</p:attrName>
                                        </p:attrNameLst>
                                      </p:cBhvr>
                                      <p:to>
                                        <p:strVal val="visible"/>
                                      </p:to>
                                    </p:set>
                                    <p:anim calcmode="lin" valueType="num">
                                      <p:cBhvr additive="base">
                                        <p:cTn id="31" dur="500" fill="hold"/>
                                        <p:tgtEl>
                                          <p:spTgt spid="861211"/>
                                        </p:tgtEl>
                                        <p:attrNameLst>
                                          <p:attrName>ppt_x</p:attrName>
                                        </p:attrNameLst>
                                      </p:cBhvr>
                                      <p:tavLst>
                                        <p:tav tm="0">
                                          <p:val>
                                            <p:strVal val="#ppt_x"/>
                                          </p:val>
                                        </p:tav>
                                        <p:tav tm="100000">
                                          <p:val>
                                            <p:strVal val="#ppt_x"/>
                                          </p:val>
                                        </p:tav>
                                      </p:tavLst>
                                    </p:anim>
                                    <p:anim calcmode="lin" valueType="num">
                                      <p:cBhvr additive="base">
                                        <p:cTn id="32" dur="500" fill="hold"/>
                                        <p:tgtEl>
                                          <p:spTgt spid="8612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61212"/>
                                        </p:tgtEl>
                                        <p:attrNameLst>
                                          <p:attrName>style.visibility</p:attrName>
                                        </p:attrNameLst>
                                      </p:cBhvr>
                                      <p:to>
                                        <p:strVal val="visible"/>
                                      </p:to>
                                    </p:set>
                                    <p:anim calcmode="lin" valueType="num">
                                      <p:cBhvr additive="base">
                                        <p:cTn id="35" dur="500" fill="hold"/>
                                        <p:tgtEl>
                                          <p:spTgt spid="861212"/>
                                        </p:tgtEl>
                                        <p:attrNameLst>
                                          <p:attrName>ppt_x</p:attrName>
                                        </p:attrNameLst>
                                      </p:cBhvr>
                                      <p:tavLst>
                                        <p:tav tm="0">
                                          <p:val>
                                            <p:strVal val="#ppt_x"/>
                                          </p:val>
                                        </p:tav>
                                        <p:tav tm="100000">
                                          <p:val>
                                            <p:strVal val="#ppt_x"/>
                                          </p:val>
                                        </p:tav>
                                      </p:tavLst>
                                    </p:anim>
                                    <p:anim calcmode="lin" valueType="num">
                                      <p:cBhvr additive="base">
                                        <p:cTn id="36" dur="500" fill="hold"/>
                                        <p:tgtEl>
                                          <p:spTgt spid="8612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61213"/>
                                        </p:tgtEl>
                                        <p:attrNameLst>
                                          <p:attrName>style.visibility</p:attrName>
                                        </p:attrNameLst>
                                      </p:cBhvr>
                                      <p:to>
                                        <p:strVal val="visible"/>
                                      </p:to>
                                    </p:set>
                                    <p:anim calcmode="lin" valueType="num">
                                      <p:cBhvr additive="base">
                                        <p:cTn id="39" dur="500" fill="hold"/>
                                        <p:tgtEl>
                                          <p:spTgt spid="861213"/>
                                        </p:tgtEl>
                                        <p:attrNameLst>
                                          <p:attrName>ppt_x</p:attrName>
                                        </p:attrNameLst>
                                      </p:cBhvr>
                                      <p:tavLst>
                                        <p:tav tm="0">
                                          <p:val>
                                            <p:strVal val="#ppt_x"/>
                                          </p:val>
                                        </p:tav>
                                        <p:tav tm="100000">
                                          <p:val>
                                            <p:strVal val="#ppt_x"/>
                                          </p:val>
                                        </p:tav>
                                      </p:tavLst>
                                    </p:anim>
                                    <p:anim calcmode="lin" valueType="num">
                                      <p:cBhvr additive="base">
                                        <p:cTn id="40" dur="500" fill="hold"/>
                                        <p:tgtEl>
                                          <p:spTgt spid="86121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61214"/>
                                        </p:tgtEl>
                                        <p:attrNameLst>
                                          <p:attrName>style.visibility</p:attrName>
                                        </p:attrNameLst>
                                      </p:cBhvr>
                                      <p:to>
                                        <p:strVal val="visible"/>
                                      </p:to>
                                    </p:set>
                                    <p:anim calcmode="lin" valueType="num">
                                      <p:cBhvr additive="base">
                                        <p:cTn id="43" dur="500" fill="hold"/>
                                        <p:tgtEl>
                                          <p:spTgt spid="861214"/>
                                        </p:tgtEl>
                                        <p:attrNameLst>
                                          <p:attrName>ppt_x</p:attrName>
                                        </p:attrNameLst>
                                      </p:cBhvr>
                                      <p:tavLst>
                                        <p:tav tm="0">
                                          <p:val>
                                            <p:strVal val="#ppt_x"/>
                                          </p:val>
                                        </p:tav>
                                        <p:tav tm="100000">
                                          <p:val>
                                            <p:strVal val="#ppt_x"/>
                                          </p:val>
                                        </p:tav>
                                      </p:tavLst>
                                    </p:anim>
                                    <p:anim calcmode="lin" valueType="num">
                                      <p:cBhvr additive="base">
                                        <p:cTn id="44" dur="500" fill="hold"/>
                                        <p:tgtEl>
                                          <p:spTgt spid="86121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861215"/>
                                        </p:tgtEl>
                                        <p:attrNameLst>
                                          <p:attrName>style.visibility</p:attrName>
                                        </p:attrNameLst>
                                      </p:cBhvr>
                                      <p:to>
                                        <p:strVal val="visible"/>
                                      </p:to>
                                    </p:set>
                                    <p:anim calcmode="lin" valueType="num">
                                      <p:cBhvr additive="base">
                                        <p:cTn id="47" dur="500" fill="hold"/>
                                        <p:tgtEl>
                                          <p:spTgt spid="861215"/>
                                        </p:tgtEl>
                                        <p:attrNameLst>
                                          <p:attrName>ppt_x</p:attrName>
                                        </p:attrNameLst>
                                      </p:cBhvr>
                                      <p:tavLst>
                                        <p:tav tm="0">
                                          <p:val>
                                            <p:strVal val="#ppt_x"/>
                                          </p:val>
                                        </p:tav>
                                        <p:tav tm="100000">
                                          <p:val>
                                            <p:strVal val="#ppt_x"/>
                                          </p:val>
                                        </p:tav>
                                      </p:tavLst>
                                    </p:anim>
                                    <p:anim calcmode="lin" valueType="num">
                                      <p:cBhvr additive="base">
                                        <p:cTn id="48" dur="500" fill="hold"/>
                                        <p:tgtEl>
                                          <p:spTgt spid="86121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861216"/>
                                        </p:tgtEl>
                                        <p:attrNameLst>
                                          <p:attrName>style.visibility</p:attrName>
                                        </p:attrNameLst>
                                      </p:cBhvr>
                                      <p:to>
                                        <p:strVal val="visible"/>
                                      </p:to>
                                    </p:set>
                                    <p:anim calcmode="lin" valueType="num">
                                      <p:cBhvr additive="base">
                                        <p:cTn id="51" dur="500" fill="hold"/>
                                        <p:tgtEl>
                                          <p:spTgt spid="861216"/>
                                        </p:tgtEl>
                                        <p:attrNameLst>
                                          <p:attrName>ppt_x</p:attrName>
                                        </p:attrNameLst>
                                      </p:cBhvr>
                                      <p:tavLst>
                                        <p:tav tm="0">
                                          <p:val>
                                            <p:strVal val="#ppt_x"/>
                                          </p:val>
                                        </p:tav>
                                        <p:tav tm="100000">
                                          <p:val>
                                            <p:strVal val="#ppt_x"/>
                                          </p:val>
                                        </p:tav>
                                      </p:tavLst>
                                    </p:anim>
                                    <p:anim calcmode="lin" valueType="num">
                                      <p:cBhvr additive="base">
                                        <p:cTn id="52" dur="500" fill="hold"/>
                                        <p:tgtEl>
                                          <p:spTgt spid="86121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61217"/>
                                        </p:tgtEl>
                                        <p:attrNameLst>
                                          <p:attrName>style.visibility</p:attrName>
                                        </p:attrNameLst>
                                      </p:cBhvr>
                                      <p:to>
                                        <p:strVal val="visible"/>
                                      </p:to>
                                    </p:set>
                                    <p:anim calcmode="lin" valueType="num">
                                      <p:cBhvr additive="base">
                                        <p:cTn id="55" dur="500" fill="hold"/>
                                        <p:tgtEl>
                                          <p:spTgt spid="861217"/>
                                        </p:tgtEl>
                                        <p:attrNameLst>
                                          <p:attrName>ppt_x</p:attrName>
                                        </p:attrNameLst>
                                      </p:cBhvr>
                                      <p:tavLst>
                                        <p:tav tm="0">
                                          <p:val>
                                            <p:strVal val="#ppt_x"/>
                                          </p:val>
                                        </p:tav>
                                        <p:tav tm="100000">
                                          <p:val>
                                            <p:strVal val="#ppt_x"/>
                                          </p:val>
                                        </p:tav>
                                      </p:tavLst>
                                    </p:anim>
                                    <p:anim calcmode="lin" valueType="num">
                                      <p:cBhvr additive="base">
                                        <p:cTn id="56" dur="500" fill="hold"/>
                                        <p:tgtEl>
                                          <p:spTgt spid="86121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861218"/>
                                        </p:tgtEl>
                                        <p:attrNameLst>
                                          <p:attrName>style.visibility</p:attrName>
                                        </p:attrNameLst>
                                      </p:cBhvr>
                                      <p:to>
                                        <p:strVal val="visible"/>
                                      </p:to>
                                    </p:set>
                                    <p:anim calcmode="lin" valueType="num">
                                      <p:cBhvr additive="base">
                                        <p:cTn id="59" dur="500" fill="hold"/>
                                        <p:tgtEl>
                                          <p:spTgt spid="861218"/>
                                        </p:tgtEl>
                                        <p:attrNameLst>
                                          <p:attrName>ppt_x</p:attrName>
                                        </p:attrNameLst>
                                      </p:cBhvr>
                                      <p:tavLst>
                                        <p:tav tm="0">
                                          <p:val>
                                            <p:strVal val="#ppt_x"/>
                                          </p:val>
                                        </p:tav>
                                        <p:tav tm="100000">
                                          <p:val>
                                            <p:strVal val="#ppt_x"/>
                                          </p:val>
                                        </p:tav>
                                      </p:tavLst>
                                    </p:anim>
                                    <p:anim calcmode="lin" valueType="num">
                                      <p:cBhvr additive="base">
                                        <p:cTn id="60" dur="500" fill="hold"/>
                                        <p:tgtEl>
                                          <p:spTgt spid="861218"/>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861221"/>
                                        </p:tgtEl>
                                        <p:attrNameLst>
                                          <p:attrName>style.visibility</p:attrName>
                                        </p:attrNameLst>
                                      </p:cBhvr>
                                      <p:to>
                                        <p:strVal val="visible"/>
                                      </p:to>
                                    </p:set>
                                    <p:anim calcmode="lin" valueType="num">
                                      <p:cBhvr additive="base">
                                        <p:cTn id="63" dur="500" fill="hold"/>
                                        <p:tgtEl>
                                          <p:spTgt spid="861221"/>
                                        </p:tgtEl>
                                        <p:attrNameLst>
                                          <p:attrName>ppt_x</p:attrName>
                                        </p:attrNameLst>
                                      </p:cBhvr>
                                      <p:tavLst>
                                        <p:tav tm="0">
                                          <p:val>
                                            <p:strVal val="#ppt_x"/>
                                          </p:val>
                                        </p:tav>
                                        <p:tav tm="100000">
                                          <p:val>
                                            <p:strVal val="#ppt_x"/>
                                          </p:val>
                                        </p:tav>
                                      </p:tavLst>
                                    </p:anim>
                                    <p:anim calcmode="lin" valueType="num">
                                      <p:cBhvr additive="base">
                                        <p:cTn id="64" dur="500" fill="hold"/>
                                        <p:tgtEl>
                                          <p:spTgt spid="86122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861222"/>
                                        </p:tgtEl>
                                        <p:attrNameLst>
                                          <p:attrName>style.visibility</p:attrName>
                                        </p:attrNameLst>
                                      </p:cBhvr>
                                      <p:to>
                                        <p:strVal val="visible"/>
                                      </p:to>
                                    </p:set>
                                    <p:anim calcmode="lin" valueType="num">
                                      <p:cBhvr additive="base">
                                        <p:cTn id="67" dur="500" fill="hold"/>
                                        <p:tgtEl>
                                          <p:spTgt spid="861222"/>
                                        </p:tgtEl>
                                        <p:attrNameLst>
                                          <p:attrName>ppt_x</p:attrName>
                                        </p:attrNameLst>
                                      </p:cBhvr>
                                      <p:tavLst>
                                        <p:tav tm="0">
                                          <p:val>
                                            <p:strVal val="#ppt_x"/>
                                          </p:val>
                                        </p:tav>
                                        <p:tav tm="100000">
                                          <p:val>
                                            <p:strVal val="#ppt_x"/>
                                          </p:val>
                                        </p:tav>
                                      </p:tavLst>
                                    </p:anim>
                                    <p:anim calcmode="lin" valueType="num">
                                      <p:cBhvr additive="base">
                                        <p:cTn id="68" dur="500" fill="hold"/>
                                        <p:tgtEl>
                                          <p:spTgt spid="86122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861223"/>
                                        </p:tgtEl>
                                        <p:attrNameLst>
                                          <p:attrName>style.visibility</p:attrName>
                                        </p:attrNameLst>
                                      </p:cBhvr>
                                      <p:to>
                                        <p:strVal val="visible"/>
                                      </p:to>
                                    </p:set>
                                    <p:anim calcmode="lin" valueType="num">
                                      <p:cBhvr additive="base">
                                        <p:cTn id="71" dur="500" fill="hold"/>
                                        <p:tgtEl>
                                          <p:spTgt spid="861223"/>
                                        </p:tgtEl>
                                        <p:attrNameLst>
                                          <p:attrName>ppt_x</p:attrName>
                                        </p:attrNameLst>
                                      </p:cBhvr>
                                      <p:tavLst>
                                        <p:tav tm="0">
                                          <p:val>
                                            <p:strVal val="#ppt_x"/>
                                          </p:val>
                                        </p:tav>
                                        <p:tav tm="100000">
                                          <p:val>
                                            <p:strVal val="#ppt_x"/>
                                          </p:val>
                                        </p:tav>
                                      </p:tavLst>
                                    </p:anim>
                                    <p:anim calcmode="lin" valueType="num">
                                      <p:cBhvr additive="base">
                                        <p:cTn id="72" dur="500" fill="hold"/>
                                        <p:tgtEl>
                                          <p:spTgt spid="861223"/>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861224"/>
                                        </p:tgtEl>
                                        <p:attrNameLst>
                                          <p:attrName>style.visibility</p:attrName>
                                        </p:attrNameLst>
                                      </p:cBhvr>
                                      <p:to>
                                        <p:strVal val="visible"/>
                                      </p:to>
                                    </p:set>
                                    <p:anim calcmode="lin" valueType="num">
                                      <p:cBhvr additive="base">
                                        <p:cTn id="75" dur="500" fill="hold"/>
                                        <p:tgtEl>
                                          <p:spTgt spid="861224"/>
                                        </p:tgtEl>
                                        <p:attrNameLst>
                                          <p:attrName>ppt_x</p:attrName>
                                        </p:attrNameLst>
                                      </p:cBhvr>
                                      <p:tavLst>
                                        <p:tav tm="0">
                                          <p:val>
                                            <p:strVal val="#ppt_x"/>
                                          </p:val>
                                        </p:tav>
                                        <p:tav tm="100000">
                                          <p:val>
                                            <p:strVal val="#ppt_x"/>
                                          </p:val>
                                        </p:tav>
                                      </p:tavLst>
                                    </p:anim>
                                    <p:anim calcmode="lin" valueType="num">
                                      <p:cBhvr additive="base">
                                        <p:cTn id="76" dur="500" fill="hold"/>
                                        <p:tgtEl>
                                          <p:spTgt spid="861224"/>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861225"/>
                                        </p:tgtEl>
                                        <p:attrNameLst>
                                          <p:attrName>style.visibility</p:attrName>
                                        </p:attrNameLst>
                                      </p:cBhvr>
                                      <p:to>
                                        <p:strVal val="visible"/>
                                      </p:to>
                                    </p:set>
                                    <p:anim calcmode="lin" valueType="num">
                                      <p:cBhvr additive="base">
                                        <p:cTn id="79" dur="500" fill="hold"/>
                                        <p:tgtEl>
                                          <p:spTgt spid="861225"/>
                                        </p:tgtEl>
                                        <p:attrNameLst>
                                          <p:attrName>ppt_x</p:attrName>
                                        </p:attrNameLst>
                                      </p:cBhvr>
                                      <p:tavLst>
                                        <p:tav tm="0">
                                          <p:val>
                                            <p:strVal val="#ppt_x"/>
                                          </p:val>
                                        </p:tav>
                                        <p:tav tm="100000">
                                          <p:val>
                                            <p:strVal val="#ppt_x"/>
                                          </p:val>
                                        </p:tav>
                                      </p:tavLst>
                                    </p:anim>
                                    <p:anim calcmode="lin" valueType="num">
                                      <p:cBhvr additive="base">
                                        <p:cTn id="80" dur="500" fill="hold"/>
                                        <p:tgtEl>
                                          <p:spTgt spid="861225"/>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861226"/>
                                        </p:tgtEl>
                                        <p:attrNameLst>
                                          <p:attrName>style.visibility</p:attrName>
                                        </p:attrNameLst>
                                      </p:cBhvr>
                                      <p:to>
                                        <p:strVal val="visible"/>
                                      </p:to>
                                    </p:set>
                                    <p:anim calcmode="lin" valueType="num">
                                      <p:cBhvr additive="base">
                                        <p:cTn id="83" dur="500" fill="hold"/>
                                        <p:tgtEl>
                                          <p:spTgt spid="861226"/>
                                        </p:tgtEl>
                                        <p:attrNameLst>
                                          <p:attrName>ppt_x</p:attrName>
                                        </p:attrNameLst>
                                      </p:cBhvr>
                                      <p:tavLst>
                                        <p:tav tm="0">
                                          <p:val>
                                            <p:strVal val="#ppt_x"/>
                                          </p:val>
                                        </p:tav>
                                        <p:tav tm="100000">
                                          <p:val>
                                            <p:strVal val="#ppt_x"/>
                                          </p:val>
                                        </p:tav>
                                      </p:tavLst>
                                    </p:anim>
                                    <p:anim calcmode="lin" valueType="num">
                                      <p:cBhvr additive="base">
                                        <p:cTn id="84" dur="500" fill="hold"/>
                                        <p:tgtEl>
                                          <p:spTgt spid="861226"/>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861227"/>
                                        </p:tgtEl>
                                        <p:attrNameLst>
                                          <p:attrName>style.visibility</p:attrName>
                                        </p:attrNameLst>
                                      </p:cBhvr>
                                      <p:to>
                                        <p:strVal val="visible"/>
                                      </p:to>
                                    </p:set>
                                    <p:anim calcmode="lin" valueType="num">
                                      <p:cBhvr additive="base">
                                        <p:cTn id="87" dur="500" fill="hold"/>
                                        <p:tgtEl>
                                          <p:spTgt spid="861227"/>
                                        </p:tgtEl>
                                        <p:attrNameLst>
                                          <p:attrName>ppt_x</p:attrName>
                                        </p:attrNameLst>
                                      </p:cBhvr>
                                      <p:tavLst>
                                        <p:tav tm="0">
                                          <p:val>
                                            <p:strVal val="#ppt_x"/>
                                          </p:val>
                                        </p:tav>
                                        <p:tav tm="100000">
                                          <p:val>
                                            <p:strVal val="#ppt_x"/>
                                          </p:val>
                                        </p:tav>
                                      </p:tavLst>
                                    </p:anim>
                                    <p:anim calcmode="lin" valueType="num">
                                      <p:cBhvr additive="base">
                                        <p:cTn id="88" dur="500" fill="hold"/>
                                        <p:tgtEl>
                                          <p:spTgt spid="861227"/>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861228"/>
                                        </p:tgtEl>
                                        <p:attrNameLst>
                                          <p:attrName>style.visibility</p:attrName>
                                        </p:attrNameLst>
                                      </p:cBhvr>
                                      <p:to>
                                        <p:strVal val="visible"/>
                                      </p:to>
                                    </p:set>
                                    <p:anim calcmode="lin" valueType="num">
                                      <p:cBhvr additive="base">
                                        <p:cTn id="91" dur="500" fill="hold"/>
                                        <p:tgtEl>
                                          <p:spTgt spid="861228"/>
                                        </p:tgtEl>
                                        <p:attrNameLst>
                                          <p:attrName>ppt_x</p:attrName>
                                        </p:attrNameLst>
                                      </p:cBhvr>
                                      <p:tavLst>
                                        <p:tav tm="0">
                                          <p:val>
                                            <p:strVal val="#ppt_x"/>
                                          </p:val>
                                        </p:tav>
                                        <p:tav tm="100000">
                                          <p:val>
                                            <p:strVal val="#ppt_x"/>
                                          </p:val>
                                        </p:tav>
                                      </p:tavLst>
                                    </p:anim>
                                    <p:anim calcmode="lin" valueType="num">
                                      <p:cBhvr additive="base">
                                        <p:cTn id="92" dur="500" fill="hold"/>
                                        <p:tgtEl>
                                          <p:spTgt spid="861228"/>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861229"/>
                                        </p:tgtEl>
                                        <p:attrNameLst>
                                          <p:attrName>style.visibility</p:attrName>
                                        </p:attrNameLst>
                                      </p:cBhvr>
                                      <p:to>
                                        <p:strVal val="visible"/>
                                      </p:to>
                                    </p:set>
                                    <p:anim calcmode="lin" valueType="num">
                                      <p:cBhvr additive="base">
                                        <p:cTn id="95" dur="500" fill="hold"/>
                                        <p:tgtEl>
                                          <p:spTgt spid="861229"/>
                                        </p:tgtEl>
                                        <p:attrNameLst>
                                          <p:attrName>ppt_x</p:attrName>
                                        </p:attrNameLst>
                                      </p:cBhvr>
                                      <p:tavLst>
                                        <p:tav tm="0">
                                          <p:val>
                                            <p:strVal val="#ppt_x"/>
                                          </p:val>
                                        </p:tav>
                                        <p:tav tm="100000">
                                          <p:val>
                                            <p:strVal val="#ppt_x"/>
                                          </p:val>
                                        </p:tav>
                                      </p:tavLst>
                                    </p:anim>
                                    <p:anim calcmode="lin" valueType="num">
                                      <p:cBhvr additive="base">
                                        <p:cTn id="96" dur="500" fill="hold"/>
                                        <p:tgtEl>
                                          <p:spTgt spid="861229"/>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861230"/>
                                        </p:tgtEl>
                                        <p:attrNameLst>
                                          <p:attrName>style.visibility</p:attrName>
                                        </p:attrNameLst>
                                      </p:cBhvr>
                                      <p:to>
                                        <p:strVal val="visible"/>
                                      </p:to>
                                    </p:set>
                                    <p:anim calcmode="lin" valueType="num">
                                      <p:cBhvr additive="base">
                                        <p:cTn id="99" dur="500" fill="hold"/>
                                        <p:tgtEl>
                                          <p:spTgt spid="861230"/>
                                        </p:tgtEl>
                                        <p:attrNameLst>
                                          <p:attrName>ppt_x</p:attrName>
                                        </p:attrNameLst>
                                      </p:cBhvr>
                                      <p:tavLst>
                                        <p:tav tm="0">
                                          <p:val>
                                            <p:strVal val="#ppt_x"/>
                                          </p:val>
                                        </p:tav>
                                        <p:tav tm="100000">
                                          <p:val>
                                            <p:strVal val="#ppt_x"/>
                                          </p:val>
                                        </p:tav>
                                      </p:tavLst>
                                    </p:anim>
                                    <p:anim calcmode="lin" valueType="num">
                                      <p:cBhvr additive="base">
                                        <p:cTn id="100" dur="500" fill="hold"/>
                                        <p:tgtEl>
                                          <p:spTgt spid="861230"/>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861231"/>
                                        </p:tgtEl>
                                        <p:attrNameLst>
                                          <p:attrName>style.visibility</p:attrName>
                                        </p:attrNameLst>
                                      </p:cBhvr>
                                      <p:to>
                                        <p:strVal val="visible"/>
                                      </p:to>
                                    </p:set>
                                    <p:anim calcmode="lin" valueType="num">
                                      <p:cBhvr additive="base">
                                        <p:cTn id="103" dur="500" fill="hold"/>
                                        <p:tgtEl>
                                          <p:spTgt spid="861231"/>
                                        </p:tgtEl>
                                        <p:attrNameLst>
                                          <p:attrName>ppt_x</p:attrName>
                                        </p:attrNameLst>
                                      </p:cBhvr>
                                      <p:tavLst>
                                        <p:tav tm="0">
                                          <p:val>
                                            <p:strVal val="#ppt_x"/>
                                          </p:val>
                                        </p:tav>
                                        <p:tav tm="100000">
                                          <p:val>
                                            <p:strVal val="#ppt_x"/>
                                          </p:val>
                                        </p:tav>
                                      </p:tavLst>
                                    </p:anim>
                                    <p:anim calcmode="lin" valueType="num">
                                      <p:cBhvr additive="base">
                                        <p:cTn id="104" dur="500" fill="hold"/>
                                        <p:tgtEl>
                                          <p:spTgt spid="861231"/>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861232"/>
                                        </p:tgtEl>
                                        <p:attrNameLst>
                                          <p:attrName>style.visibility</p:attrName>
                                        </p:attrNameLst>
                                      </p:cBhvr>
                                      <p:to>
                                        <p:strVal val="visible"/>
                                      </p:to>
                                    </p:set>
                                    <p:anim calcmode="lin" valueType="num">
                                      <p:cBhvr additive="base">
                                        <p:cTn id="107" dur="500" fill="hold"/>
                                        <p:tgtEl>
                                          <p:spTgt spid="861232"/>
                                        </p:tgtEl>
                                        <p:attrNameLst>
                                          <p:attrName>ppt_x</p:attrName>
                                        </p:attrNameLst>
                                      </p:cBhvr>
                                      <p:tavLst>
                                        <p:tav tm="0">
                                          <p:val>
                                            <p:strVal val="#ppt_x"/>
                                          </p:val>
                                        </p:tav>
                                        <p:tav tm="100000">
                                          <p:val>
                                            <p:strVal val="#ppt_x"/>
                                          </p:val>
                                        </p:tav>
                                      </p:tavLst>
                                    </p:anim>
                                    <p:anim calcmode="lin" valueType="num">
                                      <p:cBhvr additive="base">
                                        <p:cTn id="108" dur="500" fill="hold"/>
                                        <p:tgtEl>
                                          <p:spTgt spid="861232"/>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861233"/>
                                        </p:tgtEl>
                                        <p:attrNameLst>
                                          <p:attrName>style.visibility</p:attrName>
                                        </p:attrNameLst>
                                      </p:cBhvr>
                                      <p:to>
                                        <p:strVal val="visible"/>
                                      </p:to>
                                    </p:set>
                                    <p:anim calcmode="lin" valueType="num">
                                      <p:cBhvr additive="base">
                                        <p:cTn id="111" dur="500" fill="hold"/>
                                        <p:tgtEl>
                                          <p:spTgt spid="861233"/>
                                        </p:tgtEl>
                                        <p:attrNameLst>
                                          <p:attrName>ppt_x</p:attrName>
                                        </p:attrNameLst>
                                      </p:cBhvr>
                                      <p:tavLst>
                                        <p:tav tm="0">
                                          <p:val>
                                            <p:strVal val="#ppt_x"/>
                                          </p:val>
                                        </p:tav>
                                        <p:tav tm="100000">
                                          <p:val>
                                            <p:strVal val="#ppt_x"/>
                                          </p:val>
                                        </p:tav>
                                      </p:tavLst>
                                    </p:anim>
                                    <p:anim calcmode="lin" valueType="num">
                                      <p:cBhvr additive="base">
                                        <p:cTn id="112" dur="500" fill="hold"/>
                                        <p:tgtEl>
                                          <p:spTgt spid="861233"/>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861234"/>
                                        </p:tgtEl>
                                        <p:attrNameLst>
                                          <p:attrName>style.visibility</p:attrName>
                                        </p:attrNameLst>
                                      </p:cBhvr>
                                      <p:to>
                                        <p:strVal val="visible"/>
                                      </p:to>
                                    </p:set>
                                    <p:anim calcmode="lin" valueType="num">
                                      <p:cBhvr additive="base">
                                        <p:cTn id="115" dur="500" fill="hold"/>
                                        <p:tgtEl>
                                          <p:spTgt spid="861234"/>
                                        </p:tgtEl>
                                        <p:attrNameLst>
                                          <p:attrName>ppt_x</p:attrName>
                                        </p:attrNameLst>
                                      </p:cBhvr>
                                      <p:tavLst>
                                        <p:tav tm="0">
                                          <p:val>
                                            <p:strVal val="#ppt_x"/>
                                          </p:val>
                                        </p:tav>
                                        <p:tav tm="100000">
                                          <p:val>
                                            <p:strVal val="#ppt_x"/>
                                          </p:val>
                                        </p:tav>
                                      </p:tavLst>
                                    </p:anim>
                                    <p:anim calcmode="lin" valueType="num">
                                      <p:cBhvr additive="base">
                                        <p:cTn id="116" dur="500" fill="hold"/>
                                        <p:tgtEl>
                                          <p:spTgt spid="861234"/>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861235"/>
                                        </p:tgtEl>
                                        <p:attrNameLst>
                                          <p:attrName>style.visibility</p:attrName>
                                        </p:attrNameLst>
                                      </p:cBhvr>
                                      <p:to>
                                        <p:strVal val="visible"/>
                                      </p:to>
                                    </p:set>
                                    <p:anim calcmode="lin" valueType="num">
                                      <p:cBhvr additive="base">
                                        <p:cTn id="119" dur="500" fill="hold"/>
                                        <p:tgtEl>
                                          <p:spTgt spid="861235"/>
                                        </p:tgtEl>
                                        <p:attrNameLst>
                                          <p:attrName>ppt_x</p:attrName>
                                        </p:attrNameLst>
                                      </p:cBhvr>
                                      <p:tavLst>
                                        <p:tav tm="0">
                                          <p:val>
                                            <p:strVal val="#ppt_x"/>
                                          </p:val>
                                        </p:tav>
                                        <p:tav tm="100000">
                                          <p:val>
                                            <p:strVal val="#ppt_x"/>
                                          </p:val>
                                        </p:tav>
                                      </p:tavLst>
                                    </p:anim>
                                    <p:anim calcmode="lin" valueType="num">
                                      <p:cBhvr additive="base">
                                        <p:cTn id="120" dur="500" fill="hold"/>
                                        <p:tgtEl>
                                          <p:spTgt spid="861235"/>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861236"/>
                                        </p:tgtEl>
                                        <p:attrNameLst>
                                          <p:attrName>style.visibility</p:attrName>
                                        </p:attrNameLst>
                                      </p:cBhvr>
                                      <p:to>
                                        <p:strVal val="visible"/>
                                      </p:to>
                                    </p:set>
                                    <p:anim calcmode="lin" valueType="num">
                                      <p:cBhvr additive="base">
                                        <p:cTn id="123" dur="500" fill="hold"/>
                                        <p:tgtEl>
                                          <p:spTgt spid="861236"/>
                                        </p:tgtEl>
                                        <p:attrNameLst>
                                          <p:attrName>ppt_x</p:attrName>
                                        </p:attrNameLst>
                                      </p:cBhvr>
                                      <p:tavLst>
                                        <p:tav tm="0">
                                          <p:val>
                                            <p:strVal val="#ppt_x"/>
                                          </p:val>
                                        </p:tav>
                                        <p:tav tm="100000">
                                          <p:val>
                                            <p:strVal val="#ppt_x"/>
                                          </p:val>
                                        </p:tav>
                                      </p:tavLst>
                                    </p:anim>
                                    <p:anim calcmode="lin" valueType="num">
                                      <p:cBhvr additive="base">
                                        <p:cTn id="124" dur="500" fill="hold"/>
                                        <p:tgtEl>
                                          <p:spTgt spid="861236"/>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861237"/>
                                        </p:tgtEl>
                                        <p:attrNameLst>
                                          <p:attrName>style.visibility</p:attrName>
                                        </p:attrNameLst>
                                      </p:cBhvr>
                                      <p:to>
                                        <p:strVal val="visible"/>
                                      </p:to>
                                    </p:set>
                                    <p:anim calcmode="lin" valueType="num">
                                      <p:cBhvr additive="base">
                                        <p:cTn id="127" dur="500" fill="hold"/>
                                        <p:tgtEl>
                                          <p:spTgt spid="861237"/>
                                        </p:tgtEl>
                                        <p:attrNameLst>
                                          <p:attrName>ppt_x</p:attrName>
                                        </p:attrNameLst>
                                      </p:cBhvr>
                                      <p:tavLst>
                                        <p:tav tm="0">
                                          <p:val>
                                            <p:strVal val="#ppt_x"/>
                                          </p:val>
                                        </p:tav>
                                        <p:tav tm="100000">
                                          <p:val>
                                            <p:strVal val="#ppt_x"/>
                                          </p:val>
                                        </p:tav>
                                      </p:tavLst>
                                    </p:anim>
                                    <p:anim calcmode="lin" valueType="num">
                                      <p:cBhvr additive="base">
                                        <p:cTn id="128" dur="500" fill="hold"/>
                                        <p:tgtEl>
                                          <p:spTgt spid="861237"/>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861238"/>
                                        </p:tgtEl>
                                        <p:attrNameLst>
                                          <p:attrName>style.visibility</p:attrName>
                                        </p:attrNameLst>
                                      </p:cBhvr>
                                      <p:to>
                                        <p:strVal val="visible"/>
                                      </p:to>
                                    </p:set>
                                    <p:anim calcmode="lin" valueType="num">
                                      <p:cBhvr additive="base">
                                        <p:cTn id="131" dur="500" fill="hold"/>
                                        <p:tgtEl>
                                          <p:spTgt spid="861238"/>
                                        </p:tgtEl>
                                        <p:attrNameLst>
                                          <p:attrName>ppt_x</p:attrName>
                                        </p:attrNameLst>
                                      </p:cBhvr>
                                      <p:tavLst>
                                        <p:tav tm="0">
                                          <p:val>
                                            <p:strVal val="#ppt_x"/>
                                          </p:val>
                                        </p:tav>
                                        <p:tav tm="100000">
                                          <p:val>
                                            <p:strVal val="#ppt_x"/>
                                          </p:val>
                                        </p:tav>
                                      </p:tavLst>
                                    </p:anim>
                                    <p:anim calcmode="lin" valueType="num">
                                      <p:cBhvr additive="base">
                                        <p:cTn id="132" dur="500" fill="hold"/>
                                        <p:tgtEl>
                                          <p:spTgt spid="8612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1186" grpId="0" animBg="1"/>
      <p:bldP spid="861189" grpId="0"/>
      <p:bldP spid="861207" grpId="0" animBg="1"/>
      <p:bldP spid="861208" grpId="0" animBg="1"/>
      <p:bldP spid="861209" grpId="0" animBg="1"/>
      <p:bldP spid="861210" grpId="0" animBg="1"/>
      <p:bldP spid="861211" grpId="0" animBg="1"/>
      <p:bldP spid="861212" grpId="0" animBg="1"/>
      <p:bldP spid="861213" grpId="0" animBg="1"/>
      <p:bldP spid="861214" grpId="0" animBg="1"/>
      <p:bldP spid="861215" grpId="0" animBg="1"/>
      <p:bldP spid="861216" grpId="0" animBg="1"/>
      <p:bldP spid="861217" grpId="0" animBg="1"/>
      <p:bldP spid="861221" grpId="0"/>
      <p:bldP spid="861222" grpId="0"/>
      <p:bldP spid="861223" grpId="0" animBg="1"/>
      <p:bldP spid="861224" grpId="0" animBg="1"/>
      <p:bldP spid="861225" grpId="0" animBg="1"/>
      <p:bldP spid="861226" grpId="0" animBg="1"/>
      <p:bldP spid="861227" grpId="0"/>
      <p:bldP spid="861228" grpId="0"/>
      <p:bldP spid="861229" grpId="0" animBg="1"/>
      <p:bldP spid="861230" grpId="0" animBg="1"/>
      <p:bldP spid="861231" grpId="0" animBg="1"/>
      <p:bldP spid="861232" grpId="0" animBg="1"/>
      <p:bldP spid="861233" grpId="0" animBg="1"/>
      <p:bldP spid="861234" grpId="0" animBg="1"/>
      <p:bldP spid="861235" grpId="0" animBg="1"/>
      <p:bldP spid="861236" grpId="0" animBg="1"/>
      <p:bldP spid="861237" grpId="0" animBg="1"/>
      <p:bldP spid="86123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2"/>
          <p:cNvSpPr>
            <a:spLocks noGrp="1" noChangeArrowheads="1"/>
          </p:cNvSpPr>
          <p:nvPr>
            <p:ph type="title"/>
          </p:nvPr>
        </p:nvSpPr>
        <p:spPr>
          <a:noFill/>
          <a:ln/>
        </p:spPr>
        <p:txBody>
          <a:bodyPr/>
          <a:lstStyle/>
          <a:p>
            <a:r>
              <a:rPr lang="cs-CZ"/>
              <a:t>	</a:t>
            </a:r>
            <a:endParaRPr lang="cs-CZ" sz="3200">
              <a:solidFill>
                <a:schemeClr val="tx1"/>
              </a:solidFill>
              <a:latin typeface="Grundfos TheSans CE 7B" pitchFamily="2" charset="0"/>
            </a:endParaRPr>
          </a:p>
        </p:txBody>
      </p:sp>
      <p:sp>
        <p:nvSpPr>
          <p:cNvPr id="695299" name="Text Box 3"/>
          <p:cNvSpPr txBox="1">
            <a:spLocks noChangeArrowheads="1"/>
          </p:cNvSpPr>
          <p:nvPr/>
        </p:nvSpPr>
        <p:spPr bwMode="auto">
          <a:xfrm>
            <a:off x="250825" y="260350"/>
            <a:ext cx="85534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cs-CZ" sz="3200" b="1">
                <a:solidFill>
                  <a:schemeClr val="bg1"/>
                </a:solidFill>
                <a:latin typeface="Grundfos TheSans CE 7B" pitchFamily="2" charset="0"/>
              </a:rPr>
              <a:t>Energetické úspory</a:t>
            </a:r>
          </a:p>
        </p:txBody>
      </p:sp>
      <p:pic>
        <p:nvPicPr>
          <p:cNvPr id="6953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3189288"/>
            <a:ext cx="532765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5301" name="Text Box 5"/>
          <p:cNvSpPr txBox="1">
            <a:spLocks noChangeArrowheads="1"/>
          </p:cNvSpPr>
          <p:nvPr/>
        </p:nvSpPr>
        <p:spPr bwMode="auto">
          <a:xfrm>
            <a:off x="468313" y="836613"/>
            <a:ext cx="7561262"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cs-CZ" sz="2000">
                <a:latin typeface="Grundfos TheSans CE 7B" pitchFamily="2" charset="0"/>
              </a:rPr>
              <a:t>Příklad - parametry soustavy : </a:t>
            </a:r>
          </a:p>
          <a:p>
            <a:pPr algn="l"/>
            <a:r>
              <a:rPr lang="cs-CZ" sz="2000">
                <a:latin typeface="Grundfos TheSans CE 7B" pitchFamily="2" charset="0"/>
              </a:rPr>
              <a:t>Dům se 30 byty (každý 70 m</a:t>
            </a:r>
            <a:r>
              <a:rPr lang="cs-CZ" sz="2000" baseline="30000">
                <a:latin typeface="Grundfos TheSans CE 7B" pitchFamily="2" charset="0"/>
              </a:rPr>
              <a:t>2</a:t>
            </a:r>
            <a:r>
              <a:rPr lang="cs-CZ" sz="2000">
                <a:latin typeface="Grundfos TheSans CE 7B" pitchFamily="2" charset="0"/>
              </a:rPr>
              <a:t>)</a:t>
            </a:r>
          </a:p>
          <a:p>
            <a:pPr algn="l"/>
            <a:r>
              <a:rPr lang="cs-CZ" sz="2000">
                <a:latin typeface="Grundfos TheSans CE 7B" pitchFamily="2" charset="0"/>
              </a:rPr>
              <a:t>Tepelné ztráty na 1 m</a:t>
            </a:r>
            <a:r>
              <a:rPr lang="cs-CZ" sz="2000" baseline="30000">
                <a:latin typeface="Grundfos TheSans CE 7B" pitchFamily="2" charset="0"/>
              </a:rPr>
              <a:t>2</a:t>
            </a:r>
            <a:r>
              <a:rPr lang="cs-CZ" sz="2000">
                <a:latin typeface="Grundfos TheSans CE 7B" pitchFamily="2" charset="0"/>
              </a:rPr>
              <a:t> 	  		75 W/m</a:t>
            </a:r>
            <a:r>
              <a:rPr lang="cs-CZ" sz="2000" baseline="30000">
                <a:latin typeface="Grundfos TheSans CE 7B" pitchFamily="2" charset="0"/>
              </a:rPr>
              <a:t>2</a:t>
            </a:r>
            <a:endParaRPr lang="cs-CZ" sz="2000">
              <a:latin typeface="Grundfos TheSans CE 7B" pitchFamily="2" charset="0"/>
            </a:endParaRPr>
          </a:p>
          <a:p>
            <a:pPr algn="l"/>
            <a:r>
              <a:rPr lang="cs-CZ" sz="2000">
                <a:latin typeface="Grundfos TheSans CE 7B" pitchFamily="2" charset="0"/>
              </a:rPr>
              <a:t>Potřeba tepla : (2 100 m</a:t>
            </a:r>
            <a:r>
              <a:rPr lang="cs-CZ" sz="2000" baseline="30000">
                <a:latin typeface="Grundfos TheSans CE 7B" pitchFamily="2" charset="0"/>
              </a:rPr>
              <a:t>2</a:t>
            </a:r>
            <a:r>
              <a:rPr lang="cs-CZ" sz="2000">
                <a:latin typeface="Grundfos TheSans CE 7B" pitchFamily="2" charset="0"/>
              </a:rPr>
              <a:t> x 0,075 kW/m</a:t>
            </a:r>
            <a:r>
              <a:rPr lang="cs-CZ" sz="2000" baseline="30000">
                <a:latin typeface="Grundfos TheSans CE 7B" pitchFamily="2" charset="0"/>
              </a:rPr>
              <a:t>2</a:t>
            </a:r>
            <a:r>
              <a:rPr lang="cs-CZ" sz="2000">
                <a:latin typeface="Grundfos TheSans CE 7B" pitchFamily="2" charset="0"/>
              </a:rPr>
              <a:t>)   157,5 kW</a:t>
            </a:r>
          </a:p>
          <a:p>
            <a:pPr algn="l"/>
            <a:r>
              <a:rPr lang="cs-CZ" sz="2000">
                <a:latin typeface="Grundfos TheSans CE 7B" pitchFamily="2" charset="0"/>
              </a:rPr>
              <a:t>Δt : 					20 °C</a:t>
            </a:r>
          </a:p>
          <a:p>
            <a:pPr algn="l"/>
            <a:r>
              <a:rPr lang="cs-CZ" sz="2000">
                <a:latin typeface="Grundfos TheSans CE 7B" pitchFamily="2" charset="0"/>
              </a:rPr>
              <a:t>Průtok  ((157,5x0.86)/20)		    	6,8 m</a:t>
            </a:r>
            <a:r>
              <a:rPr lang="cs-CZ" sz="2000" baseline="30000">
                <a:latin typeface="Grundfos TheSans CE 7B" pitchFamily="2" charset="0"/>
              </a:rPr>
              <a:t>3</a:t>
            </a:r>
            <a:r>
              <a:rPr lang="cs-CZ" sz="2000">
                <a:latin typeface="Grundfos TheSans CE 7B" pitchFamily="2" charset="0"/>
              </a:rPr>
              <a:t>/h</a:t>
            </a:r>
          </a:p>
          <a:p>
            <a:pPr algn="l"/>
            <a:r>
              <a:rPr lang="cs-CZ" sz="2000">
                <a:latin typeface="Grundfos TheSans CE 7B" pitchFamily="2" charset="0"/>
              </a:rPr>
              <a:t>Δp :					8 m</a:t>
            </a:r>
          </a:p>
        </p:txBody>
      </p:sp>
    </p:spTree>
    <p:extLst>
      <p:ext uri="{BB962C8B-B14F-4D97-AF65-F5344CB8AC3E}">
        <p14:creationId xmlns:p14="http://schemas.microsoft.com/office/powerpoint/2010/main" val="3705317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2"/>
          <p:cNvSpPr>
            <a:spLocks noChangeArrowheads="1"/>
          </p:cNvSpPr>
          <p:nvPr/>
        </p:nvSpPr>
        <p:spPr bwMode="auto">
          <a:xfrm>
            <a:off x="0" y="317500"/>
            <a:ext cx="9144000" cy="5930900"/>
          </a:xfrm>
          <a:prstGeom prst="rect">
            <a:avLst/>
          </a:prstGeom>
          <a:solidFill>
            <a:srgbClr val="084A8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cs-CZ" b="1">
                <a:solidFill>
                  <a:srgbClr val="990000"/>
                </a:solidFill>
                <a:latin typeface="Arial" pitchFamily="34" charset="0"/>
                <a:hlinkClick r:id="rId2"/>
              </a:rPr>
              <a:t> </a:t>
            </a:r>
            <a:endParaRPr lang="cs-CZ" b="1">
              <a:solidFill>
                <a:srgbClr val="990000"/>
              </a:solidFill>
              <a:latin typeface="Arial" pitchFamily="34" charset="0"/>
            </a:endParaRPr>
          </a:p>
        </p:txBody>
      </p:sp>
      <p:pic>
        <p:nvPicPr>
          <p:cNvPr id="698371" name="Picture 3"/>
          <p:cNvPicPr>
            <a:picLocks noChangeAspect="1" noChangeArrowheads="1"/>
          </p:cNvPicPr>
          <p:nvPr/>
        </p:nvPicPr>
        <p:blipFill>
          <a:blip r:embed="rId3" cstate="print">
            <a:clrChange>
              <a:clrFrom>
                <a:srgbClr val="084A84"/>
              </a:clrFrom>
              <a:clrTo>
                <a:srgbClr val="084A84">
                  <a:alpha val="0"/>
                </a:srgbClr>
              </a:clrTo>
            </a:clrChange>
            <a:extLst>
              <a:ext uri="{28A0092B-C50C-407E-A947-70E740481C1C}">
                <a14:useLocalDpi xmlns:a14="http://schemas.microsoft.com/office/drawing/2010/main" val="0"/>
              </a:ext>
            </a:extLst>
          </a:blip>
          <a:srcRect/>
          <a:stretch>
            <a:fillRect/>
          </a:stretch>
        </p:blipFill>
        <p:spPr bwMode="auto">
          <a:xfrm>
            <a:off x="157163" y="6565900"/>
            <a:ext cx="1854200" cy="13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8372" name="Text Box 4"/>
          <p:cNvSpPr txBox="1">
            <a:spLocks noChangeArrowheads="1"/>
          </p:cNvSpPr>
          <p:nvPr/>
        </p:nvSpPr>
        <p:spPr bwMode="auto">
          <a:xfrm>
            <a:off x="0" y="2924175"/>
            <a:ext cx="9144000"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279400" algn="l"/>
              </a:tabLst>
              <a:defRPr sz="2400">
                <a:solidFill>
                  <a:schemeClr val="tx1"/>
                </a:solidFill>
                <a:latin typeface="Times" pitchFamily="18" charset="0"/>
              </a:defRPr>
            </a:lvl1pPr>
            <a:lvl2pPr algn="l">
              <a:tabLst>
                <a:tab pos="279400" algn="l"/>
              </a:tabLst>
              <a:defRPr sz="2400">
                <a:solidFill>
                  <a:schemeClr val="tx1"/>
                </a:solidFill>
                <a:latin typeface="Times" pitchFamily="18" charset="0"/>
              </a:defRPr>
            </a:lvl2pPr>
            <a:lvl3pPr algn="l">
              <a:tabLst>
                <a:tab pos="279400" algn="l"/>
              </a:tabLst>
              <a:defRPr sz="2400">
                <a:solidFill>
                  <a:schemeClr val="tx1"/>
                </a:solidFill>
                <a:latin typeface="Times" pitchFamily="18" charset="0"/>
              </a:defRPr>
            </a:lvl3pPr>
            <a:lvl4pPr algn="l">
              <a:tabLst>
                <a:tab pos="279400" algn="l"/>
              </a:tabLst>
              <a:defRPr sz="2400">
                <a:solidFill>
                  <a:schemeClr val="tx1"/>
                </a:solidFill>
                <a:latin typeface="Times" pitchFamily="18" charset="0"/>
              </a:defRPr>
            </a:lvl4pPr>
            <a:lvl5pPr algn="l">
              <a:tabLst>
                <a:tab pos="279400" algn="l"/>
              </a:tabLst>
              <a:defRPr sz="2400">
                <a:solidFill>
                  <a:schemeClr val="tx1"/>
                </a:solidFill>
                <a:latin typeface="Times" pitchFamily="18" charset="0"/>
              </a:defRPr>
            </a:lvl5pPr>
            <a:lvl6pPr eaLnBrk="0" fontAlgn="base" hangingPunct="0">
              <a:spcBef>
                <a:spcPct val="0"/>
              </a:spcBef>
              <a:spcAft>
                <a:spcPct val="0"/>
              </a:spcAft>
              <a:tabLst>
                <a:tab pos="279400" algn="l"/>
              </a:tabLst>
              <a:defRPr sz="2400">
                <a:solidFill>
                  <a:schemeClr val="tx1"/>
                </a:solidFill>
                <a:latin typeface="Times" pitchFamily="18" charset="0"/>
              </a:defRPr>
            </a:lvl6pPr>
            <a:lvl7pPr eaLnBrk="0" fontAlgn="base" hangingPunct="0">
              <a:spcBef>
                <a:spcPct val="0"/>
              </a:spcBef>
              <a:spcAft>
                <a:spcPct val="0"/>
              </a:spcAft>
              <a:tabLst>
                <a:tab pos="279400" algn="l"/>
              </a:tabLst>
              <a:defRPr sz="2400">
                <a:solidFill>
                  <a:schemeClr val="tx1"/>
                </a:solidFill>
                <a:latin typeface="Times" pitchFamily="18" charset="0"/>
              </a:defRPr>
            </a:lvl7pPr>
            <a:lvl8pPr eaLnBrk="0" fontAlgn="base" hangingPunct="0">
              <a:spcBef>
                <a:spcPct val="0"/>
              </a:spcBef>
              <a:spcAft>
                <a:spcPct val="0"/>
              </a:spcAft>
              <a:tabLst>
                <a:tab pos="279400" algn="l"/>
              </a:tabLst>
              <a:defRPr sz="2400">
                <a:solidFill>
                  <a:schemeClr val="tx1"/>
                </a:solidFill>
                <a:latin typeface="Times" pitchFamily="18" charset="0"/>
              </a:defRPr>
            </a:lvl8pPr>
            <a:lvl9pPr eaLnBrk="0" fontAlgn="base" hangingPunct="0">
              <a:spcBef>
                <a:spcPct val="0"/>
              </a:spcBef>
              <a:spcAft>
                <a:spcPct val="0"/>
              </a:spcAft>
              <a:tabLst>
                <a:tab pos="279400" algn="l"/>
              </a:tabLst>
              <a:defRPr sz="2400">
                <a:solidFill>
                  <a:schemeClr val="tx1"/>
                </a:solidFill>
                <a:latin typeface="Times" pitchFamily="18" charset="0"/>
              </a:defRPr>
            </a:lvl9pPr>
          </a:lstStyle>
          <a:p>
            <a:pPr algn="ctr">
              <a:lnSpc>
                <a:spcPct val="120000"/>
              </a:lnSpc>
              <a:spcBef>
                <a:spcPct val="50000"/>
              </a:spcBef>
            </a:pPr>
            <a:endParaRPr lang="cs-CZ" sz="3200" b="1">
              <a:solidFill>
                <a:schemeClr val="bg1"/>
              </a:solidFill>
              <a:latin typeface="Grundfos TheSans CE 7B" pitchFamily="2" charset="0"/>
            </a:endParaRPr>
          </a:p>
          <a:p>
            <a:pPr algn="ctr">
              <a:lnSpc>
                <a:spcPct val="120000"/>
              </a:lnSpc>
              <a:spcBef>
                <a:spcPct val="50000"/>
              </a:spcBef>
            </a:pPr>
            <a:r>
              <a:rPr lang="cs-CZ" sz="3200" b="1">
                <a:solidFill>
                  <a:schemeClr val="bg1"/>
                </a:solidFill>
                <a:latin typeface="Grundfos TheSans CE 7B" pitchFamily="2" charset="0"/>
              </a:rPr>
              <a:t>2. ÚČINNĚJŠÍ MOTORY</a:t>
            </a:r>
            <a:endParaRPr lang="en-US" sz="3200" b="1">
              <a:latin typeface="Grundfos TheSans" pitchFamily="34" charset="0"/>
            </a:endParaRPr>
          </a:p>
        </p:txBody>
      </p:sp>
      <p:sp>
        <p:nvSpPr>
          <p:cNvPr id="698373" name="Rectangle 5"/>
          <p:cNvSpPr>
            <a:spLocks noGrp="1" noChangeArrowheads="1"/>
          </p:cNvSpPr>
          <p:nvPr>
            <p:ph type="title" idx="4294967295"/>
          </p:nvPr>
        </p:nvSpPr>
        <p:spPr/>
        <p:txBody>
          <a:bodyPr/>
          <a:lstStyle/>
          <a:p>
            <a:pPr algn="l"/>
            <a:r>
              <a:rPr lang="cs-CZ">
                <a:hlinkClick r:id="rId2"/>
              </a:rPr>
              <a:t> </a:t>
            </a:r>
            <a:endParaRPr lang="cs-CZ"/>
          </a:p>
        </p:txBody>
      </p:sp>
      <p:pic>
        <p:nvPicPr>
          <p:cNvPr id="698374" name="Picture 6" descr="GrA4705_NY_25"/>
          <p:cNvPicPr>
            <a:picLocks noChangeAspect="1" noChangeArrowheads="1"/>
          </p:cNvPicPr>
          <p:nvPr/>
        </p:nvPicPr>
        <p:blipFill>
          <a:blip r:embed="rId4" cstate="print">
            <a:extLst>
              <a:ext uri="{28A0092B-C50C-407E-A947-70E740481C1C}">
                <a14:useLocalDpi xmlns:a14="http://schemas.microsoft.com/office/drawing/2010/main" val="0"/>
              </a:ext>
            </a:extLst>
          </a:blip>
          <a:srcRect t="8144" b="24432"/>
          <a:stretch>
            <a:fillRect/>
          </a:stretch>
        </p:blipFill>
        <p:spPr bwMode="auto">
          <a:xfrm>
            <a:off x="0" y="1628775"/>
            <a:ext cx="3048000" cy="1366838"/>
          </a:xfrm>
          <a:prstGeom prst="rect">
            <a:avLst/>
          </a:prstGeom>
          <a:noFill/>
          <a:extLst>
            <a:ext uri="{909E8E84-426E-40DD-AFC4-6F175D3DCCD1}">
              <a14:hiddenFill xmlns:a14="http://schemas.microsoft.com/office/drawing/2010/main">
                <a:solidFill>
                  <a:srgbClr val="FFFFFF"/>
                </a:solidFill>
              </a14:hiddenFill>
            </a:ext>
          </a:extLst>
        </p:spPr>
      </p:pic>
      <p:pic>
        <p:nvPicPr>
          <p:cNvPr id="698375" name="Picture 7" descr="GrA4706_S"/>
          <p:cNvPicPr>
            <a:picLocks noChangeAspect="1" noChangeArrowheads="1"/>
          </p:cNvPicPr>
          <p:nvPr/>
        </p:nvPicPr>
        <p:blipFill>
          <a:blip r:embed="rId5" cstate="print">
            <a:extLst>
              <a:ext uri="{28A0092B-C50C-407E-A947-70E740481C1C}">
                <a14:useLocalDpi xmlns:a14="http://schemas.microsoft.com/office/drawing/2010/main" val="0"/>
              </a:ext>
            </a:extLst>
          </a:blip>
          <a:srcRect t="14117" b="18353"/>
          <a:stretch>
            <a:fillRect/>
          </a:stretch>
        </p:blipFill>
        <p:spPr bwMode="auto">
          <a:xfrm>
            <a:off x="3048000" y="1628775"/>
            <a:ext cx="3048000" cy="1366838"/>
          </a:xfrm>
          <a:prstGeom prst="rect">
            <a:avLst/>
          </a:prstGeom>
          <a:noFill/>
          <a:extLst>
            <a:ext uri="{909E8E84-426E-40DD-AFC4-6F175D3DCCD1}">
              <a14:hiddenFill xmlns:a14="http://schemas.microsoft.com/office/drawing/2010/main">
                <a:solidFill>
                  <a:srgbClr val="FFFFFF"/>
                </a:solidFill>
              </a14:hiddenFill>
            </a:ext>
          </a:extLst>
        </p:spPr>
      </p:pic>
      <p:pic>
        <p:nvPicPr>
          <p:cNvPr id="698376" name="Picture 8" descr="GrA4707_S"/>
          <p:cNvPicPr>
            <a:picLocks noChangeAspect="1" noChangeArrowheads="1"/>
          </p:cNvPicPr>
          <p:nvPr/>
        </p:nvPicPr>
        <p:blipFill>
          <a:blip r:embed="rId6" cstate="print">
            <a:extLst>
              <a:ext uri="{28A0092B-C50C-407E-A947-70E740481C1C}">
                <a14:useLocalDpi xmlns:a14="http://schemas.microsoft.com/office/drawing/2010/main" val="0"/>
              </a:ext>
            </a:extLst>
          </a:blip>
          <a:srcRect t="18823" b="13647"/>
          <a:stretch>
            <a:fillRect/>
          </a:stretch>
        </p:blipFill>
        <p:spPr bwMode="auto">
          <a:xfrm>
            <a:off x="6096000" y="1628775"/>
            <a:ext cx="3048000" cy="1366838"/>
          </a:xfrm>
          <a:prstGeom prst="rect">
            <a:avLst/>
          </a:prstGeom>
          <a:noFill/>
          <a:extLst>
            <a:ext uri="{909E8E84-426E-40DD-AFC4-6F175D3DCCD1}">
              <a14:hiddenFill xmlns:a14="http://schemas.microsoft.com/office/drawing/2010/main">
                <a:solidFill>
                  <a:srgbClr val="FFFFFF"/>
                </a:solidFill>
              </a14:hiddenFill>
            </a:ext>
          </a:extLst>
        </p:spPr>
      </p:pic>
      <p:sp>
        <p:nvSpPr>
          <p:cNvPr id="698377" name="Line 9"/>
          <p:cNvSpPr>
            <a:spLocks noChangeShapeType="1"/>
          </p:cNvSpPr>
          <p:nvPr/>
        </p:nvSpPr>
        <p:spPr bwMode="auto">
          <a:xfrm>
            <a:off x="3048000" y="1628775"/>
            <a:ext cx="0" cy="1366838"/>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698378" name="Line 10"/>
          <p:cNvSpPr>
            <a:spLocks noChangeShapeType="1"/>
          </p:cNvSpPr>
          <p:nvPr/>
        </p:nvSpPr>
        <p:spPr bwMode="auto">
          <a:xfrm>
            <a:off x="6096000" y="1628775"/>
            <a:ext cx="0" cy="1366838"/>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1183419193"/>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Text Box 2"/>
          <p:cNvSpPr txBox="1">
            <a:spLocks noChangeArrowheads="1"/>
          </p:cNvSpPr>
          <p:nvPr/>
        </p:nvSpPr>
        <p:spPr bwMode="auto">
          <a:xfrm>
            <a:off x="2484438" y="476250"/>
            <a:ext cx="32607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cs-CZ" sz="3200" b="1">
                <a:latin typeface="Arial" pitchFamily="34" charset="0"/>
              </a:rPr>
              <a:t>PM MOTORY</a:t>
            </a:r>
            <a:endParaRPr lang="en-GB" sz="3200" b="1">
              <a:latin typeface="Arial" pitchFamily="34" charset="0"/>
            </a:endParaRPr>
          </a:p>
        </p:txBody>
      </p:sp>
      <p:graphicFrame>
        <p:nvGraphicFramePr>
          <p:cNvPr id="905219" name="Object 3"/>
          <p:cNvGraphicFramePr>
            <a:graphicFrameLocks noChangeAspect="1"/>
          </p:cNvGraphicFramePr>
          <p:nvPr/>
        </p:nvGraphicFramePr>
        <p:xfrm>
          <a:off x="406400" y="1282700"/>
          <a:ext cx="8247063" cy="5207000"/>
        </p:xfrm>
        <a:graphic>
          <a:graphicData uri="http://schemas.openxmlformats.org/presentationml/2006/ole">
            <mc:AlternateContent xmlns:mc="http://schemas.openxmlformats.org/markup-compatibility/2006">
              <mc:Choice xmlns:v="urn:schemas-microsoft-com:vml" Requires="v">
                <p:oleObj spid="_x0000_s2061" name="Photo Editor Photo" r:id="rId4" imgW="9752381" imgH="7314286" progId="MSPhotoEd.3">
                  <p:embed/>
                </p:oleObj>
              </mc:Choice>
              <mc:Fallback>
                <p:oleObj name="Photo Editor Photo" r:id="rId4" imgW="9752381" imgH="7314286"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2551" t="17014" r="5388" b="5482"/>
                      <a:stretch>
                        <a:fillRect/>
                      </a:stretch>
                    </p:blipFill>
                    <p:spPr bwMode="auto">
                      <a:xfrm>
                        <a:off x="406400" y="1282700"/>
                        <a:ext cx="8247063" cy="520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05220" name="Text Box 4"/>
          <p:cNvSpPr txBox="1">
            <a:spLocks noChangeArrowheads="1"/>
          </p:cNvSpPr>
          <p:nvPr/>
        </p:nvSpPr>
        <p:spPr bwMode="auto">
          <a:xfrm>
            <a:off x="646113" y="5670550"/>
            <a:ext cx="4254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cs-CZ" sz="1600"/>
              <a:t>Optimalizované oběžné kolo a těleso čerpadla</a:t>
            </a:r>
            <a:endParaRPr lang="en-GB" sz="1600"/>
          </a:p>
        </p:txBody>
      </p:sp>
      <p:sp>
        <p:nvSpPr>
          <p:cNvPr id="905221" name="Text Box 5"/>
          <p:cNvSpPr txBox="1">
            <a:spLocks noChangeArrowheads="1"/>
          </p:cNvSpPr>
          <p:nvPr/>
        </p:nvSpPr>
        <p:spPr bwMode="auto">
          <a:xfrm>
            <a:off x="989013" y="5341938"/>
            <a:ext cx="4232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cs-CZ" sz="2000" b="1">
                <a:solidFill>
                  <a:srgbClr val="FF0000"/>
                </a:solidFill>
                <a:latin typeface="Arial" pitchFamily="34" charset="0"/>
              </a:rPr>
              <a:t>Rotor s permanentním magnetem</a:t>
            </a:r>
            <a:endParaRPr lang="en-GB" sz="2000" b="1">
              <a:solidFill>
                <a:srgbClr val="FF0000"/>
              </a:solidFill>
              <a:latin typeface="Arial" pitchFamily="34" charset="0"/>
            </a:endParaRPr>
          </a:p>
        </p:txBody>
      </p:sp>
      <p:sp>
        <p:nvSpPr>
          <p:cNvPr id="905222" name="Text Box 6"/>
          <p:cNvSpPr txBox="1">
            <a:spLocks noChangeArrowheads="1"/>
          </p:cNvSpPr>
          <p:nvPr/>
        </p:nvSpPr>
        <p:spPr bwMode="auto">
          <a:xfrm>
            <a:off x="1852613" y="5099050"/>
            <a:ext cx="22113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cs-CZ" sz="1600"/>
              <a:t>Speciálně vinutý stator</a:t>
            </a:r>
            <a:endParaRPr lang="en-GB" sz="1600"/>
          </a:p>
        </p:txBody>
      </p:sp>
      <p:sp>
        <p:nvSpPr>
          <p:cNvPr id="905223" name="Line 7"/>
          <p:cNvSpPr>
            <a:spLocks noChangeShapeType="1"/>
          </p:cNvSpPr>
          <p:nvPr/>
        </p:nvSpPr>
        <p:spPr bwMode="auto">
          <a:xfrm flipV="1">
            <a:off x="774700" y="3594100"/>
            <a:ext cx="876300" cy="2095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05224" name="Line 8"/>
          <p:cNvSpPr>
            <a:spLocks noChangeShapeType="1"/>
          </p:cNvSpPr>
          <p:nvPr/>
        </p:nvSpPr>
        <p:spPr bwMode="auto">
          <a:xfrm flipV="1">
            <a:off x="1346200" y="3632200"/>
            <a:ext cx="685800"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05225" name="Line 9"/>
          <p:cNvSpPr>
            <a:spLocks noChangeShapeType="1"/>
          </p:cNvSpPr>
          <p:nvPr/>
        </p:nvSpPr>
        <p:spPr bwMode="auto">
          <a:xfrm flipV="1">
            <a:off x="1117600" y="3632200"/>
            <a:ext cx="1638300" cy="1866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05226" name="Line 10"/>
          <p:cNvSpPr>
            <a:spLocks noChangeShapeType="1"/>
          </p:cNvSpPr>
          <p:nvPr/>
        </p:nvSpPr>
        <p:spPr bwMode="auto">
          <a:xfrm flipV="1">
            <a:off x="1917700" y="3860800"/>
            <a:ext cx="1828800" cy="1371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05227" name="Text Box 11"/>
          <p:cNvSpPr txBox="1">
            <a:spLocks noChangeArrowheads="1"/>
          </p:cNvSpPr>
          <p:nvPr/>
        </p:nvSpPr>
        <p:spPr bwMode="auto">
          <a:xfrm>
            <a:off x="6043613" y="1289050"/>
            <a:ext cx="267493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cs-CZ" sz="1600"/>
              <a:t>Vysoce účinný a inteligentní</a:t>
            </a:r>
          </a:p>
          <a:p>
            <a:pPr algn="l" eaLnBrk="1" hangingPunct="1"/>
            <a:r>
              <a:rPr lang="cs-CZ" sz="1600"/>
              <a:t>řídicí systém</a:t>
            </a:r>
            <a:endParaRPr lang="en-GB" sz="1600"/>
          </a:p>
        </p:txBody>
      </p:sp>
      <p:sp>
        <p:nvSpPr>
          <p:cNvPr id="905228" name="Line 12"/>
          <p:cNvSpPr>
            <a:spLocks noChangeShapeType="1"/>
          </p:cNvSpPr>
          <p:nvPr/>
        </p:nvSpPr>
        <p:spPr bwMode="auto">
          <a:xfrm flipH="1">
            <a:off x="8013700" y="1727200"/>
            <a:ext cx="152400" cy="4953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2072909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41338" y="520198"/>
            <a:ext cx="7953375" cy="492443"/>
          </a:xfrm>
        </p:spPr>
        <p:txBody>
          <a:bodyPr/>
          <a:lstStyle/>
          <a:p>
            <a:pPr eaLnBrk="1" hangingPunct="1"/>
            <a:r>
              <a:rPr lang="cs-CZ" sz="3200" dirty="0" smtClean="0">
                <a:solidFill>
                  <a:schemeClr val="tx1"/>
                </a:solidFill>
              </a:rPr>
              <a:t>Energetická účinnost</a:t>
            </a:r>
            <a:endParaRPr lang="en-GB" sz="3200" dirty="0" smtClean="0">
              <a:solidFill>
                <a:schemeClr val="tx1"/>
              </a:solidFill>
            </a:endParaRPr>
          </a:p>
        </p:txBody>
      </p:sp>
      <p:sp>
        <p:nvSpPr>
          <p:cNvPr id="10243" name="Line 14"/>
          <p:cNvSpPr>
            <a:spLocks noChangeShapeType="1"/>
          </p:cNvSpPr>
          <p:nvPr/>
        </p:nvSpPr>
        <p:spPr bwMode="auto">
          <a:xfrm>
            <a:off x="1130300" y="4081463"/>
            <a:ext cx="0" cy="360362"/>
          </a:xfrm>
          <a:prstGeom prst="line">
            <a:avLst/>
          </a:prstGeom>
          <a:noFill/>
          <a:ln w="28575">
            <a:solidFill>
              <a:srgbClr val="D9D9D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44" name="Line 16"/>
          <p:cNvSpPr>
            <a:spLocks noChangeShapeType="1"/>
          </p:cNvSpPr>
          <p:nvPr/>
        </p:nvSpPr>
        <p:spPr bwMode="auto">
          <a:xfrm>
            <a:off x="2211388" y="4081463"/>
            <a:ext cx="0" cy="360362"/>
          </a:xfrm>
          <a:prstGeom prst="line">
            <a:avLst/>
          </a:prstGeom>
          <a:noFill/>
          <a:ln w="28575">
            <a:solidFill>
              <a:srgbClr val="D9D9D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45" name="Line 18"/>
          <p:cNvSpPr>
            <a:spLocks noChangeShapeType="1"/>
          </p:cNvSpPr>
          <p:nvPr/>
        </p:nvSpPr>
        <p:spPr bwMode="auto">
          <a:xfrm>
            <a:off x="3290888" y="4081463"/>
            <a:ext cx="0" cy="360362"/>
          </a:xfrm>
          <a:prstGeom prst="line">
            <a:avLst/>
          </a:prstGeom>
          <a:noFill/>
          <a:ln w="28575">
            <a:solidFill>
              <a:srgbClr val="D9D9D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46" name="Line 19"/>
          <p:cNvSpPr>
            <a:spLocks noChangeShapeType="1"/>
          </p:cNvSpPr>
          <p:nvPr/>
        </p:nvSpPr>
        <p:spPr bwMode="auto">
          <a:xfrm>
            <a:off x="3830638" y="4081463"/>
            <a:ext cx="0" cy="360362"/>
          </a:xfrm>
          <a:prstGeom prst="line">
            <a:avLst/>
          </a:prstGeom>
          <a:noFill/>
          <a:ln w="28575">
            <a:solidFill>
              <a:srgbClr val="D9D9D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47" name="Line 22"/>
          <p:cNvSpPr>
            <a:spLocks noChangeShapeType="1"/>
          </p:cNvSpPr>
          <p:nvPr/>
        </p:nvSpPr>
        <p:spPr bwMode="auto">
          <a:xfrm>
            <a:off x="5449888" y="4081463"/>
            <a:ext cx="0" cy="360362"/>
          </a:xfrm>
          <a:prstGeom prst="line">
            <a:avLst/>
          </a:prstGeom>
          <a:noFill/>
          <a:ln w="28575">
            <a:solidFill>
              <a:srgbClr val="D9D9D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48" name="Line 23"/>
          <p:cNvSpPr>
            <a:spLocks noChangeShapeType="1"/>
          </p:cNvSpPr>
          <p:nvPr/>
        </p:nvSpPr>
        <p:spPr bwMode="auto">
          <a:xfrm>
            <a:off x="5991225" y="4081463"/>
            <a:ext cx="0" cy="360362"/>
          </a:xfrm>
          <a:prstGeom prst="line">
            <a:avLst/>
          </a:prstGeom>
          <a:noFill/>
          <a:ln w="28575">
            <a:solidFill>
              <a:srgbClr val="D9D9D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nvGrpSpPr>
          <p:cNvPr id="10249" name="Group 31"/>
          <p:cNvGrpSpPr>
            <a:grpSpLocks/>
          </p:cNvGrpSpPr>
          <p:nvPr/>
        </p:nvGrpSpPr>
        <p:grpSpPr bwMode="auto">
          <a:xfrm rot="-2256405">
            <a:off x="179388" y="2976563"/>
            <a:ext cx="2360612" cy="457200"/>
            <a:chOff x="2196" y="2069"/>
            <a:chExt cx="1487" cy="288"/>
          </a:xfrm>
        </p:grpSpPr>
        <p:pic>
          <p:nvPicPr>
            <p:cNvPr id="10276" name="Picture 5" descr="EuP_logo_s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67460">
              <a:off x="3470" y="2069"/>
              <a:ext cx="213"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7" name="Rectangle 33"/>
            <p:cNvSpPr>
              <a:spLocks noChangeArrowheads="1"/>
            </p:cNvSpPr>
            <p:nvPr/>
          </p:nvSpPr>
          <p:spPr bwMode="auto">
            <a:xfrm>
              <a:off x="2196" y="2069"/>
              <a:ext cx="131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800"/>
                <a:t>EuP2013 EEI </a:t>
              </a:r>
              <a:r>
                <a:rPr lang="en-US" sz="2400"/>
                <a:t>≤</a:t>
              </a:r>
              <a:r>
                <a:rPr lang="en-GB" sz="1800"/>
                <a:t> 0,27</a:t>
              </a:r>
            </a:p>
          </p:txBody>
        </p:sp>
      </p:grpSp>
      <p:grpSp>
        <p:nvGrpSpPr>
          <p:cNvPr id="10250" name="Group 34"/>
          <p:cNvGrpSpPr>
            <a:grpSpLocks/>
          </p:cNvGrpSpPr>
          <p:nvPr/>
        </p:nvGrpSpPr>
        <p:grpSpPr bwMode="auto">
          <a:xfrm rot="-2256405">
            <a:off x="2339975" y="2976563"/>
            <a:ext cx="2359025" cy="457200"/>
            <a:chOff x="2197" y="2068"/>
            <a:chExt cx="1486" cy="288"/>
          </a:xfrm>
        </p:grpSpPr>
        <p:pic>
          <p:nvPicPr>
            <p:cNvPr id="10274" name="Picture 5" descr="EuP_logo_s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67460">
              <a:off x="3470" y="2069"/>
              <a:ext cx="213"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5" name="Rectangle 36"/>
            <p:cNvSpPr>
              <a:spLocks noChangeArrowheads="1"/>
            </p:cNvSpPr>
            <p:nvPr/>
          </p:nvSpPr>
          <p:spPr bwMode="auto">
            <a:xfrm>
              <a:off x="2197" y="2068"/>
              <a:ext cx="131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800"/>
                <a:t>EuP2015 EEI </a:t>
              </a:r>
              <a:r>
                <a:rPr lang="en-US" sz="2400"/>
                <a:t>≤</a:t>
              </a:r>
              <a:r>
                <a:rPr lang="en-GB" sz="1800"/>
                <a:t> 0,23</a:t>
              </a:r>
            </a:p>
          </p:txBody>
        </p:sp>
      </p:grpSp>
      <p:grpSp>
        <p:nvGrpSpPr>
          <p:cNvPr id="10251" name="Group 42"/>
          <p:cNvGrpSpPr>
            <a:grpSpLocks/>
          </p:cNvGrpSpPr>
          <p:nvPr/>
        </p:nvGrpSpPr>
        <p:grpSpPr bwMode="auto">
          <a:xfrm>
            <a:off x="3924300" y="1993900"/>
            <a:ext cx="2760663" cy="1316038"/>
            <a:chOff x="2052" y="1207"/>
            <a:chExt cx="1739" cy="829"/>
          </a:xfrm>
        </p:grpSpPr>
        <p:pic>
          <p:nvPicPr>
            <p:cNvPr id="10272" name="Picture 5" descr="EuP_logo_s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23865">
              <a:off x="3544" y="1178"/>
              <a:ext cx="213"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3" name="Rectangle 38"/>
            <p:cNvSpPr>
              <a:spLocks noChangeArrowheads="1"/>
            </p:cNvSpPr>
            <p:nvPr/>
          </p:nvSpPr>
          <p:spPr bwMode="auto">
            <a:xfrm rot="-2256405">
              <a:off x="2052" y="1748"/>
              <a:ext cx="173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800"/>
                <a:t>EuP benchmark EEI </a:t>
              </a:r>
              <a:r>
                <a:rPr lang="en-US" sz="2400"/>
                <a:t>≤</a:t>
              </a:r>
              <a:r>
                <a:rPr lang="en-GB" sz="1800"/>
                <a:t> 0,20</a:t>
              </a:r>
            </a:p>
          </p:txBody>
        </p:sp>
      </p:grpSp>
      <p:sp>
        <p:nvSpPr>
          <p:cNvPr id="10252" name="Rectangle 41"/>
          <p:cNvSpPr>
            <a:spLocks noChangeArrowheads="1"/>
          </p:cNvSpPr>
          <p:nvPr/>
        </p:nvSpPr>
        <p:spPr bwMode="auto">
          <a:xfrm>
            <a:off x="6011863" y="4437063"/>
            <a:ext cx="100965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en-GB" sz="1200" i="1"/>
              <a:t>Best competitor EEI = 0,16</a:t>
            </a:r>
          </a:p>
        </p:txBody>
      </p:sp>
      <p:sp>
        <p:nvSpPr>
          <p:cNvPr id="10253" name="Rectangle 43"/>
          <p:cNvSpPr>
            <a:spLocks noChangeArrowheads="1"/>
          </p:cNvSpPr>
          <p:nvPr/>
        </p:nvSpPr>
        <p:spPr bwMode="auto">
          <a:xfrm>
            <a:off x="7019925" y="2636838"/>
            <a:ext cx="1474788" cy="476250"/>
          </a:xfrm>
          <a:prstGeom prst="rect">
            <a:avLst/>
          </a:prstGeom>
          <a:noFill/>
          <a:ln w="19050">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20000"/>
              </a:spcBef>
            </a:pPr>
            <a:r>
              <a:rPr lang="en-GB" sz="2400" b="1">
                <a:solidFill>
                  <a:schemeClr val="folHlink"/>
                </a:solidFill>
              </a:rPr>
              <a:t>EEI = 0,15</a:t>
            </a:r>
          </a:p>
        </p:txBody>
      </p:sp>
      <p:sp>
        <p:nvSpPr>
          <p:cNvPr id="10254" name="Line 45"/>
          <p:cNvSpPr>
            <a:spLocks noChangeShapeType="1"/>
          </p:cNvSpPr>
          <p:nvPr/>
        </p:nvSpPr>
        <p:spPr bwMode="auto">
          <a:xfrm>
            <a:off x="231775" y="4268788"/>
            <a:ext cx="8281988" cy="0"/>
          </a:xfrm>
          <a:prstGeom prst="line">
            <a:avLst/>
          </a:prstGeom>
          <a:noFill/>
          <a:ln w="28575">
            <a:solidFill>
              <a:srgbClr val="D9D9D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55" name="Line 25"/>
          <p:cNvSpPr>
            <a:spLocks noChangeShapeType="1"/>
          </p:cNvSpPr>
          <p:nvPr/>
        </p:nvSpPr>
        <p:spPr bwMode="auto">
          <a:xfrm>
            <a:off x="7064375" y="4010025"/>
            <a:ext cx="0" cy="504825"/>
          </a:xfrm>
          <a:prstGeom prst="line">
            <a:avLst/>
          </a:prstGeom>
          <a:noFill/>
          <a:ln w="571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56" name="Line 20"/>
          <p:cNvSpPr>
            <a:spLocks noChangeShapeType="1"/>
          </p:cNvSpPr>
          <p:nvPr/>
        </p:nvSpPr>
        <p:spPr bwMode="auto">
          <a:xfrm>
            <a:off x="4371975" y="4010025"/>
            <a:ext cx="0" cy="504825"/>
          </a:xfrm>
          <a:prstGeom prst="line">
            <a:avLst/>
          </a:prstGeom>
          <a:noFill/>
          <a:ln w="57150">
            <a:solidFill>
              <a:srgbClr val="77777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57" name="Line 15"/>
          <p:cNvSpPr>
            <a:spLocks noChangeShapeType="1"/>
          </p:cNvSpPr>
          <p:nvPr/>
        </p:nvSpPr>
        <p:spPr bwMode="auto">
          <a:xfrm>
            <a:off x="1671638" y="4010025"/>
            <a:ext cx="0" cy="504825"/>
          </a:xfrm>
          <a:prstGeom prst="line">
            <a:avLst/>
          </a:prstGeom>
          <a:noFill/>
          <a:ln w="57150">
            <a:solidFill>
              <a:srgbClr val="D9D9D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58" name="Line 46"/>
          <p:cNvSpPr>
            <a:spLocks noChangeShapeType="1"/>
          </p:cNvSpPr>
          <p:nvPr/>
        </p:nvSpPr>
        <p:spPr bwMode="auto">
          <a:xfrm>
            <a:off x="7562850" y="4081463"/>
            <a:ext cx="0" cy="360362"/>
          </a:xfrm>
          <a:prstGeom prst="line">
            <a:avLst/>
          </a:prstGeom>
          <a:noFill/>
          <a:ln w="28575">
            <a:solidFill>
              <a:srgbClr val="D9D9D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59" name="Line 47"/>
          <p:cNvSpPr>
            <a:spLocks noChangeShapeType="1"/>
          </p:cNvSpPr>
          <p:nvPr/>
        </p:nvSpPr>
        <p:spPr bwMode="auto">
          <a:xfrm>
            <a:off x="8101013" y="4081463"/>
            <a:ext cx="0" cy="360362"/>
          </a:xfrm>
          <a:prstGeom prst="line">
            <a:avLst/>
          </a:prstGeom>
          <a:noFill/>
          <a:ln w="28575">
            <a:solidFill>
              <a:srgbClr val="D9D9D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60" name="Rectangle 51"/>
          <p:cNvSpPr>
            <a:spLocks noChangeArrowheads="1"/>
          </p:cNvSpPr>
          <p:nvPr/>
        </p:nvSpPr>
        <p:spPr bwMode="auto">
          <a:xfrm>
            <a:off x="468313" y="6021388"/>
            <a:ext cx="7966075" cy="37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GB" sz="800">
                <a:latin typeface="Grundfos TheSans OT 4SL" pitchFamily="34" charset="0"/>
              </a:rPr>
              <a:t>*</a:t>
            </a:r>
            <a:r>
              <a:rPr lang="en-US" sz="800">
                <a:latin typeface="Grundfos TheSans OT 4SL" pitchFamily="34" charset="0"/>
              </a:rPr>
              <a:t>EEI calculated according to Ecodesign Directive 2009/125 as it applies after 1/1 2013</a:t>
            </a:r>
            <a:r>
              <a:rPr lang="en-GB" sz="800">
                <a:latin typeface="Grundfos TheSans OT 4SL" pitchFamily="34" charset="0"/>
              </a:rPr>
              <a:t>. Comparison of 4 meter pumps for 1 and 2 family houses.</a:t>
            </a:r>
          </a:p>
        </p:txBody>
      </p:sp>
      <p:sp>
        <p:nvSpPr>
          <p:cNvPr id="10261" name="Rectangle 52"/>
          <p:cNvSpPr>
            <a:spLocks noChangeArrowheads="1"/>
          </p:cNvSpPr>
          <p:nvPr/>
        </p:nvSpPr>
        <p:spPr bwMode="auto">
          <a:xfrm>
            <a:off x="684213" y="5086350"/>
            <a:ext cx="5732462"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endParaRPr lang="en-GB" sz="1000">
              <a:latin typeface="Grundfos TheSans OT 4SL" pitchFamily="34" charset="0"/>
            </a:endParaRPr>
          </a:p>
        </p:txBody>
      </p:sp>
      <p:sp>
        <p:nvSpPr>
          <p:cNvPr id="10262" name="Line 12"/>
          <p:cNvSpPr>
            <a:spLocks noChangeShapeType="1"/>
          </p:cNvSpPr>
          <p:nvPr/>
        </p:nvSpPr>
        <p:spPr bwMode="auto">
          <a:xfrm>
            <a:off x="592138" y="4081463"/>
            <a:ext cx="0" cy="360362"/>
          </a:xfrm>
          <a:prstGeom prst="line">
            <a:avLst/>
          </a:prstGeom>
          <a:noFill/>
          <a:ln w="28575">
            <a:solidFill>
              <a:srgbClr val="77777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63" name="Line 17"/>
          <p:cNvSpPr>
            <a:spLocks noChangeShapeType="1"/>
          </p:cNvSpPr>
          <p:nvPr/>
        </p:nvSpPr>
        <p:spPr bwMode="auto">
          <a:xfrm>
            <a:off x="2752725" y="4081463"/>
            <a:ext cx="0" cy="360362"/>
          </a:xfrm>
          <a:prstGeom prst="line">
            <a:avLst/>
          </a:prstGeom>
          <a:noFill/>
          <a:ln w="28575">
            <a:solidFill>
              <a:srgbClr val="77777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64" name="Line 21"/>
          <p:cNvSpPr>
            <a:spLocks noChangeShapeType="1"/>
          </p:cNvSpPr>
          <p:nvPr/>
        </p:nvSpPr>
        <p:spPr bwMode="auto">
          <a:xfrm>
            <a:off x="4911725" y="4081463"/>
            <a:ext cx="0" cy="360362"/>
          </a:xfrm>
          <a:prstGeom prst="line">
            <a:avLst/>
          </a:prstGeom>
          <a:noFill/>
          <a:ln w="28575">
            <a:solidFill>
              <a:srgbClr val="D9D9D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65" name="Line 24"/>
          <p:cNvSpPr>
            <a:spLocks noChangeShapeType="1"/>
          </p:cNvSpPr>
          <p:nvPr/>
        </p:nvSpPr>
        <p:spPr bwMode="auto">
          <a:xfrm>
            <a:off x="6530975" y="4081463"/>
            <a:ext cx="0" cy="360362"/>
          </a:xfrm>
          <a:prstGeom prst="line">
            <a:avLst/>
          </a:prstGeom>
          <a:noFill/>
          <a:ln w="28575">
            <a:solidFill>
              <a:srgbClr val="77777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66" name="AutoShape 61"/>
          <p:cNvSpPr>
            <a:spLocks noChangeArrowheads="1"/>
          </p:cNvSpPr>
          <p:nvPr/>
        </p:nvSpPr>
        <p:spPr bwMode="auto">
          <a:xfrm flipV="1">
            <a:off x="6915150" y="3656013"/>
            <a:ext cx="288925" cy="287337"/>
          </a:xfrm>
          <a:prstGeom prst="upArrow">
            <a:avLst>
              <a:gd name="adj1" fmla="val 50000"/>
              <a:gd name="adj2" fmla="val 25000"/>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10267" name="Picture 5" descr="EuP_logo_s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88118">
            <a:off x="7737475" y="115888"/>
            <a:ext cx="14065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8" name="Text Box 74"/>
          <p:cNvSpPr txBox="1">
            <a:spLocks noChangeArrowheads="1"/>
          </p:cNvSpPr>
          <p:nvPr/>
        </p:nvSpPr>
        <p:spPr bwMode="auto">
          <a:xfrm>
            <a:off x="3754438" y="4557713"/>
            <a:ext cx="1225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Grundfos TheSans" pitchFamily="34" charset="0"/>
                <a:cs typeface="Arial" charset="0"/>
              </a:defRPr>
            </a:lvl1pPr>
            <a:lvl2pPr marL="742950" indent="-285750" eaLnBrk="0" hangingPunct="0">
              <a:defRPr sz="3200">
                <a:solidFill>
                  <a:schemeClr val="tx1"/>
                </a:solidFill>
                <a:latin typeface="Grundfos TheSans" pitchFamily="34" charset="0"/>
                <a:cs typeface="Arial" charset="0"/>
              </a:defRPr>
            </a:lvl2pPr>
            <a:lvl3pPr marL="1143000" indent="-228600" eaLnBrk="0" hangingPunct="0">
              <a:defRPr sz="3200">
                <a:solidFill>
                  <a:schemeClr val="tx1"/>
                </a:solidFill>
                <a:latin typeface="Grundfos TheSans" pitchFamily="34" charset="0"/>
                <a:cs typeface="Arial" charset="0"/>
              </a:defRPr>
            </a:lvl3pPr>
            <a:lvl4pPr marL="1600200" indent="-228600" eaLnBrk="0" hangingPunct="0">
              <a:defRPr sz="3200">
                <a:solidFill>
                  <a:schemeClr val="tx1"/>
                </a:solidFill>
                <a:latin typeface="Grundfos TheSans" pitchFamily="34" charset="0"/>
                <a:cs typeface="Arial" charset="0"/>
              </a:defRPr>
            </a:lvl4pPr>
            <a:lvl5pPr marL="2057400" indent="-228600" eaLnBrk="0" hangingPunct="0">
              <a:defRPr sz="3200">
                <a:solidFill>
                  <a:schemeClr val="tx1"/>
                </a:solidFill>
                <a:latin typeface="Grundfos TheSans" pitchFamily="34" charset="0"/>
                <a:cs typeface="Arial" charset="0"/>
              </a:defRPr>
            </a:lvl5pPr>
            <a:lvl6pPr marL="2514600" indent="-228600" eaLnBrk="0" fontAlgn="base" hangingPunct="0">
              <a:spcBef>
                <a:spcPct val="0"/>
              </a:spcBef>
              <a:spcAft>
                <a:spcPct val="0"/>
              </a:spcAft>
              <a:defRPr sz="3200">
                <a:solidFill>
                  <a:schemeClr val="tx1"/>
                </a:solidFill>
                <a:latin typeface="Grundfos TheSans" pitchFamily="34" charset="0"/>
                <a:cs typeface="Arial" charset="0"/>
              </a:defRPr>
            </a:lvl6pPr>
            <a:lvl7pPr marL="2971800" indent="-228600" eaLnBrk="0" fontAlgn="base" hangingPunct="0">
              <a:spcBef>
                <a:spcPct val="0"/>
              </a:spcBef>
              <a:spcAft>
                <a:spcPct val="0"/>
              </a:spcAft>
              <a:defRPr sz="3200">
                <a:solidFill>
                  <a:schemeClr val="tx1"/>
                </a:solidFill>
                <a:latin typeface="Grundfos TheSans" pitchFamily="34" charset="0"/>
                <a:cs typeface="Arial" charset="0"/>
              </a:defRPr>
            </a:lvl7pPr>
            <a:lvl8pPr marL="3429000" indent="-228600" eaLnBrk="0" fontAlgn="base" hangingPunct="0">
              <a:spcBef>
                <a:spcPct val="0"/>
              </a:spcBef>
              <a:spcAft>
                <a:spcPct val="0"/>
              </a:spcAft>
              <a:defRPr sz="3200">
                <a:solidFill>
                  <a:schemeClr val="tx1"/>
                </a:solidFill>
                <a:latin typeface="Grundfos TheSans" pitchFamily="34" charset="0"/>
                <a:cs typeface="Arial" charset="0"/>
              </a:defRPr>
            </a:lvl8pPr>
            <a:lvl9pPr marL="3886200" indent="-228600" eaLnBrk="0" fontAlgn="base" hangingPunct="0">
              <a:spcBef>
                <a:spcPct val="0"/>
              </a:spcBef>
              <a:spcAft>
                <a:spcPct val="0"/>
              </a:spcAft>
              <a:defRPr sz="3200">
                <a:solidFill>
                  <a:schemeClr val="tx1"/>
                </a:solidFill>
                <a:latin typeface="Grundfos TheSans" pitchFamily="34" charset="0"/>
                <a:cs typeface="Arial" charset="0"/>
              </a:defRPr>
            </a:lvl9pPr>
          </a:lstStyle>
          <a:p>
            <a:pPr algn="ctr" eaLnBrk="1" hangingPunct="1">
              <a:spcBef>
                <a:spcPct val="50000"/>
              </a:spcBef>
            </a:pPr>
            <a:r>
              <a:rPr lang="en-US" sz="2000"/>
              <a:t>0,20</a:t>
            </a:r>
          </a:p>
        </p:txBody>
      </p:sp>
      <p:sp>
        <p:nvSpPr>
          <p:cNvPr id="10269" name="Text Box 75"/>
          <p:cNvSpPr txBox="1">
            <a:spLocks noChangeArrowheads="1"/>
          </p:cNvSpPr>
          <p:nvPr/>
        </p:nvSpPr>
        <p:spPr bwMode="auto">
          <a:xfrm>
            <a:off x="1042988" y="4581525"/>
            <a:ext cx="1225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Grundfos TheSans" pitchFamily="34" charset="0"/>
                <a:cs typeface="Arial" charset="0"/>
              </a:defRPr>
            </a:lvl1pPr>
            <a:lvl2pPr marL="742950" indent="-285750" eaLnBrk="0" hangingPunct="0">
              <a:defRPr sz="3200">
                <a:solidFill>
                  <a:schemeClr val="tx1"/>
                </a:solidFill>
                <a:latin typeface="Grundfos TheSans" pitchFamily="34" charset="0"/>
                <a:cs typeface="Arial" charset="0"/>
              </a:defRPr>
            </a:lvl2pPr>
            <a:lvl3pPr marL="1143000" indent="-228600" eaLnBrk="0" hangingPunct="0">
              <a:defRPr sz="3200">
                <a:solidFill>
                  <a:schemeClr val="tx1"/>
                </a:solidFill>
                <a:latin typeface="Grundfos TheSans" pitchFamily="34" charset="0"/>
                <a:cs typeface="Arial" charset="0"/>
              </a:defRPr>
            </a:lvl3pPr>
            <a:lvl4pPr marL="1600200" indent="-228600" eaLnBrk="0" hangingPunct="0">
              <a:defRPr sz="3200">
                <a:solidFill>
                  <a:schemeClr val="tx1"/>
                </a:solidFill>
                <a:latin typeface="Grundfos TheSans" pitchFamily="34" charset="0"/>
                <a:cs typeface="Arial" charset="0"/>
              </a:defRPr>
            </a:lvl4pPr>
            <a:lvl5pPr marL="2057400" indent="-228600" eaLnBrk="0" hangingPunct="0">
              <a:defRPr sz="3200">
                <a:solidFill>
                  <a:schemeClr val="tx1"/>
                </a:solidFill>
                <a:latin typeface="Grundfos TheSans" pitchFamily="34" charset="0"/>
                <a:cs typeface="Arial" charset="0"/>
              </a:defRPr>
            </a:lvl5pPr>
            <a:lvl6pPr marL="2514600" indent="-228600" eaLnBrk="0" fontAlgn="base" hangingPunct="0">
              <a:spcBef>
                <a:spcPct val="0"/>
              </a:spcBef>
              <a:spcAft>
                <a:spcPct val="0"/>
              </a:spcAft>
              <a:defRPr sz="3200">
                <a:solidFill>
                  <a:schemeClr val="tx1"/>
                </a:solidFill>
                <a:latin typeface="Grundfos TheSans" pitchFamily="34" charset="0"/>
                <a:cs typeface="Arial" charset="0"/>
              </a:defRPr>
            </a:lvl6pPr>
            <a:lvl7pPr marL="2971800" indent="-228600" eaLnBrk="0" fontAlgn="base" hangingPunct="0">
              <a:spcBef>
                <a:spcPct val="0"/>
              </a:spcBef>
              <a:spcAft>
                <a:spcPct val="0"/>
              </a:spcAft>
              <a:defRPr sz="3200">
                <a:solidFill>
                  <a:schemeClr val="tx1"/>
                </a:solidFill>
                <a:latin typeface="Grundfos TheSans" pitchFamily="34" charset="0"/>
                <a:cs typeface="Arial" charset="0"/>
              </a:defRPr>
            </a:lvl7pPr>
            <a:lvl8pPr marL="3429000" indent="-228600" eaLnBrk="0" fontAlgn="base" hangingPunct="0">
              <a:spcBef>
                <a:spcPct val="0"/>
              </a:spcBef>
              <a:spcAft>
                <a:spcPct val="0"/>
              </a:spcAft>
              <a:defRPr sz="3200">
                <a:solidFill>
                  <a:schemeClr val="tx1"/>
                </a:solidFill>
                <a:latin typeface="Grundfos TheSans" pitchFamily="34" charset="0"/>
                <a:cs typeface="Arial" charset="0"/>
              </a:defRPr>
            </a:lvl8pPr>
            <a:lvl9pPr marL="3886200" indent="-228600" eaLnBrk="0" fontAlgn="base" hangingPunct="0">
              <a:spcBef>
                <a:spcPct val="0"/>
              </a:spcBef>
              <a:spcAft>
                <a:spcPct val="0"/>
              </a:spcAft>
              <a:defRPr sz="3200">
                <a:solidFill>
                  <a:schemeClr val="tx1"/>
                </a:solidFill>
                <a:latin typeface="Grundfos TheSans" pitchFamily="34" charset="0"/>
                <a:cs typeface="Arial" charset="0"/>
              </a:defRPr>
            </a:lvl9pPr>
          </a:lstStyle>
          <a:p>
            <a:pPr algn="ctr" eaLnBrk="1" hangingPunct="1">
              <a:spcBef>
                <a:spcPct val="50000"/>
              </a:spcBef>
            </a:pPr>
            <a:r>
              <a:rPr lang="en-US" sz="2000"/>
              <a:t>0,25</a:t>
            </a:r>
          </a:p>
        </p:txBody>
      </p:sp>
      <p:sp>
        <p:nvSpPr>
          <p:cNvPr id="10270" name="Text Box 77"/>
          <p:cNvSpPr txBox="1">
            <a:spLocks noChangeArrowheads="1"/>
          </p:cNvSpPr>
          <p:nvPr/>
        </p:nvSpPr>
        <p:spPr bwMode="auto">
          <a:xfrm>
            <a:off x="6515100" y="4581525"/>
            <a:ext cx="1225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Grundfos TheSans" pitchFamily="34" charset="0"/>
                <a:cs typeface="Arial" charset="0"/>
              </a:defRPr>
            </a:lvl1pPr>
            <a:lvl2pPr marL="742950" indent="-285750" eaLnBrk="0" hangingPunct="0">
              <a:defRPr sz="3200">
                <a:solidFill>
                  <a:schemeClr val="tx1"/>
                </a:solidFill>
                <a:latin typeface="Grundfos TheSans" pitchFamily="34" charset="0"/>
                <a:cs typeface="Arial" charset="0"/>
              </a:defRPr>
            </a:lvl2pPr>
            <a:lvl3pPr marL="1143000" indent="-228600" eaLnBrk="0" hangingPunct="0">
              <a:defRPr sz="3200">
                <a:solidFill>
                  <a:schemeClr val="tx1"/>
                </a:solidFill>
                <a:latin typeface="Grundfos TheSans" pitchFamily="34" charset="0"/>
                <a:cs typeface="Arial" charset="0"/>
              </a:defRPr>
            </a:lvl3pPr>
            <a:lvl4pPr marL="1600200" indent="-228600" eaLnBrk="0" hangingPunct="0">
              <a:defRPr sz="3200">
                <a:solidFill>
                  <a:schemeClr val="tx1"/>
                </a:solidFill>
                <a:latin typeface="Grundfos TheSans" pitchFamily="34" charset="0"/>
                <a:cs typeface="Arial" charset="0"/>
              </a:defRPr>
            </a:lvl4pPr>
            <a:lvl5pPr marL="2057400" indent="-228600" eaLnBrk="0" hangingPunct="0">
              <a:defRPr sz="3200">
                <a:solidFill>
                  <a:schemeClr val="tx1"/>
                </a:solidFill>
                <a:latin typeface="Grundfos TheSans" pitchFamily="34" charset="0"/>
                <a:cs typeface="Arial" charset="0"/>
              </a:defRPr>
            </a:lvl5pPr>
            <a:lvl6pPr marL="2514600" indent="-228600" eaLnBrk="0" fontAlgn="base" hangingPunct="0">
              <a:spcBef>
                <a:spcPct val="0"/>
              </a:spcBef>
              <a:spcAft>
                <a:spcPct val="0"/>
              </a:spcAft>
              <a:defRPr sz="3200">
                <a:solidFill>
                  <a:schemeClr val="tx1"/>
                </a:solidFill>
                <a:latin typeface="Grundfos TheSans" pitchFamily="34" charset="0"/>
                <a:cs typeface="Arial" charset="0"/>
              </a:defRPr>
            </a:lvl6pPr>
            <a:lvl7pPr marL="2971800" indent="-228600" eaLnBrk="0" fontAlgn="base" hangingPunct="0">
              <a:spcBef>
                <a:spcPct val="0"/>
              </a:spcBef>
              <a:spcAft>
                <a:spcPct val="0"/>
              </a:spcAft>
              <a:defRPr sz="3200">
                <a:solidFill>
                  <a:schemeClr val="tx1"/>
                </a:solidFill>
                <a:latin typeface="Grundfos TheSans" pitchFamily="34" charset="0"/>
                <a:cs typeface="Arial" charset="0"/>
              </a:defRPr>
            </a:lvl7pPr>
            <a:lvl8pPr marL="3429000" indent="-228600" eaLnBrk="0" fontAlgn="base" hangingPunct="0">
              <a:spcBef>
                <a:spcPct val="0"/>
              </a:spcBef>
              <a:spcAft>
                <a:spcPct val="0"/>
              </a:spcAft>
              <a:defRPr sz="3200">
                <a:solidFill>
                  <a:schemeClr val="tx1"/>
                </a:solidFill>
                <a:latin typeface="Grundfos TheSans" pitchFamily="34" charset="0"/>
                <a:cs typeface="Arial" charset="0"/>
              </a:defRPr>
            </a:lvl8pPr>
            <a:lvl9pPr marL="3886200" indent="-228600" eaLnBrk="0" fontAlgn="base" hangingPunct="0">
              <a:spcBef>
                <a:spcPct val="0"/>
              </a:spcBef>
              <a:spcAft>
                <a:spcPct val="0"/>
              </a:spcAft>
              <a:defRPr sz="3200">
                <a:solidFill>
                  <a:schemeClr val="tx1"/>
                </a:solidFill>
                <a:latin typeface="Grundfos TheSans" pitchFamily="34" charset="0"/>
                <a:cs typeface="Arial" charset="0"/>
              </a:defRPr>
            </a:lvl9pPr>
          </a:lstStyle>
          <a:p>
            <a:pPr algn="ctr" eaLnBrk="1" hangingPunct="1">
              <a:spcBef>
                <a:spcPct val="50000"/>
              </a:spcBef>
            </a:pPr>
            <a:r>
              <a:rPr lang="en-US" sz="2000"/>
              <a:t>0,15</a:t>
            </a:r>
          </a:p>
        </p:txBody>
      </p:sp>
      <p:pic>
        <p:nvPicPr>
          <p:cNvPr id="10271" name="Picture 78" descr="03 ALPHA2 - no shel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2997200"/>
            <a:ext cx="25209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05444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62" name="Picture 2" descr="PPT sid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550"/>
            <a:ext cx="9144000" cy="6521450"/>
          </a:xfrm>
          <a:prstGeom prst="rect">
            <a:avLst/>
          </a:prstGeom>
          <a:noFill/>
          <a:extLst>
            <a:ext uri="{909E8E84-426E-40DD-AFC4-6F175D3DCCD1}">
              <a14:hiddenFill xmlns:a14="http://schemas.microsoft.com/office/drawing/2010/main">
                <a:solidFill>
                  <a:srgbClr val="FFFFFF"/>
                </a:solidFill>
              </a14:hiddenFill>
            </a:ext>
          </a:extLst>
        </p:spPr>
      </p:pic>
      <p:sp>
        <p:nvSpPr>
          <p:cNvPr id="911363" name="Rectangle 3"/>
          <p:cNvSpPr>
            <a:spLocks noGrp="1" noChangeArrowheads="1"/>
          </p:cNvSpPr>
          <p:nvPr>
            <p:ph type="title"/>
          </p:nvPr>
        </p:nvSpPr>
        <p:spPr>
          <a:xfrm>
            <a:off x="468313" y="476250"/>
            <a:ext cx="8229600" cy="777875"/>
          </a:xfrm>
          <a:noFill/>
        </p:spPr>
        <p:txBody>
          <a:bodyPr anchorCtr="0"/>
          <a:lstStyle/>
          <a:p>
            <a:r>
              <a:rPr lang="en-GB" sz="3200" b="1">
                <a:solidFill>
                  <a:schemeClr val="tx1"/>
                </a:solidFill>
                <a:latin typeface="Arial" pitchFamily="34" charset="0"/>
              </a:rPr>
              <a:t>Grundfos</a:t>
            </a:r>
          </a:p>
        </p:txBody>
      </p:sp>
      <p:graphicFrame>
        <p:nvGraphicFramePr>
          <p:cNvPr id="911364" name="Group 4"/>
          <p:cNvGraphicFramePr>
            <a:graphicFrameLocks noGrp="1"/>
          </p:cNvGraphicFramePr>
          <p:nvPr>
            <p:ph sz="half" idx="1"/>
            <p:extLst>
              <p:ext uri="{D42A27DB-BD31-4B8C-83A1-F6EECF244321}">
                <p14:modId xmlns:p14="http://schemas.microsoft.com/office/powerpoint/2010/main" val="3607484613"/>
              </p:ext>
            </p:extLst>
          </p:nvPr>
        </p:nvGraphicFramePr>
        <p:xfrm>
          <a:off x="252413" y="1341438"/>
          <a:ext cx="4464050" cy="4533902"/>
        </p:xfrm>
        <a:graphic>
          <a:graphicData uri="http://schemas.openxmlformats.org/drawingml/2006/table">
            <a:tbl>
              <a:tblPr/>
              <a:tblGrid>
                <a:gridCol w="2476500"/>
                <a:gridCol w="1987550"/>
              </a:tblGrid>
              <a:tr h="754063">
                <a:tc>
                  <a:txBody>
                    <a:bodyPr/>
                    <a:lstStyle/>
                    <a:p>
                      <a:pPr marL="0" marR="0" lvl="0" indent="0" algn="l" defTabSz="914400" rtl="0" eaLnBrk="0" fontAlgn="base" latinLnBrk="0" hangingPunct="0">
                        <a:lnSpc>
                          <a:spcPct val="90000"/>
                        </a:lnSpc>
                        <a:spcBef>
                          <a:spcPct val="20000"/>
                        </a:spcBef>
                        <a:spcAft>
                          <a:spcPct val="20000"/>
                        </a:spcAft>
                        <a:buClrTx/>
                        <a:buSzTx/>
                        <a:buFontTx/>
                        <a:buNone/>
                        <a:tabLst/>
                      </a:pPr>
                      <a:r>
                        <a:rPr kumimoji="0" lang="cs-CZ" sz="2000" b="1" i="0" u="none" strike="noStrike" cap="none" normalizeH="0" baseline="0" dirty="0" smtClean="0">
                          <a:ln>
                            <a:noFill/>
                          </a:ln>
                          <a:solidFill>
                            <a:schemeClr val="bg1"/>
                          </a:solidFill>
                          <a:effectLst/>
                          <a:latin typeface="Arial" pitchFamily="34" charset="0"/>
                        </a:rPr>
                        <a:t>Obrat</a:t>
                      </a:r>
                      <a:endParaRPr kumimoji="0" lang="de-DE" sz="2000" b="1" i="0" u="none" strike="noStrike" cap="none" normalizeH="0" baseline="0" dirty="0" smtClean="0">
                        <a:ln>
                          <a:noFill/>
                        </a:ln>
                        <a:solidFill>
                          <a:schemeClr val="bg1"/>
                        </a:solidFill>
                        <a:effectLst/>
                        <a:latin typeface="Arial" pitchFamily="34" charset="0"/>
                      </a:endParaRPr>
                    </a:p>
                  </a:txBody>
                  <a:tcP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alpha val="50000"/>
                      </a:schemeClr>
                    </a:solidFill>
                  </a:tcPr>
                </a:tc>
                <a:tc>
                  <a:txBody>
                    <a:bodyPr/>
                    <a:lstStyle/>
                    <a:p>
                      <a:pPr marL="0" marR="0" lvl="0" indent="0" algn="r" defTabSz="914400" rtl="0" eaLnBrk="0" fontAlgn="base" latinLnBrk="0" hangingPunct="0">
                        <a:lnSpc>
                          <a:spcPct val="90000"/>
                        </a:lnSpc>
                        <a:spcBef>
                          <a:spcPct val="20000"/>
                        </a:spcBef>
                        <a:spcAft>
                          <a:spcPct val="20000"/>
                        </a:spcAft>
                        <a:buClrTx/>
                        <a:buSzTx/>
                        <a:buFontTx/>
                        <a:buNone/>
                        <a:tabLst/>
                      </a:pPr>
                      <a:r>
                        <a:rPr kumimoji="0" lang="da-DK" sz="2000" b="1" i="0" u="none" strike="noStrike" cap="none" normalizeH="0" baseline="0" dirty="0" smtClean="0">
                          <a:ln>
                            <a:noFill/>
                          </a:ln>
                          <a:solidFill>
                            <a:schemeClr val="bg1"/>
                          </a:solidFill>
                          <a:effectLst/>
                          <a:latin typeface="Arial" pitchFamily="34" charset="0"/>
                        </a:rPr>
                        <a:t>2,</a:t>
                      </a:r>
                      <a:r>
                        <a:rPr kumimoji="0" lang="cs-CZ" sz="2000" b="1" i="0" u="none" strike="noStrike" cap="none" normalizeH="0" baseline="0" dirty="0" smtClean="0">
                          <a:ln>
                            <a:noFill/>
                          </a:ln>
                          <a:solidFill>
                            <a:schemeClr val="bg1"/>
                          </a:solidFill>
                          <a:effectLst/>
                          <a:latin typeface="Arial" pitchFamily="34" charset="0"/>
                        </a:rPr>
                        <a:t>84</a:t>
                      </a:r>
                      <a:r>
                        <a:rPr kumimoji="0" lang="da-DK" sz="2000" b="1" i="0" u="none" strike="noStrike" cap="none" normalizeH="0" baseline="0" dirty="0" smtClean="0">
                          <a:ln>
                            <a:noFill/>
                          </a:ln>
                          <a:solidFill>
                            <a:schemeClr val="bg1"/>
                          </a:solidFill>
                          <a:effectLst/>
                          <a:latin typeface="Arial" pitchFamily="34" charset="0"/>
                        </a:rPr>
                        <a:t> </a:t>
                      </a:r>
                      <a:r>
                        <a:rPr kumimoji="0" lang="cs-CZ" sz="2000" b="1" i="0" u="none" strike="noStrike" cap="none" normalizeH="0" baseline="0" dirty="0" smtClean="0">
                          <a:ln>
                            <a:noFill/>
                          </a:ln>
                          <a:solidFill>
                            <a:schemeClr val="bg1"/>
                          </a:solidFill>
                          <a:effectLst/>
                          <a:latin typeface="Arial" pitchFamily="34" charset="0"/>
                        </a:rPr>
                        <a:t>mld.</a:t>
                      </a:r>
                      <a:r>
                        <a:rPr kumimoji="0" lang="da-DK" sz="2000" b="1" i="0" u="none" strike="noStrike" cap="none" normalizeH="0" baseline="0" dirty="0" smtClean="0">
                          <a:ln>
                            <a:noFill/>
                          </a:ln>
                          <a:solidFill>
                            <a:schemeClr val="bg1"/>
                          </a:solidFill>
                          <a:effectLst/>
                          <a:latin typeface="Arial" pitchFamily="34" charset="0"/>
                        </a:rPr>
                        <a:t> EUR</a:t>
                      </a:r>
                      <a:endParaRPr kumimoji="0" lang="de-DE" sz="2000" b="1" i="0" u="none" strike="noStrike" cap="none" normalizeH="0" baseline="0" dirty="0" smtClean="0">
                        <a:ln>
                          <a:noFill/>
                        </a:ln>
                        <a:solidFill>
                          <a:schemeClr val="bg1"/>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alpha val="50000"/>
                      </a:schemeClr>
                    </a:solidFill>
                  </a:tcPr>
                </a:tc>
              </a:tr>
              <a:tr h="754063">
                <a:tc>
                  <a:txBody>
                    <a:bodyPr/>
                    <a:lstStyle/>
                    <a:p>
                      <a:pPr marL="0" marR="0" lvl="0" indent="0" algn="l" defTabSz="914400" rtl="0" eaLnBrk="0" fontAlgn="base" latinLnBrk="0" hangingPunct="0">
                        <a:lnSpc>
                          <a:spcPct val="90000"/>
                        </a:lnSpc>
                        <a:spcBef>
                          <a:spcPct val="20000"/>
                        </a:spcBef>
                        <a:spcAft>
                          <a:spcPct val="20000"/>
                        </a:spcAft>
                        <a:buClrTx/>
                        <a:buSzTx/>
                        <a:buFontTx/>
                        <a:buNone/>
                        <a:tabLst/>
                      </a:pPr>
                      <a:r>
                        <a:rPr kumimoji="0" lang="cs-CZ" sz="2000" b="1" i="0" u="none" strike="noStrike" cap="none" normalizeH="0" baseline="0" smtClean="0">
                          <a:ln>
                            <a:noFill/>
                          </a:ln>
                          <a:solidFill>
                            <a:schemeClr val="bg1"/>
                          </a:solidFill>
                          <a:effectLst/>
                          <a:latin typeface="Arial" pitchFamily="34" charset="0"/>
                        </a:rPr>
                        <a:t>Počet pracovníků</a:t>
                      </a:r>
                      <a:endParaRPr kumimoji="0" lang="de-DE" sz="2000" b="1" i="0" u="none" strike="noStrike" cap="none" normalizeH="0" baseline="0" smtClean="0">
                        <a:ln>
                          <a:noFill/>
                        </a:ln>
                        <a:solidFill>
                          <a:schemeClr val="bg1"/>
                        </a:solidFill>
                        <a:effectLst/>
                        <a:latin typeface="Arial" pitchFamily="34" charset="0"/>
                      </a:endParaRPr>
                    </a:p>
                  </a:txBody>
                  <a:tcP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alpha val="50000"/>
                      </a:schemeClr>
                    </a:solidFill>
                  </a:tcPr>
                </a:tc>
                <a:tc>
                  <a:txBody>
                    <a:bodyPr/>
                    <a:lstStyle/>
                    <a:p>
                      <a:pPr marL="0" marR="0" lvl="0" indent="0" algn="r" defTabSz="914400" rtl="0" eaLnBrk="0" fontAlgn="base" latinLnBrk="0" hangingPunct="0">
                        <a:lnSpc>
                          <a:spcPct val="90000"/>
                        </a:lnSpc>
                        <a:spcBef>
                          <a:spcPct val="20000"/>
                        </a:spcBef>
                        <a:spcAft>
                          <a:spcPct val="20000"/>
                        </a:spcAft>
                        <a:buClrTx/>
                        <a:buSzTx/>
                        <a:buFontTx/>
                        <a:buNone/>
                        <a:tabLst/>
                      </a:pPr>
                      <a:r>
                        <a:rPr kumimoji="0" lang="da-DK" sz="2000" b="1" i="0" u="none" strike="noStrike" cap="none" normalizeH="0" baseline="0" dirty="0" smtClean="0">
                          <a:ln>
                            <a:noFill/>
                          </a:ln>
                          <a:solidFill>
                            <a:schemeClr val="bg1"/>
                          </a:solidFill>
                          <a:effectLst/>
                          <a:latin typeface="Arial" pitchFamily="34" charset="0"/>
                        </a:rPr>
                        <a:t>1</a:t>
                      </a:r>
                      <a:r>
                        <a:rPr kumimoji="0" lang="cs-CZ" sz="2000" b="1" i="0" u="none" strike="noStrike" cap="none" normalizeH="0" baseline="0" dirty="0" smtClean="0">
                          <a:ln>
                            <a:noFill/>
                          </a:ln>
                          <a:solidFill>
                            <a:schemeClr val="bg1"/>
                          </a:solidFill>
                          <a:effectLst/>
                          <a:latin typeface="Arial" pitchFamily="34" charset="0"/>
                        </a:rPr>
                        <a:t>7</a:t>
                      </a:r>
                      <a:r>
                        <a:rPr kumimoji="0" lang="da-DK" sz="2000" b="1" i="0" u="none" strike="noStrike" cap="none" normalizeH="0" baseline="0" dirty="0" smtClean="0">
                          <a:ln>
                            <a:noFill/>
                          </a:ln>
                          <a:solidFill>
                            <a:schemeClr val="bg1"/>
                          </a:solidFill>
                          <a:effectLst/>
                          <a:latin typeface="Arial" pitchFamily="34" charset="0"/>
                        </a:rPr>
                        <a:t>.</a:t>
                      </a:r>
                      <a:r>
                        <a:rPr kumimoji="0" lang="cs-CZ" sz="2000" b="1" i="0" u="none" strike="noStrike" cap="none" normalizeH="0" baseline="0" dirty="0" smtClean="0">
                          <a:ln>
                            <a:noFill/>
                          </a:ln>
                          <a:solidFill>
                            <a:schemeClr val="bg1"/>
                          </a:solidFill>
                          <a:effectLst/>
                          <a:latin typeface="Arial" pitchFamily="34" charset="0"/>
                        </a:rPr>
                        <a:t>481</a:t>
                      </a:r>
                      <a:endParaRPr kumimoji="0" lang="de-DE" sz="20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alpha val="50000"/>
                      </a:schemeClr>
                    </a:solidFill>
                  </a:tcPr>
                </a:tc>
              </a:tr>
              <a:tr h="755650">
                <a:tc>
                  <a:txBody>
                    <a:bodyPr/>
                    <a:lstStyle/>
                    <a:p>
                      <a:pPr marL="0" marR="0" lvl="0" indent="0" algn="l" defTabSz="914400" rtl="0" eaLnBrk="0" fontAlgn="base" latinLnBrk="0" hangingPunct="0">
                        <a:lnSpc>
                          <a:spcPct val="90000"/>
                        </a:lnSpc>
                        <a:spcBef>
                          <a:spcPct val="20000"/>
                        </a:spcBef>
                        <a:spcAft>
                          <a:spcPct val="20000"/>
                        </a:spcAft>
                        <a:buClrTx/>
                        <a:buSzTx/>
                        <a:buFontTx/>
                        <a:buNone/>
                        <a:tabLst/>
                      </a:pPr>
                      <a:r>
                        <a:rPr kumimoji="0" lang="cs-CZ" sz="2000" b="1" i="0" u="none" strike="noStrike" cap="none" normalizeH="0" baseline="0" smtClean="0">
                          <a:ln>
                            <a:noFill/>
                          </a:ln>
                          <a:solidFill>
                            <a:schemeClr val="bg1"/>
                          </a:solidFill>
                          <a:effectLst/>
                          <a:latin typeface="Arial" pitchFamily="34" charset="0"/>
                        </a:rPr>
                        <a:t>Výdaje na výzkum </a:t>
                      </a:r>
                      <a:br>
                        <a:rPr kumimoji="0" lang="cs-CZ" sz="2000" b="1" i="0" u="none" strike="noStrike" cap="none" normalizeH="0" baseline="0" smtClean="0">
                          <a:ln>
                            <a:noFill/>
                          </a:ln>
                          <a:solidFill>
                            <a:schemeClr val="bg1"/>
                          </a:solidFill>
                          <a:effectLst/>
                          <a:latin typeface="Arial" pitchFamily="34" charset="0"/>
                        </a:rPr>
                      </a:br>
                      <a:r>
                        <a:rPr kumimoji="0" lang="cs-CZ" sz="2000" b="1" i="0" u="none" strike="noStrike" cap="none" normalizeH="0" baseline="0" smtClean="0">
                          <a:ln>
                            <a:noFill/>
                          </a:ln>
                          <a:solidFill>
                            <a:schemeClr val="bg1"/>
                          </a:solidFill>
                          <a:effectLst/>
                          <a:latin typeface="Arial" pitchFamily="34" charset="0"/>
                        </a:rPr>
                        <a:t>a vývoj</a:t>
                      </a:r>
                      <a:endParaRPr kumimoji="0" lang="de-DE" sz="2000" b="1" i="0" u="none" strike="noStrike" cap="none" normalizeH="0" baseline="0" smtClean="0">
                        <a:ln>
                          <a:noFill/>
                        </a:ln>
                        <a:solidFill>
                          <a:schemeClr val="bg1"/>
                        </a:solidFill>
                        <a:effectLst/>
                        <a:latin typeface="Arial" pitchFamily="34" charset="0"/>
                      </a:endParaRPr>
                    </a:p>
                  </a:txBody>
                  <a:tcP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alpha val="50000"/>
                      </a:schemeClr>
                    </a:solidFill>
                  </a:tcPr>
                </a:tc>
                <a:tc>
                  <a:txBody>
                    <a:bodyPr/>
                    <a:lstStyle/>
                    <a:p>
                      <a:pPr marL="0" marR="0" lvl="0" indent="0" algn="r" defTabSz="914400" rtl="0" eaLnBrk="0" fontAlgn="base" latinLnBrk="0" hangingPunct="0">
                        <a:lnSpc>
                          <a:spcPct val="90000"/>
                        </a:lnSpc>
                        <a:spcBef>
                          <a:spcPct val="20000"/>
                        </a:spcBef>
                        <a:spcAft>
                          <a:spcPct val="20000"/>
                        </a:spcAft>
                        <a:buClrTx/>
                        <a:buSzTx/>
                        <a:buFontTx/>
                        <a:buNone/>
                        <a:tabLst/>
                      </a:pPr>
                      <a:r>
                        <a:rPr kumimoji="0" lang="cs-CZ" sz="2000" b="1" i="0" u="none" strike="noStrike" cap="none" normalizeH="0" baseline="0" dirty="0" smtClean="0">
                          <a:ln>
                            <a:noFill/>
                          </a:ln>
                          <a:solidFill>
                            <a:schemeClr val="bg1"/>
                          </a:solidFill>
                          <a:effectLst/>
                          <a:latin typeface="Arial" pitchFamily="34" charset="0"/>
                        </a:rPr>
                        <a:t>5,8% obratu </a:t>
                      </a:r>
                      <a:br>
                        <a:rPr kumimoji="0" lang="cs-CZ" sz="2000" b="1" i="0" u="none" strike="noStrike" cap="none" normalizeH="0" baseline="0" dirty="0" smtClean="0">
                          <a:ln>
                            <a:noFill/>
                          </a:ln>
                          <a:solidFill>
                            <a:schemeClr val="bg1"/>
                          </a:solidFill>
                          <a:effectLst/>
                          <a:latin typeface="Arial" pitchFamily="34" charset="0"/>
                        </a:rPr>
                      </a:br>
                      <a:r>
                        <a:rPr kumimoji="0" lang="cs-CZ" sz="2000" b="1" i="0" u="none" strike="noStrike" cap="none" normalizeH="0" baseline="0" dirty="0" smtClean="0">
                          <a:ln>
                            <a:noFill/>
                          </a:ln>
                          <a:solidFill>
                            <a:schemeClr val="bg1"/>
                          </a:solidFill>
                          <a:effectLst/>
                          <a:latin typeface="Arial" pitchFamily="34" charset="0"/>
                        </a:rPr>
                        <a:t>(</a:t>
                      </a:r>
                      <a:r>
                        <a:rPr kumimoji="0" lang="da-DK" sz="2000" b="1" i="0" u="none" strike="noStrike" cap="none" normalizeH="0" baseline="0" dirty="0" smtClean="0">
                          <a:ln>
                            <a:noFill/>
                          </a:ln>
                          <a:solidFill>
                            <a:schemeClr val="bg1"/>
                          </a:solidFill>
                          <a:effectLst/>
                          <a:latin typeface="Arial" pitchFamily="34" charset="0"/>
                        </a:rPr>
                        <a:t>1</a:t>
                      </a:r>
                      <a:r>
                        <a:rPr kumimoji="0" lang="cs-CZ" sz="2000" b="1" i="0" u="none" strike="noStrike" cap="none" normalizeH="0" baseline="0" dirty="0" smtClean="0">
                          <a:ln>
                            <a:noFill/>
                          </a:ln>
                          <a:solidFill>
                            <a:schemeClr val="bg1"/>
                          </a:solidFill>
                          <a:effectLst/>
                          <a:latin typeface="Arial" pitchFamily="34" charset="0"/>
                        </a:rPr>
                        <a:t>64</a:t>
                      </a:r>
                      <a:r>
                        <a:rPr kumimoji="0" lang="da-DK" sz="2000" b="1" i="0" u="none" strike="noStrike" cap="none" normalizeH="0" baseline="0" dirty="0" smtClean="0">
                          <a:ln>
                            <a:noFill/>
                          </a:ln>
                          <a:solidFill>
                            <a:schemeClr val="bg1"/>
                          </a:solidFill>
                          <a:effectLst/>
                          <a:latin typeface="Arial" pitchFamily="34" charset="0"/>
                        </a:rPr>
                        <a:t> </a:t>
                      </a:r>
                      <a:r>
                        <a:rPr kumimoji="0" lang="cs-CZ" sz="2000" b="1" i="0" u="none" strike="noStrike" cap="none" normalizeH="0" baseline="0" dirty="0" smtClean="0">
                          <a:ln>
                            <a:noFill/>
                          </a:ln>
                          <a:solidFill>
                            <a:schemeClr val="bg1"/>
                          </a:solidFill>
                          <a:effectLst/>
                          <a:latin typeface="Arial" pitchFamily="34" charset="0"/>
                        </a:rPr>
                        <a:t>mil.</a:t>
                      </a:r>
                      <a:r>
                        <a:rPr kumimoji="0" lang="da-DK" sz="2000" b="1" i="0" u="none" strike="noStrike" cap="none" normalizeH="0" baseline="0" dirty="0" smtClean="0">
                          <a:ln>
                            <a:noFill/>
                          </a:ln>
                          <a:solidFill>
                            <a:schemeClr val="bg1"/>
                          </a:solidFill>
                          <a:effectLst/>
                          <a:latin typeface="Arial" pitchFamily="34" charset="0"/>
                        </a:rPr>
                        <a:t> EUR</a:t>
                      </a:r>
                      <a:r>
                        <a:rPr kumimoji="0" lang="cs-CZ" sz="2000" b="1" i="0" u="none" strike="noStrike" cap="none" normalizeH="0" baseline="0" dirty="0" smtClean="0">
                          <a:ln>
                            <a:noFill/>
                          </a:ln>
                          <a:solidFill>
                            <a:schemeClr val="bg1"/>
                          </a:solidFill>
                          <a:effectLst/>
                          <a:latin typeface="Arial" pitchFamily="34" charset="0"/>
                        </a:rPr>
                        <a:t>)</a:t>
                      </a:r>
                      <a:endParaRPr kumimoji="0" lang="de-DE" sz="2000" b="1" i="0" u="none" strike="noStrike" cap="none" normalizeH="0" baseline="0" dirty="0" smtClean="0">
                        <a:ln>
                          <a:noFill/>
                        </a:ln>
                        <a:solidFill>
                          <a:schemeClr val="bg1"/>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alpha val="50000"/>
                      </a:schemeClr>
                    </a:solidFill>
                  </a:tcPr>
                </a:tc>
              </a:tr>
              <a:tr h="754063">
                <a:tc>
                  <a:txBody>
                    <a:bodyPr/>
                    <a:lstStyle/>
                    <a:p>
                      <a:pPr marL="0" marR="0" lvl="0" indent="0" algn="l" defTabSz="914400" rtl="0" eaLnBrk="0" fontAlgn="base" latinLnBrk="0" hangingPunct="0">
                        <a:lnSpc>
                          <a:spcPct val="90000"/>
                        </a:lnSpc>
                        <a:spcBef>
                          <a:spcPct val="20000"/>
                        </a:spcBef>
                        <a:spcAft>
                          <a:spcPct val="20000"/>
                        </a:spcAft>
                        <a:buClrTx/>
                        <a:buSzTx/>
                        <a:buFontTx/>
                        <a:buNone/>
                        <a:tabLst/>
                      </a:pPr>
                      <a:r>
                        <a:rPr kumimoji="0" lang="cs-CZ" sz="2000" b="1" i="0" u="none" strike="noStrike" cap="none" normalizeH="0" baseline="0" smtClean="0">
                          <a:ln>
                            <a:noFill/>
                          </a:ln>
                          <a:solidFill>
                            <a:schemeClr val="bg1"/>
                          </a:solidFill>
                          <a:effectLst/>
                          <a:latin typeface="Arial" pitchFamily="34" charset="0"/>
                        </a:rPr>
                        <a:t>Roční výroba čerpadel</a:t>
                      </a:r>
                      <a:endParaRPr kumimoji="0" lang="de-DE" sz="2000" b="1" i="0" u="none" strike="noStrike" cap="none" normalizeH="0" baseline="0" smtClean="0">
                        <a:ln>
                          <a:noFill/>
                        </a:ln>
                        <a:solidFill>
                          <a:schemeClr val="bg1"/>
                        </a:solidFill>
                        <a:effectLst/>
                        <a:latin typeface="Arial" pitchFamily="34" charset="0"/>
                      </a:endParaRPr>
                    </a:p>
                  </a:txBody>
                  <a:tcP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alpha val="50000"/>
                      </a:schemeClr>
                    </a:solidFill>
                  </a:tcPr>
                </a:tc>
                <a:tc>
                  <a:txBody>
                    <a:bodyPr/>
                    <a:lstStyle/>
                    <a:p>
                      <a:pPr marL="0" marR="0" lvl="0" indent="0" algn="r" defTabSz="914400" rtl="0" eaLnBrk="0" fontAlgn="base" latinLnBrk="0" hangingPunct="0">
                        <a:lnSpc>
                          <a:spcPct val="90000"/>
                        </a:lnSpc>
                        <a:spcBef>
                          <a:spcPct val="20000"/>
                        </a:spcBef>
                        <a:spcAft>
                          <a:spcPct val="20000"/>
                        </a:spcAft>
                        <a:buClrTx/>
                        <a:buSzTx/>
                        <a:buFontTx/>
                        <a:buNone/>
                        <a:tabLst/>
                      </a:pPr>
                      <a:r>
                        <a:rPr kumimoji="0" lang="da-DK" sz="2000" b="1" i="0" u="none" strike="noStrike" cap="none" normalizeH="0" baseline="0" smtClean="0">
                          <a:ln>
                            <a:noFill/>
                          </a:ln>
                          <a:solidFill>
                            <a:schemeClr val="bg1"/>
                          </a:solidFill>
                          <a:effectLst/>
                          <a:latin typeface="Arial" pitchFamily="34" charset="0"/>
                        </a:rPr>
                        <a:t>c</a:t>
                      </a:r>
                      <a:r>
                        <a:rPr kumimoji="0" lang="cs-CZ" sz="2000" b="1" i="0" u="none" strike="noStrike" cap="none" normalizeH="0" baseline="0" smtClean="0">
                          <a:ln>
                            <a:noFill/>
                          </a:ln>
                          <a:solidFill>
                            <a:schemeClr val="bg1"/>
                          </a:solidFill>
                          <a:effectLst/>
                          <a:latin typeface="Arial" pitchFamily="34" charset="0"/>
                        </a:rPr>
                        <a:t>c</a:t>
                      </a:r>
                      <a:r>
                        <a:rPr kumimoji="0" lang="da-DK" sz="2000" b="1" i="0" u="none" strike="noStrike" cap="none" normalizeH="0" baseline="0" smtClean="0">
                          <a:ln>
                            <a:noFill/>
                          </a:ln>
                          <a:solidFill>
                            <a:schemeClr val="bg1"/>
                          </a:solidFill>
                          <a:effectLst/>
                          <a:latin typeface="Arial" pitchFamily="34" charset="0"/>
                        </a:rPr>
                        <a:t>a. 16 </a:t>
                      </a:r>
                      <a:r>
                        <a:rPr kumimoji="0" lang="cs-CZ" sz="2000" b="1" i="0" u="none" strike="noStrike" cap="none" normalizeH="0" baseline="0" smtClean="0">
                          <a:ln>
                            <a:noFill/>
                          </a:ln>
                          <a:solidFill>
                            <a:schemeClr val="bg1"/>
                          </a:solidFill>
                          <a:effectLst/>
                          <a:latin typeface="Arial" pitchFamily="34" charset="0"/>
                        </a:rPr>
                        <a:t>mil. kusů</a:t>
                      </a:r>
                      <a:endParaRPr kumimoji="0" lang="de-DE" sz="2000" b="1" i="0" u="none" strike="noStrike" cap="none" normalizeH="0" baseline="0" smtClean="0">
                        <a:ln>
                          <a:noFill/>
                        </a:ln>
                        <a:solidFill>
                          <a:schemeClr val="bg1"/>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alpha val="50000"/>
                      </a:schemeClr>
                    </a:solidFill>
                  </a:tcPr>
                </a:tc>
              </a:tr>
              <a:tr h="754063">
                <a:tc>
                  <a:txBody>
                    <a:bodyPr/>
                    <a:lstStyle/>
                    <a:p>
                      <a:pPr marL="0" marR="0" lvl="0" indent="0" algn="l" defTabSz="914400" rtl="0" eaLnBrk="0" fontAlgn="base" latinLnBrk="0" hangingPunct="0">
                        <a:lnSpc>
                          <a:spcPct val="90000"/>
                        </a:lnSpc>
                        <a:spcBef>
                          <a:spcPct val="20000"/>
                        </a:spcBef>
                        <a:spcAft>
                          <a:spcPct val="20000"/>
                        </a:spcAft>
                        <a:buClrTx/>
                        <a:buSzTx/>
                        <a:buFontTx/>
                        <a:buNone/>
                        <a:tabLst/>
                      </a:pPr>
                      <a:r>
                        <a:rPr kumimoji="0" lang="cs-CZ" sz="2000" b="1" i="0" u="none" strike="noStrike" cap="none" normalizeH="0" baseline="0" smtClean="0">
                          <a:ln>
                            <a:noFill/>
                          </a:ln>
                          <a:solidFill>
                            <a:schemeClr val="bg1"/>
                          </a:solidFill>
                          <a:effectLst/>
                          <a:latin typeface="Arial" pitchFamily="34" charset="0"/>
                        </a:rPr>
                        <a:t>Počet výrobních závodů</a:t>
                      </a:r>
                      <a:endParaRPr kumimoji="0" lang="de-DE" sz="2000" b="1" i="0" u="none" strike="noStrike" cap="none" normalizeH="0" baseline="0" smtClean="0">
                        <a:ln>
                          <a:noFill/>
                        </a:ln>
                        <a:solidFill>
                          <a:schemeClr val="bg1"/>
                        </a:solidFill>
                        <a:effectLst/>
                        <a:latin typeface="Arial" pitchFamily="34" charset="0"/>
                      </a:endParaRPr>
                    </a:p>
                  </a:txBody>
                  <a:tcP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alpha val="50000"/>
                      </a:schemeClr>
                    </a:solidFill>
                  </a:tcPr>
                </a:tc>
                <a:tc>
                  <a:txBody>
                    <a:bodyPr/>
                    <a:lstStyle/>
                    <a:p>
                      <a:pPr marL="0" marR="0" lvl="0" indent="0" algn="r" defTabSz="914400" rtl="0" eaLnBrk="0" fontAlgn="base" latinLnBrk="0" hangingPunct="0">
                        <a:lnSpc>
                          <a:spcPct val="90000"/>
                        </a:lnSpc>
                        <a:spcBef>
                          <a:spcPct val="20000"/>
                        </a:spcBef>
                        <a:spcAft>
                          <a:spcPct val="20000"/>
                        </a:spcAft>
                        <a:buClrTx/>
                        <a:buSzTx/>
                        <a:buFontTx/>
                        <a:buNone/>
                        <a:tabLst/>
                      </a:pPr>
                      <a:r>
                        <a:rPr kumimoji="0" lang="de-DE" sz="2000" b="1" i="0" u="none" strike="noStrike" cap="none" normalizeH="0" baseline="0" smtClean="0">
                          <a:ln>
                            <a:noFill/>
                          </a:ln>
                          <a:solidFill>
                            <a:schemeClr val="bg1"/>
                          </a:solidFill>
                          <a:effectLst/>
                          <a:latin typeface="Arial" pitchFamily="34" charset="0"/>
                        </a:rPr>
                        <a:t>14</a:t>
                      </a:r>
                    </a:p>
                  </a:txBody>
                  <a:tcPr horzOverflow="overflow">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alpha val="50000"/>
                      </a:schemeClr>
                    </a:solidFill>
                  </a:tcPr>
                </a:tc>
              </a:tr>
              <a:tr h="760413">
                <a:tc>
                  <a:txBody>
                    <a:bodyPr/>
                    <a:lstStyle/>
                    <a:p>
                      <a:pPr marL="0" marR="0" lvl="0" indent="0" algn="l" defTabSz="914400" rtl="0" eaLnBrk="0" fontAlgn="base" latinLnBrk="0" hangingPunct="0">
                        <a:lnSpc>
                          <a:spcPct val="90000"/>
                        </a:lnSpc>
                        <a:spcBef>
                          <a:spcPct val="20000"/>
                        </a:spcBef>
                        <a:spcAft>
                          <a:spcPct val="20000"/>
                        </a:spcAft>
                        <a:buClrTx/>
                        <a:buSzTx/>
                        <a:buFontTx/>
                        <a:buNone/>
                        <a:tabLst/>
                      </a:pPr>
                      <a:r>
                        <a:rPr kumimoji="0" lang="cs-CZ" sz="2000" b="1" i="0" u="none" strike="noStrike" cap="none" normalizeH="0" baseline="0" smtClean="0">
                          <a:ln>
                            <a:noFill/>
                          </a:ln>
                          <a:solidFill>
                            <a:schemeClr val="bg1"/>
                          </a:solidFill>
                          <a:effectLst/>
                          <a:latin typeface="Arial" pitchFamily="34" charset="0"/>
                        </a:rPr>
                        <a:t>Počet prodejních společností</a:t>
                      </a:r>
                      <a:endParaRPr kumimoji="0" lang="de-DE" sz="2000" b="1" i="0" u="none" strike="noStrike" cap="none" normalizeH="0" baseline="0" smtClean="0">
                        <a:ln>
                          <a:noFill/>
                        </a:ln>
                        <a:solidFill>
                          <a:schemeClr val="bg1"/>
                        </a:solidFill>
                        <a:effectLst/>
                        <a:latin typeface="Arial" pitchFamily="34" charset="0"/>
                      </a:endParaRPr>
                    </a:p>
                  </a:txBody>
                  <a:tcP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2">
                        <a:alpha val="50000"/>
                      </a:schemeClr>
                    </a:solidFill>
                  </a:tcPr>
                </a:tc>
                <a:tc>
                  <a:txBody>
                    <a:bodyPr/>
                    <a:lstStyle/>
                    <a:p>
                      <a:pPr marL="0" marR="0" lvl="0" indent="0" algn="r" defTabSz="914400" rtl="0" eaLnBrk="0" fontAlgn="base" latinLnBrk="0" hangingPunct="0">
                        <a:lnSpc>
                          <a:spcPct val="90000"/>
                        </a:lnSpc>
                        <a:spcBef>
                          <a:spcPct val="20000"/>
                        </a:spcBef>
                        <a:spcAft>
                          <a:spcPct val="20000"/>
                        </a:spcAft>
                        <a:buClrTx/>
                        <a:buSzTx/>
                        <a:buFontTx/>
                        <a:buNone/>
                        <a:tabLst/>
                      </a:pPr>
                      <a:r>
                        <a:rPr kumimoji="0" lang="de-DE" sz="2000" b="1" i="0" u="none" strike="noStrike" cap="none" normalizeH="0" baseline="0" smtClean="0">
                          <a:ln>
                            <a:noFill/>
                          </a:ln>
                          <a:solidFill>
                            <a:schemeClr val="bg1"/>
                          </a:solidFill>
                          <a:effectLst/>
                          <a:latin typeface="Arial" pitchFamily="34" charset="0"/>
                        </a:rPr>
                        <a:t>5</a:t>
                      </a:r>
                      <a:r>
                        <a:rPr kumimoji="0" lang="cs-CZ" sz="2000" b="1" i="0" u="none" strike="noStrike" cap="none" normalizeH="0" baseline="0" smtClean="0">
                          <a:ln>
                            <a:noFill/>
                          </a:ln>
                          <a:solidFill>
                            <a:schemeClr val="bg1"/>
                          </a:solidFill>
                          <a:effectLst/>
                          <a:latin typeface="Arial" pitchFamily="34" charset="0"/>
                        </a:rPr>
                        <a:t>2</a:t>
                      </a:r>
                    </a:p>
                    <a:p>
                      <a:pPr marL="0" marR="0" lvl="0" indent="0" algn="r" defTabSz="914400" rtl="0" eaLnBrk="0" fontAlgn="base" latinLnBrk="0" hangingPunct="0">
                        <a:lnSpc>
                          <a:spcPct val="90000"/>
                        </a:lnSpc>
                        <a:spcBef>
                          <a:spcPct val="20000"/>
                        </a:spcBef>
                        <a:spcAft>
                          <a:spcPct val="20000"/>
                        </a:spcAft>
                        <a:buClrTx/>
                        <a:buSzTx/>
                        <a:buFontTx/>
                        <a:buNone/>
                        <a:tabLst/>
                      </a:pPr>
                      <a:endParaRPr kumimoji="0" lang="de-DE" sz="2000" b="1" i="0" u="none" strike="noStrike" cap="none" normalizeH="0" baseline="0" smtClean="0">
                        <a:ln>
                          <a:noFill/>
                        </a:ln>
                        <a:solidFill>
                          <a:schemeClr val="bg1"/>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2">
                        <a:alpha val="50000"/>
                      </a:schemeClr>
                    </a:solidFill>
                  </a:tcPr>
                </a:tc>
              </a:tr>
            </a:tbl>
          </a:graphicData>
        </a:graphic>
      </p:graphicFrame>
      <p:pic>
        <p:nvPicPr>
          <p:cNvPr id="911387" name="Picture 27" descr="luftf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3860800"/>
            <a:ext cx="3744913" cy="2017713"/>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11388" name="Text Box 28"/>
          <p:cNvSpPr txBox="1">
            <a:spLocks noChangeArrowheads="1"/>
          </p:cNvSpPr>
          <p:nvPr/>
        </p:nvSpPr>
        <p:spPr bwMode="auto">
          <a:xfrm>
            <a:off x="4967288" y="1844675"/>
            <a:ext cx="4176712"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spcAft>
                <a:spcPct val="20000"/>
              </a:spcAft>
            </a:pPr>
            <a:r>
              <a:rPr lang="cs-CZ" sz="2000" b="1" dirty="0">
                <a:solidFill>
                  <a:schemeClr val="bg1"/>
                </a:solidFill>
                <a:latin typeface="Arial" pitchFamily="34" charset="0"/>
                <a:cs typeface="Arial" pitchFamily="34" charset="0"/>
              </a:rPr>
              <a:t>Údaje platí pro r. </a:t>
            </a:r>
            <a:r>
              <a:rPr lang="cs-CZ" sz="2000" b="1" dirty="0" smtClean="0">
                <a:solidFill>
                  <a:schemeClr val="bg1"/>
                </a:solidFill>
                <a:latin typeface="Arial" pitchFamily="34" charset="0"/>
                <a:cs typeface="Arial" pitchFamily="34" charset="0"/>
              </a:rPr>
              <a:t>2011</a:t>
            </a:r>
          </a:p>
          <a:p>
            <a:pPr algn="l">
              <a:lnSpc>
                <a:spcPct val="90000"/>
              </a:lnSpc>
              <a:spcBef>
                <a:spcPct val="20000"/>
              </a:spcBef>
              <a:spcAft>
                <a:spcPct val="20000"/>
              </a:spcAft>
            </a:pPr>
            <a:r>
              <a:rPr lang="cs-CZ" sz="2000" b="1" dirty="0" smtClean="0">
                <a:solidFill>
                  <a:schemeClr val="bg1"/>
                </a:solidFill>
                <a:latin typeface="Arial" pitchFamily="34" charset="0"/>
                <a:cs typeface="Arial" pitchFamily="34" charset="0"/>
              </a:rPr>
              <a:t>Největší tržní podíl na světě</a:t>
            </a:r>
            <a:endParaRPr lang="cs-CZ" sz="2000" b="1" dirty="0">
              <a:solidFill>
                <a:schemeClr val="bg1"/>
              </a:solidFill>
              <a:latin typeface="Arial" pitchFamily="34" charset="0"/>
              <a:cs typeface="Arial" pitchFamily="34" charset="0"/>
            </a:endParaRPr>
          </a:p>
          <a:p>
            <a:pPr algn="l">
              <a:lnSpc>
                <a:spcPct val="90000"/>
              </a:lnSpc>
              <a:spcBef>
                <a:spcPct val="20000"/>
              </a:spcBef>
              <a:spcAft>
                <a:spcPct val="20000"/>
              </a:spcAft>
            </a:pPr>
            <a:endParaRPr lang="cs-CZ" sz="2000" b="1" dirty="0">
              <a:solidFill>
                <a:schemeClr val="bg1"/>
              </a:solidFill>
              <a:latin typeface="Arial" pitchFamily="34" charset="0"/>
              <a:cs typeface="Arial" pitchFamily="34" charset="0"/>
            </a:endParaRPr>
          </a:p>
          <a:p>
            <a:pPr algn="l">
              <a:lnSpc>
                <a:spcPct val="90000"/>
              </a:lnSpc>
              <a:spcBef>
                <a:spcPct val="20000"/>
              </a:spcBef>
              <a:spcAft>
                <a:spcPct val="20000"/>
              </a:spcAft>
            </a:pPr>
            <a:endParaRPr lang="cs-CZ" sz="2000" b="1" dirty="0">
              <a:solidFill>
                <a:schemeClr val="bg1"/>
              </a:solidFill>
              <a:latin typeface="Arial" pitchFamily="34" charset="0"/>
              <a:cs typeface="Arial" pitchFamily="34" charset="0"/>
            </a:endParaRPr>
          </a:p>
          <a:p>
            <a:pPr algn="l">
              <a:lnSpc>
                <a:spcPct val="90000"/>
              </a:lnSpc>
              <a:spcBef>
                <a:spcPct val="20000"/>
              </a:spcBef>
              <a:spcAft>
                <a:spcPct val="20000"/>
              </a:spcAft>
            </a:pPr>
            <a:endParaRPr lang="cs-CZ" sz="2000" b="1" dirty="0">
              <a:solidFill>
                <a:schemeClr val="bg1"/>
              </a:solidFill>
              <a:latin typeface="Arial" pitchFamily="34" charset="0"/>
              <a:cs typeface="Arial" pitchFamily="34" charset="0"/>
            </a:endParaRPr>
          </a:p>
          <a:p>
            <a:pPr algn="l">
              <a:lnSpc>
                <a:spcPct val="90000"/>
              </a:lnSpc>
              <a:spcBef>
                <a:spcPct val="20000"/>
              </a:spcBef>
              <a:spcAft>
                <a:spcPct val="20000"/>
              </a:spcAft>
            </a:pPr>
            <a:r>
              <a:rPr lang="cs-CZ" sz="2000" b="1" dirty="0">
                <a:solidFill>
                  <a:schemeClr val="bg1"/>
                </a:solidFill>
                <a:latin typeface="Arial" pitchFamily="34" charset="0"/>
                <a:cs typeface="Arial" pitchFamily="34" charset="0"/>
              </a:rPr>
              <a:t>Centrála v </a:t>
            </a:r>
            <a:r>
              <a:rPr lang="en-GB" sz="2000" b="1" dirty="0" err="1">
                <a:solidFill>
                  <a:schemeClr val="bg1"/>
                </a:solidFill>
                <a:latin typeface="Arial" pitchFamily="34" charset="0"/>
                <a:cs typeface="Arial" pitchFamily="34" charset="0"/>
              </a:rPr>
              <a:t>Bjerringbro</a:t>
            </a:r>
            <a:r>
              <a:rPr lang="en-GB" sz="2000" b="1" dirty="0">
                <a:solidFill>
                  <a:schemeClr val="bg1"/>
                </a:solidFill>
                <a:latin typeface="Arial" pitchFamily="34" charset="0"/>
                <a:cs typeface="Arial" pitchFamily="34" charset="0"/>
              </a:rPr>
              <a:t>, D</a:t>
            </a:r>
            <a:r>
              <a:rPr lang="cs-CZ" sz="2000" b="1" dirty="0" err="1">
                <a:solidFill>
                  <a:schemeClr val="bg1"/>
                </a:solidFill>
                <a:latin typeface="Arial" pitchFamily="34" charset="0"/>
                <a:cs typeface="Arial" pitchFamily="34" charset="0"/>
              </a:rPr>
              <a:t>ánsko</a:t>
            </a:r>
            <a:endParaRPr lang="en-GB" sz="2000" b="1" dirty="0">
              <a:solidFill>
                <a:schemeClr val="bg1"/>
              </a:solidFill>
              <a:latin typeface="Arial" pitchFamily="34" charset="0"/>
              <a:cs typeface="Arial" pitchFamily="34" charset="0"/>
            </a:endParaRPr>
          </a:p>
        </p:txBody>
      </p:sp>
      <p:sp>
        <p:nvSpPr>
          <p:cNvPr id="911389" name="Line 29"/>
          <p:cNvSpPr>
            <a:spLocks noChangeShapeType="1"/>
          </p:cNvSpPr>
          <p:nvPr/>
        </p:nvSpPr>
        <p:spPr bwMode="auto">
          <a:xfrm>
            <a:off x="4140200" y="2420938"/>
            <a:ext cx="863600" cy="1800225"/>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11390" name="Text Box 30"/>
          <p:cNvSpPr txBox="1">
            <a:spLocks noChangeArrowheads="1"/>
          </p:cNvSpPr>
          <p:nvPr/>
        </p:nvSpPr>
        <p:spPr bwMode="auto">
          <a:xfrm>
            <a:off x="1763713" y="1087438"/>
            <a:ext cx="1219200"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spcAft>
                <a:spcPct val="20000"/>
              </a:spcAft>
            </a:pPr>
            <a:endParaRPr lang="en-US" sz="1200" b="1">
              <a:solidFill>
                <a:schemeClr val="bg1"/>
              </a:solidFill>
              <a:latin typeface="Grundfos TheSans OT 4SL" pitchFamily="34" charset="0"/>
              <a:cs typeface="Arial" pitchFamily="34" charset="0"/>
            </a:endParaRPr>
          </a:p>
        </p:txBody>
      </p:sp>
      <p:sp>
        <p:nvSpPr>
          <p:cNvPr id="911391" name="Text Box 31"/>
          <p:cNvSpPr txBox="1">
            <a:spLocks noChangeArrowheads="1"/>
          </p:cNvSpPr>
          <p:nvPr/>
        </p:nvSpPr>
        <p:spPr bwMode="auto">
          <a:xfrm>
            <a:off x="3348038" y="1084263"/>
            <a:ext cx="158432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lnSpc>
                <a:spcPct val="90000"/>
              </a:lnSpc>
              <a:spcBef>
                <a:spcPct val="20000"/>
              </a:spcBef>
              <a:spcAft>
                <a:spcPct val="20000"/>
              </a:spcAft>
            </a:pPr>
            <a:endParaRPr lang="en-US" sz="1200" b="1">
              <a:solidFill>
                <a:schemeClr val="bg1"/>
              </a:solidFill>
              <a:latin typeface="Grundfos TheSans OT 4SL" pitchFamily="34" charset="0"/>
              <a:cs typeface="Arial" pitchFamily="34" charset="0"/>
            </a:endParaRPr>
          </a:p>
        </p:txBody>
      </p:sp>
      <p:sp>
        <p:nvSpPr>
          <p:cNvPr id="911392" name="Rectangle 32"/>
          <p:cNvSpPr>
            <a:spLocks noChangeArrowheads="1"/>
          </p:cNvSpPr>
          <p:nvPr/>
        </p:nvSpPr>
        <p:spPr bwMode="auto">
          <a:xfrm>
            <a:off x="0" y="0"/>
            <a:ext cx="9144000" cy="381000"/>
          </a:xfrm>
          <a:prstGeom prst="rect">
            <a:avLst/>
          </a:prstGeom>
          <a:solidFill>
            <a:srgbClr val="064B7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11393" name="Rectangle 33"/>
          <p:cNvSpPr>
            <a:spLocks noChangeArrowheads="1"/>
          </p:cNvSpPr>
          <p:nvPr/>
        </p:nvSpPr>
        <p:spPr bwMode="auto">
          <a:xfrm>
            <a:off x="0" y="6172200"/>
            <a:ext cx="9144000" cy="685800"/>
          </a:xfrm>
          <a:prstGeom prst="rect">
            <a:avLst/>
          </a:prstGeom>
          <a:solidFill>
            <a:srgbClr val="064B7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11394" name="Rectangle 34"/>
          <p:cNvSpPr>
            <a:spLocks noChangeArrowheads="1"/>
          </p:cNvSpPr>
          <p:nvPr/>
        </p:nvSpPr>
        <p:spPr bwMode="auto">
          <a:xfrm>
            <a:off x="0" y="6172200"/>
            <a:ext cx="9144000" cy="685800"/>
          </a:xfrm>
          <a:prstGeom prst="rect">
            <a:avLst/>
          </a:prstGeom>
          <a:solidFill>
            <a:srgbClr val="064B7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911395" name="Picture 35" descr="04-BTI-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6553200"/>
            <a:ext cx="2133600" cy="211138"/>
          </a:xfrm>
          <a:prstGeom prst="rect">
            <a:avLst/>
          </a:prstGeom>
          <a:noFill/>
          <a:extLst>
            <a:ext uri="{909E8E84-426E-40DD-AFC4-6F175D3DCCD1}">
              <a14:hiddenFill xmlns:a14="http://schemas.microsoft.com/office/drawing/2010/main">
                <a:solidFill>
                  <a:srgbClr val="FFFFFF"/>
                </a:solidFill>
              </a14:hiddenFill>
            </a:ext>
          </a:extLst>
        </p:spPr>
      </p:pic>
      <p:pic>
        <p:nvPicPr>
          <p:cNvPr id="911396" name="Picture 36" descr="03-logo-GRUNDFOS-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5600" y="6400800"/>
            <a:ext cx="2306638" cy="344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4317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a:xfrm>
            <a:off x="0" y="476250"/>
            <a:ext cx="8964613" cy="325438"/>
          </a:xfrm>
        </p:spPr>
        <p:txBody>
          <a:bodyPr/>
          <a:lstStyle/>
          <a:p>
            <a:r>
              <a:rPr lang="cs-CZ" sz="3200" b="1">
                <a:solidFill>
                  <a:schemeClr val="tx1"/>
                </a:solidFill>
                <a:latin typeface="Arial" pitchFamily="34" charset="0"/>
              </a:rPr>
              <a:t>MOTORY Grundfos BlueFlux (IE2/IE3)</a:t>
            </a:r>
            <a:br>
              <a:rPr lang="cs-CZ" sz="3200" b="1">
                <a:solidFill>
                  <a:schemeClr val="tx1"/>
                </a:solidFill>
                <a:latin typeface="Arial" pitchFamily="34" charset="0"/>
              </a:rPr>
            </a:br>
            <a:endParaRPr lang="en-GB" sz="3200" b="1">
              <a:solidFill>
                <a:schemeClr val="tx1"/>
              </a:solidFill>
              <a:latin typeface="Arial" pitchFamily="34" charset="0"/>
            </a:endParaRPr>
          </a:p>
        </p:txBody>
      </p:sp>
      <p:sp>
        <p:nvSpPr>
          <p:cNvPr id="913411" name="Rectangle 3"/>
          <p:cNvSpPr>
            <a:spLocks noChangeArrowheads="1"/>
          </p:cNvSpPr>
          <p:nvPr/>
        </p:nvSpPr>
        <p:spPr bwMode="auto">
          <a:xfrm>
            <a:off x="3276600" y="1196975"/>
            <a:ext cx="5616575"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30000"/>
              </a:spcBef>
              <a:buFontTx/>
              <a:buBlip>
                <a:blip r:embed="rId2"/>
              </a:buBlip>
            </a:pPr>
            <a:r>
              <a:rPr lang="da-DK" sz="1600" b="1"/>
              <a:t> </a:t>
            </a:r>
            <a:r>
              <a:rPr lang="cs-CZ" sz="2000">
                <a:latin typeface="Arial" pitchFamily="34" charset="0"/>
              </a:rPr>
              <a:t>Nižší spotřeba el. energie (zejména při</a:t>
            </a:r>
            <a:br>
              <a:rPr lang="cs-CZ" sz="2000">
                <a:latin typeface="Arial" pitchFamily="34" charset="0"/>
              </a:rPr>
            </a:br>
            <a:r>
              <a:rPr lang="cs-CZ" sz="2000">
                <a:latin typeface="Arial" pitchFamily="34" charset="0"/>
              </a:rPr>
              <a:t>   částečném zatížení) – nižší provozní náklady,</a:t>
            </a:r>
            <a:br>
              <a:rPr lang="cs-CZ" sz="2000">
                <a:latin typeface="Arial" pitchFamily="34" charset="0"/>
              </a:rPr>
            </a:br>
            <a:r>
              <a:rPr lang="cs-CZ" sz="2000">
                <a:latin typeface="Arial" pitchFamily="34" charset="0"/>
              </a:rPr>
              <a:t>   nižší emise CO</a:t>
            </a:r>
            <a:r>
              <a:rPr lang="cs-CZ" sz="2000" baseline="-25000">
                <a:latin typeface="Arial" pitchFamily="34" charset="0"/>
              </a:rPr>
              <a:t>2</a:t>
            </a:r>
            <a:endParaRPr lang="da-DK" sz="2000">
              <a:latin typeface="Arial" pitchFamily="34" charset="0"/>
            </a:endParaRPr>
          </a:p>
          <a:p>
            <a:pPr algn="l" eaLnBrk="1" hangingPunct="1">
              <a:spcBef>
                <a:spcPct val="30000"/>
              </a:spcBef>
              <a:buFontTx/>
              <a:buBlip>
                <a:blip r:embed="rId2"/>
              </a:buBlip>
            </a:pPr>
            <a:r>
              <a:rPr lang="cs-CZ" sz="2000">
                <a:latin typeface="Arial" pitchFamily="34" charset="0"/>
              </a:rPr>
              <a:t> Vyšší spolehlivost - menší vývin tepla v</a:t>
            </a:r>
            <a:br>
              <a:rPr lang="cs-CZ" sz="2000">
                <a:latin typeface="Arial" pitchFamily="34" charset="0"/>
              </a:rPr>
            </a:br>
            <a:r>
              <a:rPr lang="cs-CZ" sz="2000">
                <a:latin typeface="Arial" pitchFamily="34" charset="0"/>
              </a:rPr>
              <a:t>    motoru – delší životnost ložisek a izolace</a:t>
            </a:r>
            <a:br>
              <a:rPr lang="cs-CZ" sz="2000">
                <a:latin typeface="Arial" pitchFamily="34" charset="0"/>
              </a:rPr>
            </a:br>
            <a:r>
              <a:rPr lang="cs-CZ" sz="2000">
                <a:latin typeface="Arial" pitchFamily="34" charset="0"/>
              </a:rPr>
              <a:t>    motoru</a:t>
            </a:r>
          </a:p>
          <a:p>
            <a:pPr algn="l" eaLnBrk="1" hangingPunct="1">
              <a:spcBef>
                <a:spcPct val="30000"/>
              </a:spcBef>
              <a:buFontTx/>
              <a:buBlip>
                <a:blip r:embed="rId2"/>
              </a:buBlip>
            </a:pPr>
            <a:r>
              <a:rPr lang="cs-CZ" sz="2000">
                <a:latin typeface="Arial" pitchFamily="34" charset="0"/>
              </a:rPr>
              <a:t> Nižší úroveň hluku - menší vývin tepla v</a:t>
            </a:r>
            <a:br>
              <a:rPr lang="cs-CZ" sz="2000">
                <a:latin typeface="Arial" pitchFamily="34" charset="0"/>
              </a:rPr>
            </a:br>
            <a:r>
              <a:rPr lang="cs-CZ" sz="2000">
                <a:latin typeface="Arial" pitchFamily="34" charset="0"/>
              </a:rPr>
              <a:t>   motoru – potřeba menšího ventilátoru</a:t>
            </a:r>
          </a:p>
          <a:p>
            <a:pPr algn="l" eaLnBrk="1" hangingPunct="1">
              <a:spcBef>
                <a:spcPct val="30000"/>
              </a:spcBef>
              <a:buFontTx/>
              <a:buBlip>
                <a:blip r:embed="rId2"/>
              </a:buBlip>
            </a:pPr>
            <a:r>
              <a:rPr lang="cs-CZ" sz="2000">
                <a:latin typeface="Arial" pitchFamily="34" charset="0"/>
              </a:rPr>
              <a:t> Použitelnost při okolní teplotě až do +60°C</a:t>
            </a:r>
            <a:endParaRPr lang="en-US" sz="2000" b="1"/>
          </a:p>
        </p:txBody>
      </p:sp>
      <p:pic>
        <p:nvPicPr>
          <p:cNvPr id="913412" name="Picture 4" descr="CR_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72450" y="4221163"/>
            <a:ext cx="601663" cy="1871662"/>
          </a:xfrm>
          <a:prstGeom prst="rect">
            <a:avLst/>
          </a:prstGeom>
          <a:noFill/>
          <a:extLst>
            <a:ext uri="{909E8E84-426E-40DD-AFC4-6F175D3DCCD1}">
              <a14:hiddenFill xmlns:a14="http://schemas.microsoft.com/office/drawing/2010/main">
                <a:solidFill>
                  <a:srgbClr val="FFFFFF"/>
                </a:solidFill>
              </a14:hiddenFill>
            </a:ext>
          </a:extLst>
        </p:spPr>
      </p:pic>
      <p:pic>
        <p:nvPicPr>
          <p:cNvPr id="913413" name="Picture 5" descr="Gr8266p_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3663" y="4508500"/>
            <a:ext cx="1260475" cy="1679575"/>
          </a:xfrm>
          <a:prstGeom prst="rect">
            <a:avLst/>
          </a:prstGeom>
          <a:noFill/>
          <a:extLst>
            <a:ext uri="{909E8E84-426E-40DD-AFC4-6F175D3DCCD1}">
              <a14:hiddenFill xmlns:a14="http://schemas.microsoft.com/office/drawing/2010/main">
                <a:solidFill>
                  <a:srgbClr val="FFFFFF"/>
                </a:solidFill>
              </a14:hiddenFill>
            </a:ext>
          </a:extLst>
        </p:spPr>
      </p:pic>
      <p:pic>
        <p:nvPicPr>
          <p:cNvPr id="9134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700213"/>
            <a:ext cx="2771775" cy="2886075"/>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828715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4" name="Rectangle 2"/>
          <p:cNvSpPr>
            <a:spLocks noChangeArrowheads="1"/>
          </p:cNvSpPr>
          <p:nvPr/>
        </p:nvSpPr>
        <p:spPr bwMode="auto">
          <a:xfrm>
            <a:off x="0" y="317500"/>
            <a:ext cx="9144000" cy="5930900"/>
          </a:xfrm>
          <a:prstGeom prst="rect">
            <a:avLst/>
          </a:prstGeom>
          <a:solidFill>
            <a:srgbClr val="084A8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cs-CZ" b="1">
                <a:solidFill>
                  <a:srgbClr val="990000"/>
                </a:solidFill>
                <a:latin typeface="Arial" pitchFamily="34" charset="0"/>
                <a:hlinkClick r:id="rId2"/>
              </a:rPr>
              <a:t> </a:t>
            </a:r>
            <a:endParaRPr lang="cs-CZ" b="1">
              <a:solidFill>
                <a:srgbClr val="990000"/>
              </a:solidFill>
              <a:latin typeface="Arial" pitchFamily="34" charset="0"/>
            </a:endParaRPr>
          </a:p>
        </p:txBody>
      </p:sp>
      <p:sp>
        <p:nvSpPr>
          <p:cNvPr id="709636" name="Text Box 4"/>
          <p:cNvSpPr txBox="1">
            <a:spLocks noChangeArrowheads="1"/>
          </p:cNvSpPr>
          <p:nvPr/>
        </p:nvSpPr>
        <p:spPr bwMode="auto">
          <a:xfrm>
            <a:off x="0" y="2924175"/>
            <a:ext cx="9144000"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279400" algn="l"/>
              </a:tabLst>
              <a:defRPr sz="2400">
                <a:solidFill>
                  <a:schemeClr val="tx1"/>
                </a:solidFill>
                <a:latin typeface="Times" pitchFamily="18" charset="0"/>
              </a:defRPr>
            </a:lvl1pPr>
            <a:lvl2pPr algn="l">
              <a:tabLst>
                <a:tab pos="279400" algn="l"/>
              </a:tabLst>
              <a:defRPr sz="2400">
                <a:solidFill>
                  <a:schemeClr val="tx1"/>
                </a:solidFill>
                <a:latin typeface="Times" pitchFamily="18" charset="0"/>
              </a:defRPr>
            </a:lvl2pPr>
            <a:lvl3pPr algn="l">
              <a:tabLst>
                <a:tab pos="279400" algn="l"/>
              </a:tabLst>
              <a:defRPr sz="2400">
                <a:solidFill>
                  <a:schemeClr val="tx1"/>
                </a:solidFill>
                <a:latin typeface="Times" pitchFamily="18" charset="0"/>
              </a:defRPr>
            </a:lvl3pPr>
            <a:lvl4pPr algn="l">
              <a:tabLst>
                <a:tab pos="279400" algn="l"/>
              </a:tabLst>
              <a:defRPr sz="2400">
                <a:solidFill>
                  <a:schemeClr val="tx1"/>
                </a:solidFill>
                <a:latin typeface="Times" pitchFamily="18" charset="0"/>
              </a:defRPr>
            </a:lvl4pPr>
            <a:lvl5pPr algn="l">
              <a:tabLst>
                <a:tab pos="279400" algn="l"/>
              </a:tabLst>
              <a:defRPr sz="2400">
                <a:solidFill>
                  <a:schemeClr val="tx1"/>
                </a:solidFill>
                <a:latin typeface="Times" pitchFamily="18" charset="0"/>
              </a:defRPr>
            </a:lvl5pPr>
            <a:lvl6pPr eaLnBrk="0" fontAlgn="base" hangingPunct="0">
              <a:spcBef>
                <a:spcPct val="0"/>
              </a:spcBef>
              <a:spcAft>
                <a:spcPct val="0"/>
              </a:spcAft>
              <a:tabLst>
                <a:tab pos="279400" algn="l"/>
              </a:tabLst>
              <a:defRPr sz="2400">
                <a:solidFill>
                  <a:schemeClr val="tx1"/>
                </a:solidFill>
                <a:latin typeface="Times" pitchFamily="18" charset="0"/>
              </a:defRPr>
            </a:lvl6pPr>
            <a:lvl7pPr eaLnBrk="0" fontAlgn="base" hangingPunct="0">
              <a:spcBef>
                <a:spcPct val="0"/>
              </a:spcBef>
              <a:spcAft>
                <a:spcPct val="0"/>
              </a:spcAft>
              <a:tabLst>
                <a:tab pos="279400" algn="l"/>
              </a:tabLst>
              <a:defRPr sz="2400">
                <a:solidFill>
                  <a:schemeClr val="tx1"/>
                </a:solidFill>
                <a:latin typeface="Times" pitchFamily="18" charset="0"/>
              </a:defRPr>
            </a:lvl7pPr>
            <a:lvl8pPr eaLnBrk="0" fontAlgn="base" hangingPunct="0">
              <a:spcBef>
                <a:spcPct val="0"/>
              </a:spcBef>
              <a:spcAft>
                <a:spcPct val="0"/>
              </a:spcAft>
              <a:tabLst>
                <a:tab pos="279400" algn="l"/>
              </a:tabLst>
              <a:defRPr sz="2400">
                <a:solidFill>
                  <a:schemeClr val="tx1"/>
                </a:solidFill>
                <a:latin typeface="Times" pitchFamily="18" charset="0"/>
              </a:defRPr>
            </a:lvl8pPr>
            <a:lvl9pPr eaLnBrk="0" fontAlgn="base" hangingPunct="0">
              <a:spcBef>
                <a:spcPct val="0"/>
              </a:spcBef>
              <a:spcAft>
                <a:spcPct val="0"/>
              </a:spcAft>
              <a:tabLst>
                <a:tab pos="279400" algn="l"/>
              </a:tabLst>
              <a:defRPr sz="2400">
                <a:solidFill>
                  <a:schemeClr val="tx1"/>
                </a:solidFill>
                <a:latin typeface="Times" pitchFamily="18" charset="0"/>
              </a:defRPr>
            </a:lvl9pPr>
          </a:lstStyle>
          <a:p>
            <a:pPr algn="ctr">
              <a:lnSpc>
                <a:spcPct val="120000"/>
              </a:lnSpc>
              <a:spcBef>
                <a:spcPct val="50000"/>
              </a:spcBef>
            </a:pPr>
            <a:endParaRPr lang="cs-CZ" sz="3200" b="1">
              <a:solidFill>
                <a:schemeClr val="bg1"/>
              </a:solidFill>
              <a:latin typeface="Grundfos TheSans CE 7B" pitchFamily="2" charset="0"/>
            </a:endParaRPr>
          </a:p>
          <a:p>
            <a:pPr algn="ctr">
              <a:lnSpc>
                <a:spcPct val="120000"/>
              </a:lnSpc>
              <a:spcBef>
                <a:spcPct val="50000"/>
              </a:spcBef>
            </a:pPr>
            <a:r>
              <a:rPr lang="cs-CZ" sz="3200" b="1">
                <a:solidFill>
                  <a:schemeClr val="bg1"/>
                </a:solidFill>
                <a:latin typeface="Grundfos TheSans CE 7B" pitchFamily="2" charset="0"/>
              </a:rPr>
              <a:t>3. NOVÉ ZPŮSOBY REGULACE</a:t>
            </a:r>
            <a:endParaRPr lang="en-US" sz="3200" b="1">
              <a:latin typeface="Grundfos TheSans" pitchFamily="34" charset="0"/>
            </a:endParaRPr>
          </a:p>
        </p:txBody>
      </p:sp>
      <p:sp>
        <p:nvSpPr>
          <p:cNvPr id="709637" name="Rectangle 5"/>
          <p:cNvSpPr>
            <a:spLocks noGrp="1" noChangeArrowheads="1"/>
          </p:cNvSpPr>
          <p:nvPr>
            <p:ph type="title" idx="4294967295"/>
          </p:nvPr>
        </p:nvSpPr>
        <p:spPr/>
        <p:txBody>
          <a:bodyPr/>
          <a:lstStyle/>
          <a:p>
            <a:pPr algn="l"/>
            <a:r>
              <a:rPr lang="cs-CZ">
                <a:hlinkClick r:id="rId2"/>
              </a:rPr>
              <a:t> </a:t>
            </a:r>
            <a:endParaRPr lang="cs-CZ"/>
          </a:p>
        </p:txBody>
      </p:sp>
      <p:pic>
        <p:nvPicPr>
          <p:cNvPr id="709638" name="Picture 6" descr="GrA4705_NY_25"/>
          <p:cNvPicPr>
            <a:picLocks noChangeAspect="1" noChangeArrowheads="1"/>
          </p:cNvPicPr>
          <p:nvPr/>
        </p:nvPicPr>
        <p:blipFill>
          <a:blip r:embed="rId3" cstate="print">
            <a:extLst>
              <a:ext uri="{28A0092B-C50C-407E-A947-70E740481C1C}">
                <a14:useLocalDpi xmlns:a14="http://schemas.microsoft.com/office/drawing/2010/main" val="0"/>
              </a:ext>
            </a:extLst>
          </a:blip>
          <a:srcRect t="8144" b="24432"/>
          <a:stretch>
            <a:fillRect/>
          </a:stretch>
        </p:blipFill>
        <p:spPr bwMode="auto">
          <a:xfrm>
            <a:off x="0" y="1628775"/>
            <a:ext cx="3048000" cy="1366838"/>
          </a:xfrm>
          <a:prstGeom prst="rect">
            <a:avLst/>
          </a:prstGeom>
          <a:noFill/>
          <a:extLst>
            <a:ext uri="{909E8E84-426E-40DD-AFC4-6F175D3DCCD1}">
              <a14:hiddenFill xmlns:a14="http://schemas.microsoft.com/office/drawing/2010/main">
                <a:solidFill>
                  <a:srgbClr val="FFFFFF"/>
                </a:solidFill>
              </a14:hiddenFill>
            </a:ext>
          </a:extLst>
        </p:spPr>
      </p:pic>
      <p:pic>
        <p:nvPicPr>
          <p:cNvPr id="709639" name="Picture 7" descr="GrA4706_S"/>
          <p:cNvPicPr>
            <a:picLocks noChangeAspect="1" noChangeArrowheads="1"/>
          </p:cNvPicPr>
          <p:nvPr/>
        </p:nvPicPr>
        <p:blipFill>
          <a:blip r:embed="rId4" cstate="print">
            <a:extLst>
              <a:ext uri="{28A0092B-C50C-407E-A947-70E740481C1C}">
                <a14:useLocalDpi xmlns:a14="http://schemas.microsoft.com/office/drawing/2010/main" val="0"/>
              </a:ext>
            </a:extLst>
          </a:blip>
          <a:srcRect t="14117" b="18353"/>
          <a:stretch>
            <a:fillRect/>
          </a:stretch>
        </p:blipFill>
        <p:spPr bwMode="auto">
          <a:xfrm>
            <a:off x="3048000" y="1628775"/>
            <a:ext cx="3048000" cy="1366838"/>
          </a:xfrm>
          <a:prstGeom prst="rect">
            <a:avLst/>
          </a:prstGeom>
          <a:noFill/>
          <a:extLst>
            <a:ext uri="{909E8E84-426E-40DD-AFC4-6F175D3DCCD1}">
              <a14:hiddenFill xmlns:a14="http://schemas.microsoft.com/office/drawing/2010/main">
                <a:solidFill>
                  <a:srgbClr val="FFFFFF"/>
                </a:solidFill>
              </a14:hiddenFill>
            </a:ext>
          </a:extLst>
        </p:spPr>
      </p:pic>
      <p:pic>
        <p:nvPicPr>
          <p:cNvPr id="709640" name="Picture 8" descr="GrA4707_S"/>
          <p:cNvPicPr>
            <a:picLocks noChangeAspect="1" noChangeArrowheads="1"/>
          </p:cNvPicPr>
          <p:nvPr/>
        </p:nvPicPr>
        <p:blipFill>
          <a:blip r:embed="rId5" cstate="print">
            <a:extLst>
              <a:ext uri="{28A0092B-C50C-407E-A947-70E740481C1C}">
                <a14:useLocalDpi xmlns:a14="http://schemas.microsoft.com/office/drawing/2010/main" val="0"/>
              </a:ext>
            </a:extLst>
          </a:blip>
          <a:srcRect t="18823" b="13647"/>
          <a:stretch>
            <a:fillRect/>
          </a:stretch>
        </p:blipFill>
        <p:spPr bwMode="auto">
          <a:xfrm>
            <a:off x="6096000" y="1628775"/>
            <a:ext cx="3048000" cy="1366838"/>
          </a:xfrm>
          <a:prstGeom prst="rect">
            <a:avLst/>
          </a:prstGeom>
          <a:noFill/>
          <a:extLst>
            <a:ext uri="{909E8E84-426E-40DD-AFC4-6F175D3DCCD1}">
              <a14:hiddenFill xmlns:a14="http://schemas.microsoft.com/office/drawing/2010/main">
                <a:solidFill>
                  <a:srgbClr val="FFFFFF"/>
                </a:solidFill>
              </a14:hiddenFill>
            </a:ext>
          </a:extLst>
        </p:spPr>
      </p:pic>
      <p:sp>
        <p:nvSpPr>
          <p:cNvPr id="709641" name="Line 9"/>
          <p:cNvSpPr>
            <a:spLocks noChangeShapeType="1"/>
          </p:cNvSpPr>
          <p:nvPr/>
        </p:nvSpPr>
        <p:spPr bwMode="auto">
          <a:xfrm>
            <a:off x="3048000" y="1628775"/>
            <a:ext cx="0" cy="1366838"/>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09642" name="Line 10"/>
          <p:cNvSpPr>
            <a:spLocks noChangeShapeType="1"/>
          </p:cNvSpPr>
          <p:nvPr/>
        </p:nvSpPr>
        <p:spPr bwMode="auto">
          <a:xfrm>
            <a:off x="6096000" y="1628775"/>
            <a:ext cx="0" cy="1366838"/>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3665167844"/>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74" name="Rectangle 2"/>
          <p:cNvSpPr>
            <a:spLocks noGrp="1" noChangeArrowheads="1"/>
          </p:cNvSpPr>
          <p:nvPr>
            <p:ph type="title"/>
          </p:nvPr>
        </p:nvSpPr>
        <p:spPr>
          <a:xfrm>
            <a:off x="663575" y="609600"/>
            <a:ext cx="4768850" cy="609600"/>
          </a:xfrm>
        </p:spPr>
        <p:txBody>
          <a:bodyPr/>
          <a:lstStyle/>
          <a:p>
            <a:pPr algn="l"/>
            <a:r>
              <a:rPr lang="cs-CZ" sz="3200" b="1">
                <a:solidFill>
                  <a:schemeClr val="tx1"/>
                </a:solidFill>
                <a:latin typeface="Arial" pitchFamily="34" charset="0"/>
              </a:rPr>
              <a:t>ALPHA2</a:t>
            </a:r>
            <a:endParaRPr lang="da-DK" sz="3200" b="1">
              <a:solidFill>
                <a:schemeClr val="tx1"/>
              </a:solidFill>
              <a:latin typeface="Arial" pitchFamily="34" charset="0"/>
            </a:endParaRPr>
          </a:p>
        </p:txBody>
      </p:sp>
      <p:pic>
        <p:nvPicPr>
          <p:cNvPr id="9246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3644900"/>
            <a:ext cx="4262438" cy="238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4678" name="Picture 6" descr="displ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781300"/>
            <a:ext cx="3367088"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679" name="Oval 7"/>
          <p:cNvSpPr>
            <a:spLocks noChangeArrowheads="1"/>
          </p:cNvSpPr>
          <p:nvPr/>
        </p:nvSpPr>
        <p:spPr bwMode="auto">
          <a:xfrm>
            <a:off x="539750" y="4508500"/>
            <a:ext cx="1295400" cy="431800"/>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24680" name="Oval 8"/>
          <p:cNvSpPr>
            <a:spLocks noChangeArrowheads="1"/>
          </p:cNvSpPr>
          <p:nvPr/>
        </p:nvSpPr>
        <p:spPr bwMode="auto">
          <a:xfrm>
            <a:off x="2195513" y="4508500"/>
            <a:ext cx="1295400" cy="431800"/>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24681" name="Oval 9"/>
          <p:cNvSpPr>
            <a:spLocks noChangeArrowheads="1"/>
          </p:cNvSpPr>
          <p:nvPr/>
        </p:nvSpPr>
        <p:spPr bwMode="auto">
          <a:xfrm>
            <a:off x="1692275" y="4437063"/>
            <a:ext cx="647700" cy="576262"/>
          </a:xfrm>
          <a:prstGeom prst="ellipse">
            <a:avLst/>
          </a:prstGeom>
          <a:noFill/>
          <a:ln w="38100" algn="ctr">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24682" name="AutoShape 10"/>
          <p:cNvSpPr>
            <a:spLocks noChangeArrowheads="1"/>
          </p:cNvSpPr>
          <p:nvPr/>
        </p:nvSpPr>
        <p:spPr bwMode="auto">
          <a:xfrm>
            <a:off x="5148263" y="3573463"/>
            <a:ext cx="485775" cy="904875"/>
          </a:xfrm>
          <a:prstGeom prst="downArrow">
            <a:avLst>
              <a:gd name="adj1" fmla="val 50000"/>
              <a:gd name="adj2" fmla="val 4656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24683" name="AutoShape 11"/>
          <p:cNvSpPr>
            <a:spLocks noChangeArrowheads="1"/>
          </p:cNvSpPr>
          <p:nvPr/>
        </p:nvSpPr>
        <p:spPr bwMode="auto">
          <a:xfrm>
            <a:off x="4716463" y="3933825"/>
            <a:ext cx="485775" cy="904875"/>
          </a:xfrm>
          <a:prstGeom prst="downArrow">
            <a:avLst>
              <a:gd name="adj1" fmla="val 50000"/>
              <a:gd name="adj2" fmla="val 4656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24684" name="AutoShape 12"/>
          <p:cNvSpPr>
            <a:spLocks noChangeArrowheads="1"/>
          </p:cNvSpPr>
          <p:nvPr/>
        </p:nvSpPr>
        <p:spPr bwMode="auto">
          <a:xfrm>
            <a:off x="5651500" y="3860800"/>
            <a:ext cx="485775" cy="904875"/>
          </a:xfrm>
          <a:prstGeom prst="downArrow">
            <a:avLst>
              <a:gd name="adj1" fmla="val 50000"/>
              <a:gd name="adj2" fmla="val 4656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13" name="Picture 7" descr="03 ALPHA2 - no shel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5163" y="-25539"/>
            <a:ext cx="4518837" cy="4518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65764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46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468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24679"/>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924682"/>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2468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2468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924680"/>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92468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92468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246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679" grpId="0" animBg="1"/>
      <p:bldP spid="924679" grpId="1" animBg="1"/>
      <p:bldP spid="924680" grpId="0" animBg="1"/>
      <p:bldP spid="924680" grpId="1" animBg="1"/>
      <p:bldP spid="924681" grpId="0" animBg="1"/>
      <p:bldP spid="924682" grpId="0" animBg="1"/>
      <p:bldP spid="924682" grpId="1" animBg="1"/>
      <p:bldP spid="924683" grpId="0" animBg="1"/>
      <p:bldP spid="924683" grpId="1" animBg="1"/>
      <p:bldP spid="92468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03 ALPHA2 - no shells"/>
          <p:cNvPicPr>
            <a:picLocks noChangeAspect="1" noChangeArrowheads="1"/>
          </p:cNvPicPr>
          <p:nvPr/>
        </p:nvPicPr>
        <p:blipFill>
          <a:blip r:embed="rId2">
            <a:lum bright="-42000"/>
            <a:extLst>
              <a:ext uri="{28A0092B-C50C-407E-A947-70E740481C1C}">
                <a14:useLocalDpi xmlns:a14="http://schemas.microsoft.com/office/drawing/2010/main" val="0"/>
              </a:ext>
            </a:extLst>
          </a:blip>
          <a:srcRect l="29730" t="41515" r="43469" b="38275"/>
          <a:stretch>
            <a:fillRect/>
          </a:stretch>
        </p:blipFill>
        <p:spPr bwMode="auto">
          <a:xfrm>
            <a:off x="0" y="-36513"/>
            <a:ext cx="9144000"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p:cNvSpPr>
            <a:spLocks noGrp="1" noChangeArrowheads="1"/>
          </p:cNvSpPr>
          <p:nvPr>
            <p:ph type="body" idx="1"/>
          </p:nvPr>
        </p:nvSpPr>
        <p:spPr>
          <a:xfrm>
            <a:off x="5535613" y="1125538"/>
            <a:ext cx="3429000" cy="5355312"/>
          </a:xfrm>
        </p:spPr>
        <p:txBody>
          <a:bodyPr/>
          <a:lstStyle/>
          <a:p>
            <a:pPr marL="266700" indent="-266700" eaLnBrk="1" hangingPunct="1">
              <a:buFont typeface="Wingdings" pitchFamily="2" charset="2"/>
              <a:buChar char="§"/>
            </a:pPr>
            <a:r>
              <a:rPr lang="cs-CZ" sz="2000" dirty="0" smtClean="0">
                <a:solidFill>
                  <a:schemeClr val="bg1"/>
                </a:solidFill>
              </a:rPr>
              <a:t>AUTO</a:t>
            </a:r>
            <a:r>
              <a:rPr lang="cs-CZ" sz="2000" i="1" dirty="0" smtClean="0">
                <a:solidFill>
                  <a:schemeClr val="bg1"/>
                </a:solidFill>
              </a:rPr>
              <a:t>ADAPT</a:t>
            </a:r>
            <a:r>
              <a:rPr lang="cs-CZ" sz="2000" dirty="0" smtClean="0">
                <a:solidFill>
                  <a:schemeClr val="bg1"/>
                </a:solidFill>
              </a:rPr>
              <a:t> je vylepšením regulace na proporcionální tlak.  Nepřetržitá analýza systému, aby se </a:t>
            </a:r>
            <a:r>
              <a:rPr lang="cs-CZ" sz="2000" dirty="0" err="1" smtClean="0">
                <a:solidFill>
                  <a:schemeClr val="bg1"/>
                </a:solidFill>
              </a:rPr>
              <a:t>nalezloa</a:t>
            </a:r>
            <a:r>
              <a:rPr lang="cs-CZ" sz="2000" dirty="0" smtClean="0">
                <a:solidFill>
                  <a:schemeClr val="bg1"/>
                </a:solidFill>
              </a:rPr>
              <a:t> optimální křivka.</a:t>
            </a:r>
          </a:p>
          <a:p>
            <a:pPr marL="266700" indent="-266700" eaLnBrk="1" hangingPunct="1">
              <a:buFont typeface="Wingdings" pitchFamily="2" charset="2"/>
              <a:buChar char="§"/>
            </a:pPr>
            <a:r>
              <a:rPr lang="cs-CZ" sz="2000" dirty="0" smtClean="0">
                <a:solidFill>
                  <a:schemeClr val="bg1"/>
                </a:solidFill>
              </a:rPr>
              <a:t>AUTO</a:t>
            </a:r>
            <a:r>
              <a:rPr lang="cs-CZ" sz="2000" i="1" dirty="0" smtClean="0">
                <a:solidFill>
                  <a:schemeClr val="bg1"/>
                </a:solidFill>
              </a:rPr>
              <a:t>ADAPT</a:t>
            </a:r>
            <a:r>
              <a:rPr lang="cs-CZ" sz="2000" dirty="0" smtClean="0">
                <a:solidFill>
                  <a:schemeClr val="bg1"/>
                </a:solidFill>
              </a:rPr>
              <a:t> </a:t>
            </a:r>
            <a:r>
              <a:rPr lang="cs-CZ" sz="2000" dirty="0">
                <a:solidFill>
                  <a:schemeClr val="bg1"/>
                </a:solidFill>
              </a:rPr>
              <a:t> </a:t>
            </a:r>
            <a:r>
              <a:rPr lang="cs-CZ" sz="2000" dirty="0" smtClean="0">
                <a:solidFill>
                  <a:schemeClr val="bg1"/>
                </a:solidFill>
              </a:rPr>
              <a:t>je spíš provozní oblast, kdy si čerpadlo automaticky zvolí optimální křivku na základě naměřených údajů systémových vlastností.</a:t>
            </a:r>
          </a:p>
          <a:p>
            <a:pPr marL="266700" indent="-266700" eaLnBrk="1" hangingPunct="1">
              <a:buFont typeface="Wingdings" pitchFamily="2" charset="2"/>
              <a:buChar char="§"/>
            </a:pPr>
            <a:r>
              <a:rPr lang="cs-CZ" sz="2000" dirty="0" smtClean="0">
                <a:solidFill>
                  <a:schemeClr val="bg1"/>
                </a:solidFill>
              </a:rPr>
              <a:t>To poskytuje vysoký komfort po celý den a celá roční období, protože to znamená, že termostatické ventily pracují optimálně, a proto poskytují vyšší komfort.</a:t>
            </a:r>
          </a:p>
        </p:txBody>
      </p:sp>
      <p:sp>
        <p:nvSpPr>
          <p:cNvPr id="25604" name="Rectangle 7"/>
          <p:cNvSpPr>
            <a:spLocks noChangeArrowheads="1"/>
          </p:cNvSpPr>
          <p:nvPr/>
        </p:nvSpPr>
        <p:spPr bwMode="auto">
          <a:xfrm>
            <a:off x="0" y="463550"/>
            <a:ext cx="9144000" cy="36513"/>
          </a:xfrm>
          <a:prstGeom prst="rect">
            <a:avLst/>
          </a:prstGeom>
          <a:solidFill>
            <a:srgbClr val="D9D9D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25605" name="Picture 9" descr="Grundfos_tag_roo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31138" y="228600"/>
            <a:ext cx="1312862"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9" descr="alpha_autoadap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341438"/>
            <a:ext cx="4787900" cy="392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7299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8" name="Rectangle 2"/>
          <p:cNvSpPr>
            <a:spLocks noGrp="1" noChangeArrowheads="1"/>
          </p:cNvSpPr>
          <p:nvPr>
            <p:ph type="title"/>
          </p:nvPr>
        </p:nvSpPr>
        <p:spPr>
          <a:noFill/>
          <a:ln/>
        </p:spPr>
        <p:txBody>
          <a:bodyPr/>
          <a:lstStyle/>
          <a:p>
            <a:r>
              <a:rPr lang="cs-CZ"/>
              <a:t>	</a:t>
            </a:r>
            <a:endParaRPr lang="cs-CZ" sz="3200">
              <a:solidFill>
                <a:schemeClr val="tx1"/>
              </a:solidFill>
              <a:latin typeface="Grundfos TheSans CE 7B" pitchFamily="2" charset="0"/>
            </a:endParaRPr>
          </a:p>
        </p:txBody>
      </p:sp>
      <p:grpSp>
        <p:nvGrpSpPr>
          <p:cNvPr id="925699" name="Group 3"/>
          <p:cNvGrpSpPr>
            <a:grpSpLocks/>
          </p:cNvGrpSpPr>
          <p:nvPr/>
        </p:nvGrpSpPr>
        <p:grpSpPr bwMode="auto">
          <a:xfrm>
            <a:off x="4568825" y="2781300"/>
            <a:ext cx="4575175" cy="3121025"/>
            <a:chOff x="-108" y="1325"/>
            <a:chExt cx="2882" cy="1966"/>
          </a:xfrm>
        </p:grpSpPr>
        <p:sp>
          <p:nvSpPr>
            <p:cNvPr id="925700" name="Text Box 4"/>
            <p:cNvSpPr txBox="1">
              <a:spLocks noChangeArrowheads="1"/>
            </p:cNvSpPr>
            <p:nvPr/>
          </p:nvSpPr>
          <p:spPr bwMode="auto">
            <a:xfrm>
              <a:off x="-108" y="2516"/>
              <a:ext cx="1250" cy="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endParaRPr lang="da-DK" sz="1400" b="1">
                <a:solidFill>
                  <a:srgbClr val="FFCC00"/>
                </a:solidFill>
                <a:effectLst>
                  <a:outerShdw blurRad="38100" dist="38100" dir="2700000" algn="tl">
                    <a:srgbClr val="C0C0C0"/>
                  </a:outerShdw>
                </a:effectLst>
              </a:endParaRPr>
            </a:p>
            <a:p>
              <a:pPr eaLnBrk="1" hangingPunct="1"/>
              <a:endParaRPr lang="da-DK" sz="1400" b="1">
                <a:solidFill>
                  <a:srgbClr val="FFCC00"/>
                </a:solidFill>
                <a:effectLst>
                  <a:outerShdw blurRad="38100" dist="38100" dir="2700000" algn="tl">
                    <a:srgbClr val="C0C0C0"/>
                  </a:outerShdw>
                </a:effectLst>
              </a:endParaRPr>
            </a:p>
            <a:p>
              <a:pPr eaLnBrk="1" hangingPunct="1"/>
              <a:endParaRPr lang="da-DK" sz="1400" b="1">
                <a:solidFill>
                  <a:srgbClr val="FFCC00"/>
                </a:solidFill>
                <a:effectLst>
                  <a:outerShdw blurRad="38100" dist="38100" dir="2700000" algn="tl">
                    <a:srgbClr val="C0C0C0"/>
                  </a:outerShdw>
                </a:effectLst>
              </a:endParaRPr>
            </a:p>
            <a:p>
              <a:pPr eaLnBrk="1" hangingPunct="1"/>
              <a:r>
                <a:rPr lang="da-DK" sz="1400" b="1">
                  <a:solidFill>
                    <a:srgbClr val="FFCC00"/>
                  </a:solidFill>
                  <a:effectLst>
                    <a:outerShdw blurRad="38100" dist="38100" dir="2700000" algn="tl">
                      <a:srgbClr val="C0C0C0"/>
                    </a:outerShdw>
                  </a:effectLst>
                </a:rPr>
                <a:t>                  Night duty</a:t>
              </a:r>
            </a:p>
            <a:p>
              <a:pPr eaLnBrk="1" hangingPunct="1"/>
              <a:r>
                <a:rPr lang="da-DK" sz="1400" b="1">
                  <a:effectLst>
                    <a:outerShdw blurRad="38100" dist="38100" dir="2700000" algn="tl">
                      <a:srgbClr val="C0C0C0"/>
                    </a:outerShdw>
                  </a:effectLst>
                </a:rPr>
                <a:t>                   Min speed</a:t>
              </a:r>
              <a:endParaRPr lang="en-GB" sz="1400" b="1">
                <a:effectLst>
                  <a:outerShdw blurRad="38100" dist="38100" dir="2700000" algn="tl">
                    <a:srgbClr val="C0C0C0"/>
                  </a:outerShdw>
                </a:effectLst>
              </a:endParaRPr>
            </a:p>
          </p:txBody>
        </p:sp>
        <p:sp>
          <p:nvSpPr>
            <p:cNvPr id="925701" name="Rectangle 5"/>
            <p:cNvSpPr>
              <a:spLocks noChangeArrowheads="1"/>
            </p:cNvSpPr>
            <p:nvPr/>
          </p:nvSpPr>
          <p:spPr bwMode="auto">
            <a:xfrm>
              <a:off x="364" y="1325"/>
              <a:ext cx="1950" cy="1966"/>
            </a:xfrm>
            <a:prstGeom prst="rect">
              <a:avLst/>
            </a:prstGeom>
            <a:solidFill>
              <a:schemeClr val="folHlink"/>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GB" sz="2400">
                <a:solidFill>
                  <a:schemeClr val="bg1"/>
                </a:solidFill>
              </a:endParaRPr>
            </a:p>
          </p:txBody>
        </p:sp>
        <p:sp>
          <p:nvSpPr>
            <p:cNvPr id="925702" name="Freeform 6"/>
            <p:cNvSpPr>
              <a:spLocks/>
            </p:cNvSpPr>
            <p:nvPr/>
          </p:nvSpPr>
          <p:spPr bwMode="auto">
            <a:xfrm>
              <a:off x="720" y="2068"/>
              <a:ext cx="1195" cy="818"/>
            </a:xfrm>
            <a:custGeom>
              <a:avLst/>
              <a:gdLst>
                <a:gd name="T0" fmla="*/ 0 w 1632"/>
                <a:gd name="T1" fmla="*/ 960 h 960"/>
                <a:gd name="T2" fmla="*/ 960 w 1632"/>
                <a:gd name="T3" fmla="*/ 768 h 960"/>
                <a:gd name="T4" fmla="*/ 1632 w 1632"/>
                <a:gd name="T5" fmla="*/ 0 h 960"/>
              </a:gdLst>
              <a:ahLst/>
              <a:cxnLst>
                <a:cxn ang="0">
                  <a:pos x="T0" y="T1"/>
                </a:cxn>
                <a:cxn ang="0">
                  <a:pos x="T2" y="T3"/>
                </a:cxn>
                <a:cxn ang="0">
                  <a:pos x="T4" y="T5"/>
                </a:cxn>
              </a:cxnLst>
              <a:rect l="0" t="0" r="r" b="b"/>
              <a:pathLst>
                <a:path w="1632" h="960">
                  <a:moveTo>
                    <a:pt x="0" y="960"/>
                  </a:moveTo>
                  <a:cubicBezTo>
                    <a:pt x="344" y="944"/>
                    <a:pt x="688" y="928"/>
                    <a:pt x="960" y="768"/>
                  </a:cubicBezTo>
                  <a:cubicBezTo>
                    <a:pt x="1232" y="608"/>
                    <a:pt x="1520" y="128"/>
                    <a:pt x="1632" y="0"/>
                  </a:cubicBezTo>
                </a:path>
              </a:pathLst>
            </a:custGeom>
            <a:noFill/>
            <a:ln w="9525" cap="flat" cmpd="sng">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nvGrpSpPr>
            <p:cNvPr id="925703" name="Group 7"/>
            <p:cNvGrpSpPr>
              <a:grpSpLocks/>
            </p:cNvGrpSpPr>
            <p:nvPr/>
          </p:nvGrpSpPr>
          <p:grpSpPr bwMode="auto">
            <a:xfrm>
              <a:off x="720" y="1513"/>
              <a:ext cx="1440" cy="1373"/>
              <a:chOff x="2880" y="480"/>
              <a:chExt cx="1680" cy="1680"/>
            </a:xfrm>
          </p:grpSpPr>
          <p:cxnSp>
            <p:nvCxnSpPr>
              <p:cNvPr id="925704" name="AutoShape 8"/>
              <p:cNvCxnSpPr>
                <a:cxnSpLocks noChangeShapeType="1"/>
              </p:cNvCxnSpPr>
              <p:nvPr/>
            </p:nvCxnSpPr>
            <p:spPr bwMode="auto">
              <a:xfrm flipV="1">
                <a:off x="2880" y="480"/>
                <a:ext cx="0" cy="168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5705" name="AutoShape 9"/>
              <p:cNvCxnSpPr>
                <a:cxnSpLocks noChangeShapeType="1"/>
              </p:cNvCxnSpPr>
              <p:nvPr/>
            </p:nvCxnSpPr>
            <p:spPr bwMode="auto">
              <a:xfrm>
                <a:off x="2880" y="2160"/>
                <a:ext cx="1680"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925706" name="Freeform 10"/>
            <p:cNvSpPr>
              <a:spLocks/>
            </p:cNvSpPr>
            <p:nvPr/>
          </p:nvSpPr>
          <p:spPr bwMode="auto">
            <a:xfrm>
              <a:off x="720" y="1717"/>
              <a:ext cx="1287" cy="1169"/>
            </a:xfrm>
            <a:custGeom>
              <a:avLst/>
              <a:gdLst>
                <a:gd name="T0" fmla="*/ 0 w 2016"/>
                <a:gd name="T1" fmla="*/ 0 h 1920"/>
                <a:gd name="T2" fmla="*/ 1440 w 2016"/>
                <a:gd name="T3" fmla="*/ 720 h 1920"/>
                <a:gd name="T4" fmla="*/ 2016 w 2016"/>
                <a:gd name="T5" fmla="*/ 1920 h 1920"/>
              </a:gdLst>
              <a:ahLst/>
              <a:cxnLst>
                <a:cxn ang="0">
                  <a:pos x="T0" y="T1"/>
                </a:cxn>
                <a:cxn ang="0">
                  <a:pos x="T2" y="T3"/>
                </a:cxn>
                <a:cxn ang="0">
                  <a:pos x="T4" y="T5"/>
                </a:cxn>
              </a:cxnLst>
              <a:rect l="0" t="0" r="r" b="b"/>
              <a:pathLst>
                <a:path w="2016" h="1920">
                  <a:moveTo>
                    <a:pt x="0" y="0"/>
                  </a:moveTo>
                  <a:cubicBezTo>
                    <a:pt x="552" y="200"/>
                    <a:pt x="1104" y="400"/>
                    <a:pt x="1440" y="720"/>
                  </a:cubicBezTo>
                  <a:cubicBezTo>
                    <a:pt x="1776" y="1040"/>
                    <a:pt x="1896" y="1480"/>
                    <a:pt x="2016" y="192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25707" name="Text Box 11"/>
            <p:cNvSpPr txBox="1">
              <a:spLocks noChangeArrowheads="1"/>
            </p:cNvSpPr>
            <p:nvPr/>
          </p:nvSpPr>
          <p:spPr bwMode="auto">
            <a:xfrm>
              <a:off x="2093" y="2896"/>
              <a:ext cx="20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da-DK" sz="1400" b="1">
                  <a:effectLst>
                    <a:outerShdw blurRad="38100" dist="38100" dir="2700000" algn="tl">
                      <a:srgbClr val="C0C0C0"/>
                    </a:outerShdw>
                  </a:effectLst>
                </a:rPr>
                <a:t>Q</a:t>
              </a:r>
              <a:endParaRPr lang="en-GB" sz="1400" b="1">
                <a:effectLst>
                  <a:outerShdw blurRad="38100" dist="38100" dir="2700000" algn="tl">
                    <a:srgbClr val="C0C0C0"/>
                  </a:outerShdw>
                </a:effectLst>
              </a:endParaRPr>
            </a:p>
          </p:txBody>
        </p:sp>
        <p:sp>
          <p:nvSpPr>
            <p:cNvPr id="925708" name="Text Box 12"/>
            <p:cNvSpPr txBox="1">
              <a:spLocks noChangeArrowheads="1"/>
            </p:cNvSpPr>
            <p:nvPr/>
          </p:nvSpPr>
          <p:spPr bwMode="auto">
            <a:xfrm>
              <a:off x="567" y="1435"/>
              <a:ext cx="19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da-DK" sz="1400" b="1">
                  <a:effectLst>
                    <a:outerShdw blurRad="38100" dist="38100" dir="2700000" algn="tl">
                      <a:srgbClr val="C0C0C0"/>
                    </a:outerShdw>
                  </a:effectLst>
                </a:rPr>
                <a:t>H</a:t>
              </a:r>
              <a:endParaRPr lang="en-GB" sz="1400" b="1">
                <a:effectLst>
                  <a:outerShdw blurRad="38100" dist="38100" dir="2700000" algn="tl">
                    <a:srgbClr val="C0C0C0"/>
                  </a:outerShdw>
                </a:effectLst>
              </a:endParaRPr>
            </a:p>
          </p:txBody>
        </p:sp>
        <p:sp>
          <p:nvSpPr>
            <p:cNvPr id="925709" name="Freeform 13"/>
            <p:cNvSpPr>
              <a:spLocks/>
            </p:cNvSpPr>
            <p:nvPr/>
          </p:nvSpPr>
          <p:spPr bwMode="auto">
            <a:xfrm>
              <a:off x="725" y="2599"/>
              <a:ext cx="306" cy="278"/>
            </a:xfrm>
            <a:custGeom>
              <a:avLst/>
              <a:gdLst>
                <a:gd name="T0" fmla="*/ 0 w 2016"/>
                <a:gd name="T1" fmla="*/ 0 h 1920"/>
                <a:gd name="T2" fmla="*/ 1440 w 2016"/>
                <a:gd name="T3" fmla="*/ 720 h 1920"/>
                <a:gd name="T4" fmla="*/ 2016 w 2016"/>
                <a:gd name="T5" fmla="*/ 1920 h 1920"/>
              </a:gdLst>
              <a:ahLst/>
              <a:cxnLst>
                <a:cxn ang="0">
                  <a:pos x="T0" y="T1"/>
                </a:cxn>
                <a:cxn ang="0">
                  <a:pos x="T2" y="T3"/>
                </a:cxn>
                <a:cxn ang="0">
                  <a:pos x="T4" y="T5"/>
                </a:cxn>
              </a:cxnLst>
              <a:rect l="0" t="0" r="r" b="b"/>
              <a:pathLst>
                <a:path w="2016" h="1920">
                  <a:moveTo>
                    <a:pt x="0" y="0"/>
                  </a:moveTo>
                  <a:cubicBezTo>
                    <a:pt x="552" y="200"/>
                    <a:pt x="1104" y="400"/>
                    <a:pt x="1440" y="720"/>
                  </a:cubicBezTo>
                  <a:cubicBezTo>
                    <a:pt x="1776" y="1040"/>
                    <a:pt x="1896" y="1480"/>
                    <a:pt x="2016" y="192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25710" name="Line 14"/>
            <p:cNvSpPr>
              <a:spLocks noChangeShapeType="1"/>
            </p:cNvSpPr>
            <p:nvPr/>
          </p:nvSpPr>
          <p:spPr bwMode="auto">
            <a:xfrm flipV="1">
              <a:off x="720" y="2248"/>
              <a:ext cx="1139" cy="521"/>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25711" name="Line 15"/>
            <p:cNvSpPr>
              <a:spLocks noChangeShapeType="1"/>
            </p:cNvSpPr>
            <p:nvPr/>
          </p:nvSpPr>
          <p:spPr bwMode="auto">
            <a:xfrm>
              <a:off x="720" y="2745"/>
              <a:ext cx="1261" cy="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25712" name="AutoShape 16"/>
            <p:cNvSpPr>
              <a:spLocks noChangeArrowheads="1"/>
            </p:cNvSpPr>
            <p:nvPr/>
          </p:nvSpPr>
          <p:spPr bwMode="auto">
            <a:xfrm rot="3704105">
              <a:off x="894" y="2288"/>
              <a:ext cx="211" cy="366"/>
            </a:xfrm>
            <a:prstGeom prst="curvedRightArrow">
              <a:avLst>
                <a:gd name="adj1" fmla="val 34692"/>
                <a:gd name="adj2" fmla="val 69384"/>
                <a:gd name="adj3" fmla="val 33333"/>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25713" name="Text Box 17"/>
            <p:cNvSpPr txBox="1">
              <a:spLocks noChangeArrowheads="1"/>
            </p:cNvSpPr>
            <p:nvPr/>
          </p:nvSpPr>
          <p:spPr bwMode="auto">
            <a:xfrm>
              <a:off x="1792" y="2165"/>
              <a:ext cx="43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da-DK" sz="1400" b="1">
                  <a:solidFill>
                    <a:srgbClr val="00FF00"/>
                  </a:solidFill>
                  <a:effectLst>
                    <a:outerShdw blurRad="38100" dist="38100" dir="2700000" algn="tl">
                      <a:srgbClr val="C0C0C0"/>
                    </a:outerShdw>
                  </a:effectLst>
                </a:rPr>
                <a:t>AUTO</a:t>
              </a:r>
              <a:endParaRPr lang="en-GB" sz="1400" b="1">
                <a:effectLst>
                  <a:outerShdw blurRad="38100" dist="38100" dir="2700000" algn="tl">
                    <a:srgbClr val="C0C0C0"/>
                  </a:outerShdw>
                </a:effectLst>
              </a:endParaRPr>
            </a:p>
          </p:txBody>
        </p:sp>
        <p:sp>
          <p:nvSpPr>
            <p:cNvPr id="925714" name="AutoShape 18"/>
            <p:cNvSpPr>
              <a:spLocks noChangeArrowheads="1"/>
            </p:cNvSpPr>
            <p:nvPr/>
          </p:nvSpPr>
          <p:spPr bwMode="auto">
            <a:xfrm rot="-7361056">
              <a:off x="1538" y="2345"/>
              <a:ext cx="212" cy="367"/>
            </a:xfrm>
            <a:prstGeom prst="curvedRightArrow">
              <a:avLst>
                <a:gd name="adj1" fmla="val 34623"/>
                <a:gd name="adj2" fmla="val 69245"/>
                <a:gd name="adj3" fmla="val 33333"/>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25715" name="Oval 19"/>
            <p:cNvSpPr>
              <a:spLocks noChangeArrowheads="1"/>
            </p:cNvSpPr>
            <p:nvPr/>
          </p:nvSpPr>
          <p:spPr bwMode="auto">
            <a:xfrm>
              <a:off x="1001" y="2803"/>
              <a:ext cx="92" cy="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r>
                <a:rPr lang="da-DK" sz="1200"/>
                <a:t>1</a:t>
              </a:r>
              <a:endParaRPr lang="en-GB" sz="1200"/>
            </a:p>
          </p:txBody>
        </p:sp>
        <p:sp>
          <p:nvSpPr>
            <p:cNvPr id="925716" name="Oval 20"/>
            <p:cNvSpPr>
              <a:spLocks noChangeArrowheads="1"/>
            </p:cNvSpPr>
            <p:nvPr/>
          </p:nvSpPr>
          <p:spPr bwMode="auto">
            <a:xfrm>
              <a:off x="1001" y="2569"/>
              <a:ext cx="92" cy="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r>
                <a:rPr lang="da-DK" sz="1200"/>
                <a:t>2</a:t>
              </a:r>
              <a:endParaRPr lang="en-GB" sz="1200"/>
            </a:p>
          </p:txBody>
        </p:sp>
        <p:sp>
          <p:nvSpPr>
            <p:cNvPr id="925717" name="Text Box 21"/>
            <p:cNvSpPr txBox="1">
              <a:spLocks noChangeArrowheads="1"/>
            </p:cNvSpPr>
            <p:nvPr/>
          </p:nvSpPr>
          <p:spPr bwMode="auto">
            <a:xfrm>
              <a:off x="354" y="1640"/>
              <a:ext cx="34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da-DK" sz="1400" b="1">
                  <a:effectLst>
                    <a:outerShdw blurRad="38100" dist="38100" dir="2700000" algn="tl">
                      <a:srgbClr val="C0C0C0"/>
                    </a:outerShdw>
                  </a:effectLst>
                </a:rPr>
                <a:t>H</a:t>
              </a:r>
              <a:r>
                <a:rPr lang="da-DK" sz="1400" b="1" baseline="-25000">
                  <a:effectLst>
                    <a:outerShdw blurRad="38100" dist="38100" dir="2700000" algn="tl">
                      <a:srgbClr val="C0C0C0"/>
                    </a:outerShdw>
                  </a:effectLst>
                </a:rPr>
                <a:t>max</a:t>
              </a:r>
              <a:endParaRPr lang="en-GB" sz="1400" b="1">
                <a:effectLst>
                  <a:outerShdw blurRad="38100" dist="38100" dir="2700000" algn="tl">
                    <a:srgbClr val="C0C0C0"/>
                  </a:outerShdw>
                </a:effectLst>
              </a:endParaRPr>
            </a:p>
          </p:txBody>
        </p:sp>
        <p:sp>
          <p:nvSpPr>
            <p:cNvPr id="925718" name="Line 22"/>
            <p:cNvSpPr>
              <a:spLocks noChangeShapeType="1"/>
            </p:cNvSpPr>
            <p:nvPr/>
          </p:nvSpPr>
          <p:spPr bwMode="auto">
            <a:xfrm flipH="1">
              <a:off x="663" y="1722"/>
              <a:ext cx="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25719" name="Text Box 23"/>
            <p:cNvSpPr txBox="1">
              <a:spLocks noChangeArrowheads="1"/>
            </p:cNvSpPr>
            <p:nvPr/>
          </p:nvSpPr>
          <p:spPr bwMode="auto">
            <a:xfrm>
              <a:off x="1430" y="1909"/>
              <a:ext cx="134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cs-CZ" sz="1400" b="1">
                  <a:effectLst>
                    <a:outerShdw blurRad="38100" dist="38100" dir="2700000" algn="tl">
                      <a:srgbClr val="C0C0C0"/>
                    </a:outerShdw>
                  </a:effectLst>
                </a:rPr>
                <a:t>Křivka soustavy</a:t>
              </a:r>
              <a:r>
                <a:rPr lang="da-DK" sz="1400" b="1">
                  <a:effectLst>
                    <a:outerShdw blurRad="38100" dist="38100" dir="2700000" algn="tl">
                      <a:srgbClr val="C0C0C0"/>
                    </a:outerShdw>
                  </a:effectLst>
                </a:rPr>
                <a:t>            </a:t>
              </a:r>
              <a:endParaRPr lang="en-GB" sz="1400" b="1">
                <a:effectLst>
                  <a:outerShdw blurRad="38100" dist="38100" dir="2700000" algn="tl">
                    <a:srgbClr val="C0C0C0"/>
                  </a:outerShdw>
                </a:effectLst>
              </a:endParaRPr>
            </a:p>
          </p:txBody>
        </p:sp>
      </p:grpSp>
      <p:sp>
        <p:nvSpPr>
          <p:cNvPr id="925720" name="Text Box 24"/>
          <p:cNvSpPr txBox="1">
            <a:spLocks noChangeArrowheads="1"/>
          </p:cNvSpPr>
          <p:nvPr/>
        </p:nvSpPr>
        <p:spPr bwMode="auto">
          <a:xfrm>
            <a:off x="468313" y="1916113"/>
            <a:ext cx="4391025" cy="915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r>
              <a:rPr lang="cs-CZ" sz="1800" b="1">
                <a:solidFill>
                  <a:srgbClr val="000000"/>
                </a:solidFill>
                <a:latin typeface="Arial" pitchFamily="34" charset="0"/>
              </a:rPr>
              <a:t>Funkce redukovaného nočního provozu u čerpadla </a:t>
            </a:r>
            <a:r>
              <a:rPr lang="en-GB" sz="1800" b="1">
                <a:solidFill>
                  <a:srgbClr val="000000"/>
                </a:solidFill>
                <a:latin typeface="Arial" pitchFamily="34" charset="0"/>
              </a:rPr>
              <a:t>GRUNDFOS </a:t>
            </a:r>
            <a:r>
              <a:rPr lang="cs-CZ" sz="1800" b="1">
                <a:solidFill>
                  <a:srgbClr val="000000"/>
                </a:solidFill>
                <a:latin typeface="Arial" pitchFamily="34" charset="0"/>
              </a:rPr>
              <a:t>ALPHA2 a </a:t>
            </a:r>
            <a:r>
              <a:rPr lang="en-GB" sz="1800" b="1">
                <a:solidFill>
                  <a:srgbClr val="000000"/>
                </a:solidFill>
                <a:latin typeface="Arial" pitchFamily="34" charset="0"/>
              </a:rPr>
              <a:t>MAGNA</a:t>
            </a:r>
            <a:r>
              <a:rPr lang="cs-CZ" sz="1800" b="1">
                <a:solidFill>
                  <a:srgbClr val="000000"/>
                </a:solidFill>
                <a:latin typeface="Arial" pitchFamily="34" charset="0"/>
              </a:rPr>
              <a:t> :</a:t>
            </a:r>
            <a:endParaRPr lang="da-DK" sz="1800" b="1">
              <a:solidFill>
                <a:srgbClr val="000000"/>
              </a:solidFill>
              <a:latin typeface="Arial" pitchFamily="34" charset="0"/>
            </a:endParaRPr>
          </a:p>
        </p:txBody>
      </p:sp>
      <p:sp>
        <p:nvSpPr>
          <p:cNvPr id="925721" name="Text Box 25"/>
          <p:cNvSpPr txBox="1">
            <a:spLocks noChangeArrowheads="1"/>
          </p:cNvSpPr>
          <p:nvPr/>
        </p:nvSpPr>
        <p:spPr bwMode="auto">
          <a:xfrm>
            <a:off x="468313" y="2997200"/>
            <a:ext cx="4175125" cy="305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lgn="l">
              <a:defRPr sz="2400">
                <a:solidFill>
                  <a:schemeClr val="tx1"/>
                </a:solidFill>
                <a:latin typeface="Times" pitchFamily="18" charset="0"/>
              </a:defRPr>
            </a:lvl1pPr>
            <a:lvl2pPr marL="1143000" indent="-476250" algn="l">
              <a:defRPr sz="2400">
                <a:solidFill>
                  <a:schemeClr val="tx1"/>
                </a:solidFill>
                <a:latin typeface="Times" pitchFamily="18" charset="0"/>
              </a:defRPr>
            </a:lvl2pPr>
            <a:lvl3pPr marL="1790700" indent="-457200" algn="l">
              <a:defRPr sz="2400">
                <a:solidFill>
                  <a:schemeClr val="tx1"/>
                </a:solidFill>
                <a:latin typeface="Times" pitchFamily="18" charset="0"/>
              </a:defRPr>
            </a:lvl3pPr>
            <a:lvl4pPr marL="2438400" indent="-457200" algn="l">
              <a:defRPr sz="2400">
                <a:solidFill>
                  <a:schemeClr val="tx1"/>
                </a:solidFill>
                <a:latin typeface="Times" pitchFamily="18" charset="0"/>
              </a:defRPr>
            </a:lvl4pPr>
            <a:lvl5pPr marL="3086100" indent="-457200" algn="l">
              <a:defRPr sz="2400">
                <a:solidFill>
                  <a:schemeClr val="tx1"/>
                </a:solidFill>
                <a:latin typeface="Times" pitchFamily="18" charset="0"/>
              </a:defRPr>
            </a:lvl5pPr>
            <a:lvl6pPr marL="3543300" indent="-457200" eaLnBrk="0" fontAlgn="base" hangingPunct="0">
              <a:spcBef>
                <a:spcPct val="0"/>
              </a:spcBef>
              <a:spcAft>
                <a:spcPct val="0"/>
              </a:spcAft>
              <a:defRPr sz="2400">
                <a:solidFill>
                  <a:schemeClr val="tx1"/>
                </a:solidFill>
                <a:latin typeface="Times" pitchFamily="18" charset="0"/>
              </a:defRPr>
            </a:lvl6pPr>
            <a:lvl7pPr marL="4000500" indent="-457200" eaLnBrk="0" fontAlgn="base" hangingPunct="0">
              <a:spcBef>
                <a:spcPct val="0"/>
              </a:spcBef>
              <a:spcAft>
                <a:spcPct val="0"/>
              </a:spcAft>
              <a:defRPr sz="2400">
                <a:solidFill>
                  <a:schemeClr val="tx1"/>
                </a:solidFill>
                <a:latin typeface="Times" pitchFamily="18" charset="0"/>
              </a:defRPr>
            </a:lvl7pPr>
            <a:lvl8pPr marL="4457700" indent="-457200" eaLnBrk="0" fontAlgn="base" hangingPunct="0">
              <a:spcBef>
                <a:spcPct val="0"/>
              </a:spcBef>
              <a:spcAft>
                <a:spcPct val="0"/>
              </a:spcAft>
              <a:defRPr sz="2400">
                <a:solidFill>
                  <a:schemeClr val="tx1"/>
                </a:solidFill>
                <a:latin typeface="Times" pitchFamily="18" charset="0"/>
              </a:defRPr>
            </a:lvl8pPr>
            <a:lvl9pPr marL="4914900" indent="-457200" eaLnBrk="0" fontAlgn="base" hangingPunct="0">
              <a:spcBef>
                <a:spcPct val="0"/>
              </a:spcBef>
              <a:spcAft>
                <a:spcPct val="0"/>
              </a:spcAft>
              <a:defRPr sz="2400">
                <a:solidFill>
                  <a:schemeClr val="tx1"/>
                </a:solidFill>
                <a:latin typeface="Times" pitchFamily="18" charset="0"/>
              </a:defRPr>
            </a:lvl9pPr>
          </a:lstStyle>
          <a:p>
            <a:pPr eaLnBrk="1" hangingPunct="1"/>
            <a:endParaRPr lang="da-DK" sz="1400">
              <a:solidFill>
                <a:srgbClr val="000000"/>
              </a:solidFill>
              <a:latin typeface="Grundfos TheSans" pitchFamily="34" charset="0"/>
            </a:endParaRPr>
          </a:p>
          <a:p>
            <a:pPr eaLnBrk="1" hangingPunct="1">
              <a:buFontTx/>
              <a:buAutoNum type="arabicPeriod"/>
            </a:pPr>
            <a:r>
              <a:rPr lang="cs-CZ" sz="1800">
                <a:solidFill>
                  <a:srgbClr val="000000"/>
                </a:solidFill>
                <a:latin typeface="Arial" pitchFamily="34" charset="0"/>
              </a:rPr>
              <a:t>Jestliže teplota čerpané kapaliny klesne o 10-15 </a:t>
            </a:r>
            <a:r>
              <a:rPr lang="cs-CZ" sz="1800" baseline="30000">
                <a:solidFill>
                  <a:srgbClr val="000000"/>
                </a:solidFill>
                <a:latin typeface="Arial" pitchFamily="34" charset="0"/>
              </a:rPr>
              <a:t>0</a:t>
            </a:r>
            <a:r>
              <a:rPr lang="cs-CZ" sz="1800">
                <a:solidFill>
                  <a:srgbClr val="000000"/>
                </a:solidFill>
                <a:latin typeface="Arial" pitchFamily="34" charset="0"/>
              </a:rPr>
              <a:t>C během cca 2 hodin,  přepne se čerpadlo se zpožděním  automaticky na minimální křivku</a:t>
            </a:r>
          </a:p>
          <a:p>
            <a:pPr eaLnBrk="1" hangingPunct="1">
              <a:buFontTx/>
              <a:buAutoNum type="arabicPeriod"/>
            </a:pPr>
            <a:endParaRPr lang="cs-CZ" sz="1800">
              <a:solidFill>
                <a:srgbClr val="000000"/>
              </a:solidFill>
              <a:latin typeface="Arial" pitchFamily="34" charset="0"/>
            </a:endParaRPr>
          </a:p>
          <a:p>
            <a:pPr eaLnBrk="1" hangingPunct="1">
              <a:buFontTx/>
              <a:buAutoNum type="arabicPeriod"/>
            </a:pPr>
            <a:r>
              <a:rPr lang="cs-CZ" sz="1800">
                <a:solidFill>
                  <a:srgbClr val="000000"/>
                </a:solidFill>
                <a:latin typeface="Arial" pitchFamily="34" charset="0"/>
              </a:rPr>
              <a:t>V případě zvýšení teploty o </a:t>
            </a:r>
            <a:r>
              <a:rPr lang="da-DK" sz="1800">
                <a:solidFill>
                  <a:srgbClr val="000000"/>
                </a:solidFill>
                <a:latin typeface="Arial" pitchFamily="34" charset="0"/>
              </a:rPr>
              <a:t>10 </a:t>
            </a:r>
            <a:r>
              <a:rPr lang="cs-CZ" sz="1800">
                <a:solidFill>
                  <a:srgbClr val="000000"/>
                </a:solidFill>
                <a:latin typeface="Arial" pitchFamily="34" charset="0"/>
              </a:rPr>
              <a:t>°C</a:t>
            </a:r>
            <a:r>
              <a:rPr lang="da-DK" sz="1800">
                <a:solidFill>
                  <a:srgbClr val="000000"/>
                </a:solidFill>
                <a:latin typeface="Arial" pitchFamily="34" charset="0"/>
              </a:rPr>
              <a:t> </a:t>
            </a:r>
            <a:r>
              <a:rPr lang="cs-CZ" sz="1800">
                <a:solidFill>
                  <a:srgbClr val="000000"/>
                </a:solidFill>
                <a:latin typeface="Arial" pitchFamily="34" charset="0"/>
              </a:rPr>
              <a:t>se čerpadlo okamžitě automaticky přepne do svého původního provozního režimu.</a:t>
            </a:r>
            <a:r>
              <a:rPr lang="cs-CZ" sz="1800" b="1">
                <a:solidFill>
                  <a:srgbClr val="000000"/>
                </a:solidFill>
                <a:latin typeface="Arial" pitchFamily="34" charset="0"/>
              </a:rPr>
              <a:t> </a:t>
            </a:r>
            <a:endParaRPr lang="en-GB" sz="1800" b="1">
              <a:solidFill>
                <a:srgbClr val="000000"/>
              </a:solidFill>
              <a:latin typeface="Arial" pitchFamily="34" charset="0"/>
            </a:endParaRPr>
          </a:p>
        </p:txBody>
      </p:sp>
      <p:sp>
        <p:nvSpPr>
          <p:cNvPr id="925722" name="Rectangle 26"/>
          <p:cNvSpPr>
            <a:spLocks noChangeArrowheads="1"/>
          </p:cNvSpPr>
          <p:nvPr/>
        </p:nvSpPr>
        <p:spPr bwMode="auto">
          <a:xfrm>
            <a:off x="0" y="404813"/>
            <a:ext cx="7777163"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sz="3200" b="1">
                <a:latin typeface="Arial" pitchFamily="34" charset="0"/>
              </a:rPr>
              <a:t>NOČNÍ REDUKOVANÝ PROVOZ</a:t>
            </a:r>
          </a:p>
          <a:p>
            <a:r>
              <a:rPr lang="cs-CZ" sz="2400" b="1">
                <a:latin typeface="Arial" pitchFamily="34" charset="0"/>
              </a:rPr>
              <a:t>(STANDARD</a:t>
            </a:r>
            <a:r>
              <a:rPr lang="cs-CZ" sz="2400" b="1">
                <a:effectLst>
                  <a:outerShdw blurRad="38100" dist="38100" dir="2700000" algn="tl">
                    <a:srgbClr val="C0C0C0"/>
                  </a:outerShdw>
                </a:effectLst>
                <a:latin typeface="Arial" pitchFamily="34" charset="0"/>
              </a:rPr>
              <a:t>, NEREGULOVANÝ provoz)</a:t>
            </a:r>
            <a:endParaRPr lang="cs-CZ" sz="2400" b="1">
              <a:latin typeface="Arial" pitchFamily="34" charset="0"/>
            </a:endParaRPr>
          </a:p>
          <a:p>
            <a:pPr eaLnBrk="1" hangingPunct="1"/>
            <a:endParaRPr lang="cs-CZ" sz="3200">
              <a:latin typeface="Grundfos TheSans CE 7B" pitchFamily="2" charset="0"/>
            </a:endParaRPr>
          </a:p>
        </p:txBody>
      </p:sp>
      <p:pic>
        <p:nvPicPr>
          <p:cNvPr id="29" name="Picture 7" descr="03 ALPHA2 - no shell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7086" y="246642"/>
            <a:ext cx="2861683" cy="286168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Redwolf_med_isol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0525" y="360000"/>
            <a:ext cx="3576487" cy="2053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700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25721">
                                            <p:txEl>
                                              <p:pRg st="3" end="3"/>
                                            </p:txEl>
                                          </p:spTgt>
                                        </p:tgtEl>
                                        <p:attrNameLst>
                                          <p:attrName>style.visibility</p:attrName>
                                        </p:attrNameLst>
                                      </p:cBhvr>
                                      <p:to>
                                        <p:strVal val="visible"/>
                                      </p:to>
                                    </p:set>
                                    <p:anim calcmode="lin" valueType="num">
                                      <p:cBhvr additive="base">
                                        <p:cTn id="7" dur="500" fill="hold"/>
                                        <p:tgtEl>
                                          <p:spTgt spid="925721">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572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611188" y="476250"/>
            <a:ext cx="7951787" cy="996950"/>
          </a:xfrm>
        </p:spPr>
        <p:txBody>
          <a:bodyPr/>
          <a:lstStyle/>
          <a:p>
            <a:r>
              <a:rPr lang="cs-CZ" sz="3200" b="1">
                <a:solidFill>
                  <a:schemeClr val="tx1"/>
                </a:solidFill>
                <a:latin typeface="Arial" pitchFamily="34" charset="0"/>
              </a:rPr>
              <a:t>NOVÁ ŘADA COMFORT PM</a:t>
            </a:r>
            <a:endParaRPr lang="en-US" sz="3200" b="1">
              <a:solidFill>
                <a:schemeClr val="tx1"/>
              </a:solidFill>
              <a:latin typeface="Arial" pitchFamily="34" charset="0"/>
            </a:endParaRPr>
          </a:p>
        </p:txBody>
      </p:sp>
      <p:sp>
        <p:nvSpPr>
          <p:cNvPr id="914435" name="Rectangle 3"/>
          <p:cNvSpPr>
            <a:spLocks noGrp="1" noChangeArrowheads="1"/>
          </p:cNvSpPr>
          <p:nvPr>
            <p:ph type="body" sz="half" idx="1"/>
          </p:nvPr>
        </p:nvSpPr>
        <p:spPr>
          <a:xfrm>
            <a:off x="179388" y="3033713"/>
            <a:ext cx="5543550" cy="2683812"/>
          </a:xfrm>
        </p:spPr>
        <p:txBody>
          <a:bodyPr/>
          <a:lstStyle/>
          <a:p>
            <a:endParaRPr lang="en-US" sz="1600" b="1" dirty="0"/>
          </a:p>
          <a:p>
            <a:r>
              <a:rPr lang="cs-CZ" sz="2000" b="1" dirty="0"/>
              <a:t>COMFORT s PM </a:t>
            </a:r>
            <a:r>
              <a:rPr lang="cs-CZ" sz="2000" b="1" dirty="0" smtClean="0"/>
              <a:t>(permanent motor)</a:t>
            </a:r>
            <a:endParaRPr lang="cs-CZ" sz="2000" b="1" dirty="0"/>
          </a:p>
          <a:p>
            <a:pPr lvl="1"/>
            <a:r>
              <a:rPr lang="cs-CZ" sz="1600" dirty="0"/>
              <a:t>El. příkon max. 8,5 W</a:t>
            </a:r>
            <a:endParaRPr lang="en-US" sz="1600" dirty="0"/>
          </a:p>
          <a:p>
            <a:pPr lvl="1"/>
            <a:r>
              <a:rPr lang="en-US" sz="1600" dirty="0"/>
              <a:t>Comfort B(X) </a:t>
            </a:r>
          </a:p>
          <a:p>
            <a:pPr lvl="3"/>
            <a:r>
              <a:rPr lang="en-US" sz="1600" dirty="0"/>
              <a:t>UP15-14B PM</a:t>
            </a:r>
            <a:r>
              <a:rPr lang="cs-CZ" sz="1600" dirty="0">
                <a:latin typeface="Arial" pitchFamily="34" charset="0"/>
              </a:rPr>
              <a:t> 	 	</a:t>
            </a:r>
            <a:endParaRPr lang="en-US" sz="1600" dirty="0">
              <a:latin typeface="Arial" pitchFamily="34" charset="0"/>
            </a:endParaRPr>
          </a:p>
          <a:p>
            <a:pPr lvl="3"/>
            <a:r>
              <a:rPr lang="en-US" sz="1600" dirty="0"/>
              <a:t>UP20-14BX PM</a:t>
            </a:r>
            <a:r>
              <a:rPr lang="cs-CZ" sz="1600" dirty="0">
                <a:latin typeface="Arial" pitchFamily="34" charset="0"/>
              </a:rPr>
              <a:t> 	</a:t>
            </a:r>
            <a:r>
              <a:rPr lang="en-US" sz="1600" dirty="0"/>
              <a:t>	</a:t>
            </a:r>
          </a:p>
          <a:p>
            <a:pPr lvl="1"/>
            <a:r>
              <a:rPr lang="en-US" sz="1600" dirty="0"/>
              <a:t>Comfort B(X)A</a:t>
            </a:r>
          </a:p>
          <a:p>
            <a:pPr lvl="3"/>
            <a:r>
              <a:rPr lang="en-US" sz="1600" dirty="0"/>
              <a:t>UP15-14BA PM</a:t>
            </a:r>
            <a:r>
              <a:rPr lang="cs-CZ" sz="1600" dirty="0">
                <a:latin typeface="Arial" pitchFamily="34" charset="0"/>
              </a:rPr>
              <a:t>  	</a:t>
            </a:r>
            <a:r>
              <a:rPr lang="cs-CZ" sz="1600" dirty="0" smtClean="0">
                <a:latin typeface="Arial" pitchFamily="34" charset="0"/>
              </a:rPr>
              <a:t> </a:t>
            </a:r>
            <a:endParaRPr lang="en-US" sz="1600" dirty="0"/>
          </a:p>
          <a:p>
            <a:pPr lvl="3"/>
            <a:r>
              <a:rPr lang="en-US" sz="1600" dirty="0"/>
              <a:t>UP20-14BXA PM</a:t>
            </a:r>
            <a:r>
              <a:rPr lang="cs-CZ" sz="1600" dirty="0">
                <a:latin typeface="Arial" pitchFamily="34" charset="0"/>
              </a:rPr>
              <a:t>  </a:t>
            </a:r>
            <a:endParaRPr lang="en-US" sz="1600" dirty="0"/>
          </a:p>
        </p:txBody>
      </p:sp>
      <p:pic>
        <p:nvPicPr>
          <p:cNvPr id="914436" name="Picture 4" descr="GF_auto_logo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863" y="3573463"/>
            <a:ext cx="1512887" cy="844550"/>
          </a:xfrm>
          <a:prstGeom prst="rect">
            <a:avLst/>
          </a:prstGeom>
          <a:noFill/>
          <a:extLst>
            <a:ext uri="{909E8E84-426E-40DD-AFC4-6F175D3DCCD1}">
              <a14:hiddenFill xmlns:a14="http://schemas.microsoft.com/office/drawing/2010/main">
                <a:solidFill>
                  <a:srgbClr val="FFFFFF"/>
                </a:solidFill>
              </a14:hiddenFill>
            </a:ext>
          </a:extLst>
        </p:spPr>
      </p:pic>
      <p:pic>
        <p:nvPicPr>
          <p:cNvPr id="914437" name="Picture 5" descr="UP15-14 SO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425" y="4437063"/>
            <a:ext cx="1193800" cy="1541462"/>
          </a:xfrm>
          <a:prstGeom prst="rect">
            <a:avLst/>
          </a:prstGeom>
          <a:noFill/>
          <a:extLst>
            <a:ext uri="{909E8E84-426E-40DD-AFC4-6F175D3DCCD1}">
              <a14:hiddenFill xmlns:a14="http://schemas.microsoft.com/office/drawing/2010/main">
                <a:solidFill>
                  <a:srgbClr val="FFFFFF"/>
                </a:solidFill>
              </a14:hiddenFill>
            </a:ext>
          </a:extLst>
        </p:spPr>
      </p:pic>
      <p:pic>
        <p:nvPicPr>
          <p:cNvPr id="914438" name="Picture 6" descr="UP 15_14 BA fro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3716338"/>
            <a:ext cx="1587500" cy="2303462"/>
          </a:xfrm>
          <a:prstGeom prst="rect">
            <a:avLst/>
          </a:prstGeom>
          <a:noFill/>
          <a:extLst>
            <a:ext uri="{909E8E84-426E-40DD-AFC4-6F175D3DCCD1}">
              <a14:hiddenFill xmlns:a14="http://schemas.microsoft.com/office/drawing/2010/main">
                <a:solidFill>
                  <a:srgbClr val="FFFFFF"/>
                </a:solidFill>
              </a14:hiddenFill>
            </a:ext>
          </a:extLst>
        </p:spPr>
      </p:pic>
      <p:sp>
        <p:nvSpPr>
          <p:cNvPr id="914439" name="Text Box 7"/>
          <p:cNvSpPr txBox="1">
            <a:spLocks noChangeArrowheads="1"/>
          </p:cNvSpPr>
          <p:nvPr/>
        </p:nvSpPr>
        <p:spPr bwMode="auto">
          <a:xfrm>
            <a:off x="563563" y="1262063"/>
            <a:ext cx="3313112"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lgn="l" defTabSz="382588">
              <a:defRPr sz="2400">
                <a:solidFill>
                  <a:schemeClr val="tx1"/>
                </a:solidFill>
                <a:latin typeface="Times" pitchFamily="18" charset="0"/>
              </a:defRPr>
            </a:lvl1pPr>
            <a:lvl2pPr marL="103188" indent="306388" algn="l" defTabSz="382588">
              <a:defRPr sz="2400">
                <a:solidFill>
                  <a:schemeClr val="tx1"/>
                </a:solidFill>
                <a:latin typeface="Times" pitchFamily="18" charset="0"/>
              </a:defRPr>
            </a:lvl2pPr>
            <a:lvl3pPr marL="512763" indent="307975" algn="l" defTabSz="382588">
              <a:defRPr sz="2400">
                <a:solidFill>
                  <a:schemeClr val="tx1"/>
                </a:solidFill>
                <a:latin typeface="Times" pitchFamily="18" charset="0"/>
              </a:defRPr>
            </a:lvl3pPr>
            <a:lvl4pPr marL="923925" indent="306388" algn="l" defTabSz="382588">
              <a:defRPr sz="2400">
                <a:solidFill>
                  <a:schemeClr val="tx1"/>
                </a:solidFill>
                <a:latin typeface="Times" pitchFamily="18" charset="0"/>
              </a:defRPr>
            </a:lvl4pPr>
            <a:lvl5pPr marL="1641475" algn="l" defTabSz="382588">
              <a:defRPr sz="2400">
                <a:solidFill>
                  <a:schemeClr val="tx1"/>
                </a:solidFill>
                <a:latin typeface="Times" pitchFamily="18" charset="0"/>
              </a:defRPr>
            </a:lvl5pPr>
            <a:lvl6pPr marL="2098675" defTabSz="382588" eaLnBrk="0" fontAlgn="base" hangingPunct="0">
              <a:spcBef>
                <a:spcPct val="0"/>
              </a:spcBef>
              <a:spcAft>
                <a:spcPct val="0"/>
              </a:spcAft>
              <a:defRPr sz="2400">
                <a:solidFill>
                  <a:schemeClr val="tx1"/>
                </a:solidFill>
                <a:latin typeface="Times" pitchFamily="18" charset="0"/>
              </a:defRPr>
            </a:lvl6pPr>
            <a:lvl7pPr marL="2555875" defTabSz="382588" eaLnBrk="0" fontAlgn="base" hangingPunct="0">
              <a:spcBef>
                <a:spcPct val="0"/>
              </a:spcBef>
              <a:spcAft>
                <a:spcPct val="0"/>
              </a:spcAft>
              <a:defRPr sz="2400">
                <a:solidFill>
                  <a:schemeClr val="tx1"/>
                </a:solidFill>
                <a:latin typeface="Times" pitchFamily="18" charset="0"/>
              </a:defRPr>
            </a:lvl7pPr>
            <a:lvl8pPr marL="3013075" defTabSz="382588" eaLnBrk="0" fontAlgn="base" hangingPunct="0">
              <a:spcBef>
                <a:spcPct val="0"/>
              </a:spcBef>
              <a:spcAft>
                <a:spcPct val="0"/>
              </a:spcAft>
              <a:defRPr sz="2400">
                <a:solidFill>
                  <a:schemeClr val="tx1"/>
                </a:solidFill>
                <a:latin typeface="Times" pitchFamily="18" charset="0"/>
              </a:defRPr>
            </a:lvl8pPr>
            <a:lvl9pPr marL="3470275" defTabSz="382588" eaLnBrk="0" fontAlgn="base" hangingPunct="0">
              <a:spcBef>
                <a:spcPct val="0"/>
              </a:spcBef>
              <a:spcAft>
                <a:spcPct val="0"/>
              </a:spcAft>
              <a:defRPr sz="2400">
                <a:solidFill>
                  <a:schemeClr val="tx1"/>
                </a:solidFill>
                <a:latin typeface="Times" pitchFamily="18" charset="0"/>
              </a:defRPr>
            </a:lvl9pPr>
          </a:lstStyle>
          <a:p>
            <a:pPr eaLnBrk="1" hangingPunct="1">
              <a:buClr>
                <a:srgbClr val="808080"/>
              </a:buClr>
              <a:buSzPct val="90000"/>
              <a:buFont typeface="Monotype Sorts" pitchFamily="2" charset="2"/>
              <a:buNone/>
            </a:pPr>
            <a:r>
              <a:rPr lang="cs-CZ" sz="2000" b="1">
                <a:latin typeface="Arial" pitchFamily="34" charset="0"/>
                <a:cs typeface="Times New Roman" pitchFamily="18" charset="0"/>
              </a:rPr>
              <a:t>COMFORT UP 15-14 …</a:t>
            </a:r>
            <a:endParaRPr lang="en-GB" sz="2000">
              <a:latin typeface="Arial" pitchFamily="34" charset="0"/>
              <a:cs typeface="Times New Roman" pitchFamily="18" charset="0"/>
            </a:endParaRPr>
          </a:p>
        </p:txBody>
      </p:sp>
      <p:sp>
        <p:nvSpPr>
          <p:cNvPr id="914440" name="Text Box 8"/>
          <p:cNvSpPr txBox="1">
            <a:spLocks noChangeArrowheads="1"/>
          </p:cNvSpPr>
          <p:nvPr/>
        </p:nvSpPr>
        <p:spPr bwMode="auto">
          <a:xfrm>
            <a:off x="5100638" y="1262063"/>
            <a:ext cx="2808287"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lgn="l" defTabSz="382588">
              <a:defRPr sz="2400">
                <a:solidFill>
                  <a:schemeClr val="tx1"/>
                </a:solidFill>
                <a:latin typeface="Times" pitchFamily="18" charset="0"/>
              </a:defRPr>
            </a:lvl1pPr>
            <a:lvl2pPr marL="103188" indent="306388" algn="l" defTabSz="382588">
              <a:defRPr sz="2400">
                <a:solidFill>
                  <a:schemeClr val="tx1"/>
                </a:solidFill>
                <a:latin typeface="Times" pitchFamily="18" charset="0"/>
              </a:defRPr>
            </a:lvl2pPr>
            <a:lvl3pPr marL="512763" indent="307975" algn="l" defTabSz="382588">
              <a:defRPr sz="2400">
                <a:solidFill>
                  <a:schemeClr val="tx1"/>
                </a:solidFill>
                <a:latin typeface="Times" pitchFamily="18" charset="0"/>
              </a:defRPr>
            </a:lvl3pPr>
            <a:lvl4pPr marL="923925" indent="306388" algn="l" defTabSz="382588">
              <a:defRPr sz="2400">
                <a:solidFill>
                  <a:schemeClr val="tx1"/>
                </a:solidFill>
                <a:latin typeface="Times" pitchFamily="18" charset="0"/>
              </a:defRPr>
            </a:lvl4pPr>
            <a:lvl5pPr marL="1641475" algn="l" defTabSz="382588">
              <a:defRPr sz="2400">
                <a:solidFill>
                  <a:schemeClr val="tx1"/>
                </a:solidFill>
                <a:latin typeface="Times" pitchFamily="18" charset="0"/>
              </a:defRPr>
            </a:lvl5pPr>
            <a:lvl6pPr marL="2098675" defTabSz="382588" eaLnBrk="0" fontAlgn="base" hangingPunct="0">
              <a:spcBef>
                <a:spcPct val="0"/>
              </a:spcBef>
              <a:spcAft>
                <a:spcPct val="0"/>
              </a:spcAft>
              <a:defRPr sz="2400">
                <a:solidFill>
                  <a:schemeClr val="tx1"/>
                </a:solidFill>
                <a:latin typeface="Times" pitchFamily="18" charset="0"/>
              </a:defRPr>
            </a:lvl6pPr>
            <a:lvl7pPr marL="2555875" defTabSz="382588" eaLnBrk="0" fontAlgn="base" hangingPunct="0">
              <a:spcBef>
                <a:spcPct val="0"/>
              </a:spcBef>
              <a:spcAft>
                <a:spcPct val="0"/>
              </a:spcAft>
              <a:defRPr sz="2400">
                <a:solidFill>
                  <a:schemeClr val="tx1"/>
                </a:solidFill>
                <a:latin typeface="Times" pitchFamily="18" charset="0"/>
              </a:defRPr>
            </a:lvl7pPr>
            <a:lvl8pPr marL="3013075" defTabSz="382588" eaLnBrk="0" fontAlgn="base" hangingPunct="0">
              <a:spcBef>
                <a:spcPct val="0"/>
              </a:spcBef>
              <a:spcAft>
                <a:spcPct val="0"/>
              </a:spcAft>
              <a:defRPr sz="2400">
                <a:solidFill>
                  <a:schemeClr val="tx1"/>
                </a:solidFill>
                <a:latin typeface="Times" pitchFamily="18" charset="0"/>
              </a:defRPr>
            </a:lvl8pPr>
            <a:lvl9pPr marL="3470275" defTabSz="382588" eaLnBrk="0" fontAlgn="base" hangingPunct="0">
              <a:spcBef>
                <a:spcPct val="0"/>
              </a:spcBef>
              <a:spcAft>
                <a:spcPct val="0"/>
              </a:spcAft>
              <a:defRPr sz="2400">
                <a:solidFill>
                  <a:schemeClr val="tx1"/>
                </a:solidFill>
                <a:latin typeface="Times" pitchFamily="18" charset="0"/>
              </a:defRPr>
            </a:lvl9pPr>
          </a:lstStyle>
          <a:p>
            <a:pPr eaLnBrk="1" hangingPunct="1">
              <a:buClr>
                <a:srgbClr val="808080"/>
              </a:buClr>
              <a:buSzPct val="90000"/>
              <a:buFont typeface="Monotype Sorts" pitchFamily="2" charset="2"/>
              <a:buNone/>
            </a:pPr>
            <a:r>
              <a:rPr lang="cs-CZ" sz="2000" b="1">
                <a:latin typeface="Arial" pitchFamily="34" charset="0"/>
                <a:cs typeface="Times New Roman" pitchFamily="18" charset="0"/>
              </a:rPr>
              <a:t>COMFORT UP 20-14 …</a:t>
            </a:r>
            <a:endParaRPr lang="en-GB" sz="2000">
              <a:latin typeface="Arial" pitchFamily="34" charset="0"/>
              <a:cs typeface="Times New Roman" pitchFamily="18" charset="0"/>
            </a:endParaRPr>
          </a:p>
        </p:txBody>
      </p:sp>
      <p:grpSp>
        <p:nvGrpSpPr>
          <p:cNvPr id="914441" name="Group 9"/>
          <p:cNvGrpSpPr>
            <a:grpSpLocks/>
          </p:cNvGrpSpPr>
          <p:nvPr/>
        </p:nvGrpSpPr>
        <p:grpSpPr bwMode="auto">
          <a:xfrm>
            <a:off x="598488" y="2522538"/>
            <a:ext cx="8153400" cy="611187"/>
            <a:chOff x="480" y="1599"/>
            <a:chExt cx="5136" cy="385"/>
          </a:xfrm>
        </p:grpSpPr>
        <p:sp>
          <p:nvSpPr>
            <p:cNvPr id="914442" name="Text Box 10"/>
            <p:cNvSpPr txBox="1">
              <a:spLocks noChangeArrowheads="1"/>
            </p:cNvSpPr>
            <p:nvPr/>
          </p:nvSpPr>
          <p:spPr bwMode="auto">
            <a:xfrm>
              <a:off x="480" y="1602"/>
              <a:ext cx="515" cy="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lgn="l" defTabSz="382588">
                <a:defRPr sz="2400">
                  <a:solidFill>
                    <a:schemeClr val="tx1"/>
                  </a:solidFill>
                  <a:latin typeface="Times" pitchFamily="18" charset="0"/>
                </a:defRPr>
              </a:lvl1pPr>
              <a:lvl2pPr marL="103188" indent="306388" algn="l" defTabSz="382588">
                <a:defRPr sz="2400">
                  <a:solidFill>
                    <a:schemeClr val="tx1"/>
                  </a:solidFill>
                  <a:latin typeface="Times" pitchFamily="18" charset="0"/>
                </a:defRPr>
              </a:lvl2pPr>
              <a:lvl3pPr marL="512763" indent="307975" algn="l" defTabSz="382588">
                <a:defRPr sz="2400">
                  <a:solidFill>
                    <a:schemeClr val="tx1"/>
                  </a:solidFill>
                  <a:latin typeface="Times" pitchFamily="18" charset="0"/>
                </a:defRPr>
              </a:lvl3pPr>
              <a:lvl4pPr marL="923925" indent="306388" algn="l" defTabSz="382588">
                <a:defRPr sz="2400">
                  <a:solidFill>
                    <a:schemeClr val="tx1"/>
                  </a:solidFill>
                  <a:latin typeface="Times" pitchFamily="18" charset="0"/>
                </a:defRPr>
              </a:lvl4pPr>
              <a:lvl5pPr marL="1641475" algn="l" defTabSz="382588">
                <a:defRPr sz="2400">
                  <a:solidFill>
                    <a:schemeClr val="tx1"/>
                  </a:solidFill>
                  <a:latin typeface="Times" pitchFamily="18" charset="0"/>
                </a:defRPr>
              </a:lvl5pPr>
              <a:lvl6pPr marL="2098675" defTabSz="382588" eaLnBrk="0" fontAlgn="base" hangingPunct="0">
                <a:spcBef>
                  <a:spcPct val="0"/>
                </a:spcBef>
                <a:spcAft>
                  <a:spcPct val="0"/>
                </a:spcAft>
                <a:defRPr sz="2400">
                  <a:solidFill>
                    <a:schemeClr val="tx1"/>
                  </a:solidFill>
                  <a:latin typeface="Times" pitchFamily="18" charset="0"/>
                </a:defRPr>
              </a:lvl6pPr>
              <a:lvl7pPr marL="2555875" defTabSz="382588" eaLnBrk="0" fontAlgn="base" hangingPunct="0">
                <a:spcBef>
                  <a:spcPct val="0"/>
                </a:spcBef>
                <a:spcAft>
                  <a:spcPct val="0"/>
                </a:spcAft>
                <a:defRPr sz="2400">
                  <a:solidFill>
                    <a:schemeClr val="tx1"/>
                  </a:solidFill>
                  <a:latin typeface="Times" pitchFamily="18" charset="0"/>
                </a:defRPr>
              </a:lvl7pPr>
              <a:lvl8pPr marL="3013075" defTabSz="382588" eaLnBrk="0" fontAlgn="base" hangingPunct="0">
                <a:spcBef>
                  <a:spcPct val="0"/>
                </a:spcBef>
                <a:spcAft>
                  <a:spcPct val="0"/>
                </a:spcAft>
                <a:defRPr sz="2400">
                  <a:solidFill>
                    <a:schemeClr val="tx1"/>
                  </a:solidFill>
                  <a:latin typeface="Times" pitchFamily="18" charset="0"/>
                </a:defRPr>
              </a:lvl8pPr>
              <a:lvl9pPr marL="3470275" defTabSz="382588" eaLnBrk="0" fontAlgn="base" hangingPunct="0">
                <a:spcBef>
                  <a:spcPct val="0"/>
                </a:spcBef>
                <a:spcAft>
                  <a:spcPct val="0"/>
                </a:spcAft>
                <a:defRPr sz="2400">
                  <a:solidFill>
                    <a:schemeClr val="tx1"/>
                  </a:solidFill>
                  <a:latin typeface="Times" pitchFamily="18" charset="0"/>
                </a:defRPr>
              </a:lvl9pPr>
            </a:lstStyle>
            <a:p>
              <a:pPr eaLnBrk="1" hangingPunct="1">
                <a:buClr>
                  <a:srgbClr val="808080"/>
                </a:buClr>
                <a:buSzPct val="90000"/>
                <a:buFont typeface="Monotype Sorts" pitchFamily="2" charset="2"/>
                <a:buNone/>
              </a:pPr>
              <a:r>
                <a:rPr lang="en-GB" sz="1100">
                  <a:latin typeface="Grundfos TheSans" pitchFamily="34" charset="0"/>
                  <a:cs typeface="Times New Roman" pitchFamily="18" charset="0"/>
                </a:rPr>
                <a:t>UP</a:t>
              </a:r>
              <a:br>
                <a:rPr lang="en-GB" sz="1100">
                  <a:latin typeface="Grundfos TheSans" pitchFamily="34" charset="0"/>
                  <a:cs typeface="Times New Roman" pitchFamily="18" charset="0"/>
                </a:rPr>
              </a:br>
              <a:r>
                <a:rPr lang="en-GB" sz="1100">
                  <a:latin typeface="Grundfos TheSans" pitchFamily="34" charset="0"/>
                  <a:cs typeface="Times New Roman" pitchFamily="18" charset="0"/>
                </a:rPr>
                <a:t>15-14</a:t>
              </a:r>
              <a:r>
                <a:rPr lang="en-GB" sz="1100" b="1">
                  <a:latin typeface="Grundfos TheSans" pitchFamily="34" charset="0"/>
                  <a:cs typeface="Times New Roman" pitchFamily="18" charset="0"/>
                </a:rPr>
                <a:t> B</a:t>
              </a:r>
              <a:endParaRPr lang="en-GB" sz="2200">
                <a:latin typeface="Grundfos TheSans" pitchFamily="34" charset="0"/>
                <a:cs typeface="Times New Roman" pitchFamily="18" charset="0"/>
              </a:endParaRPr>
            </a:p>
          </p:txBody>
        </p:sp>
        <p:sp>
          <p:nvSpPr>
            <p:cNvPr id="914443" name="Text Box 11"/>
            <p:cNvSpPr txBox="1">
              <a:spLocks noChangeArrowheads="1"/>
            </p:cNvSpPr>
            <p:nvPr/>
          </p:nvSpPr>
          <p:spPr bwMode="auto">
            <a:xfrm>
              <a:off x="1056" y="1599"/>
              <a:ext cx="520"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lgn="l" defTabSz="382588">
                <a:defRPr sz="2400">
                  <a:solidFill>
                    <a:schemeClr val="tx1"/>
                  </a:solidFill>
                  <a:latin typeface="Times" pitchFamily="18" charset="0"/>
                </a:defRPr>
              </a:lvl1pPr>
              <a:lvl2pPr marL="103188" indent="306388" algn="l" defTabSz="382588">
                <a:defRPr sz="2400">
                  <a:solidFill>
                    <a:schemeClr val="tx1"/>
                  </a:solidFill>
                  <a:latin typeface="Times" pitchFamily="18" charset="0"/>
                </a:defRPr>
              </a:lvl2pPr>
              <a:lvl3pPr marL="512763" indent="307975" algn="l" defTabSz="382588">
                <a:defRPr sz="2400">
                  <a:solidFill>
                    <a:schemeClr val="tx1"/>
                  </a:solidFill>
                  <a:latin typeface="Times" pitchFamily="18" charset="0"/>
                </a:defRPr>
              </a:lvl3pPr>
              <a:lvl4pPr marL="923925" indent="306388" algn="l" defTabSz="382588">
                <a:defRPr sz="2400">
                  <a:solidFill>
                    <a:schemeClr val="tx1"/>
                  </a:solidFill>
                  <a:latin typeface="Times" pitchFamily="18" charset="0"/>
                </a:defRPr>
              </a:lvl4pPr>
              <a:lvl5pPr marL="1641475" algn="l" defTabSz="382588">
                <a:defRPr sz="2400">
                  <a:solidFill>
                    <a:schemeClr val="tx1"/>
                  </a:solidFill>
                  <a:latin typeface="Times" pitchFamily="18" charset="0"/>
                </a:defRPr>
              </a:lvl5pPr>
              <a:lvl6pPr marL="2098675" defTabSz="382588" eaLnBrk="0" fontAlgn="base" hangingPunct="0">
                <a:spcBef>
                  <a:spcPct val="0"/>
                </a:spcBef>
                <a:spcAft>
                  <a:spcPct val="0"/>
                </a:spcAft>
                <a:defRPr sz="2400">
                  <a:solidFill>
                    <a:schemeClr val="tx1"/>
                  </a:solidFill>
                  <a:latin typeface="Times" pitchFamily="18" charset="0"/>
                </a:defRPr>
              </a:lvl6pPr>
              <a:lvl7pPr marL="2555875" defTabSz="382588" eaLnBrk="0" fontAlgn="base" hangingPunct="0">
                <a:spcBef>
                  <a:spcPct val="0"/>
                </a:spcBef>
                <a:spcAft>
                  <a:spcPct val="0"/>
                </a:spcAft>
                <a:defRPr sz="2400">
                  <a:solidFill>
                    <a:schemeClr val="tx1"/>
                  </a:solidFill>
                  <a:latin typeface="Times" pitchFamily="18" charset="0"/>
                </a:defRPr>
              </a:lvl7pPr>
              <a:lvl8pPr marL="3013075" defTabSz="382588" eaLnBrk="0" fontAlgn="base" hangingPunct="0">
                <a:spcBef>
                  <a:spcPct val="0"/>
                </a:spcBef>
                <a:spcAft>
                  <a:spcPct val="0"/>
                </a:spcAft>
                <a:defRPr sz="2400">
                  <a:solidFill>
                    <a:schemeClr val="tx1"/>
                  </a:solidFill>
                  <a:latin typeface="Times" pitchFamily="18" charset="0"/>
                </a:defRPr>
              </a:lvl8pPr>
              <a:lvl9pPr marL="3470275" defTabSz="382588" eaLnBrk="0" fontAlgn="base" hangingPunct="0">
                <a:spcBef>
                  <a:spcPct val="0"/>
                </a:spcBef>
                <a:spcAft>
                  <a:spcPct val="0"/>
                </a:spcAft>
                <a:defRPr sz="2400">
                  <a:solidFill>
                    <a:schemeClr val="tx1"/>
                  </a:solidFill>
                  <a:latin typeface="Times" pitchFamily="18" charset="0"/>
                </a:defRPr>
              </a:lvl9pPr>
            </a:lstStyle>
            <a:p>
              <a:pPr eaLnBrk="1" hangingPunct="1">
                <a:buClr>
                  <a:srgbClr val="808080"/>
                </a:buClr>
                <a:buSzPct val="90000"/>
                <a:buFont typeface="Monotype Sorts" pitchFamily="2" charset="2"/>
                <a:buNone/>
              </a:pPr>
              <a:r>
                <a:rPr lang="en-GB" sz="1100">
                  <a:latin typeface="Grundfos TheSans" pitchFamily="34" charset="0"/>
                  <a:cs typeface="Times New Roman" pitchFamily="18" charset="0"/>
                </a:rPr>
                <a:t>UP</a:t>
              </a:r>
              <a:br>
                <a:rPr lang="en-GB" sz="1100">
                  <a:latin typeface="Grundfos TheSans" pitchFamily="34" charset="0"/>
                  <a:cs typeface="Times New Roman" pitchFamily="18" charset="0"/>
                </a:rPr>
              </a:br>
              <a:r>
                <a:rPr lang="en-GB" sz="1100">
                  <a:latin typeface="Grundfos TheSans" pitchFamily="34" charset="0"/>
                  <a:cs typeface="Times New Roman" pitchFamily="18" charset="0"/>
                </a:rPr>
                <a:t>15-14</a:t>
              </a:r>
              <a:r>
                <a:rPr lang="en-GB" sz="1100" b="1">
                  <a:latin typeface="Grundfos TheSans" pitchFamily="34" charset="0"/>
                  <a:cs typeface="Times New Roman" pitchFamily="18" charset="0"/>
                </a:rPr>
                <a:t> BT	</a:t>
              </a:r>
              <a:endParaRPr lang="en-GB" sz="2200">
                <a:latin typeface="Grundfos TheSans" pitchFamily="34" charset="0"/>
                <a:cs typeface="Times New Roman" pitchFamily="18" charset="0"/>
              </a:endParaRPr>
            </a:p>
          </p:txBody>
        </p:sp>
        <p:sp>
          <p:nvSpPr>
            <p:cNvPr id="914444" name="Text Box 12"/>
            <p:cNvSpPr txBox="1">
              <a:spLocks noChangeArrowheads="1"/>
            </p:cNvSpPr>
            <p:nvPr/>
          </p:nvSpPr>
          <p:spPr bwMode="auto">
            <a:xfrm>
              <a:off x="1584" y="1599"/>
              <a:ext cx="521"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lgn="l" defTabSz="382588">
                <a:defRPr sz="2400">
                  <a:solidFill>
                    <a:schemeClr val="tx1"/>
                  </a:solidFill>
                  <a:latin typeface="Times" pitchFamily="18" charset="0"/>
                </a:defRPr>
              </a:lvl1pPr>
              <a:lvl2pPr marL="103188" indent="306388" algn="l" defTabSz="382588">
                <a:defRPr sz="2400">
                  <a:solidFill>
                    <a:schemeClr val="tx1"/>
                  </a:solidFill>
                  <a:latin typeface="Times" pitchFamily="18" charset="0"/>
                </a:defRPr>
              </a:lvl2pPr>
              <a:lvl3pPr marL="512763" indent="307975" algn="l" defTabSz="382588">
                <a:defRPr sz="2400">
                  <a:solidFill>
                    <a:schemeClr val="tx1"/>
                  </a:solidFill>
                  <a:latin typeface="Times" pitchFamily="18" charset="0"/>
                </a:defRPr>
              </a:lvl3pPr>
              <a:lvl4pPr marL="923925" indent="306388" algn="l" defTabSz="382588">
                <a:defRPr sz="2400">
                  <a:solidFill>
                    <a:schemeClr val="tx1"/>
                  </a:solidFill>
                  <a:latin typeface="Times" pitchFamily="18" charset="0"/>
                </a:defRPr>
              </a:lvl4pPr>
              <a:lvl5pPr marL="1641475" algn="l" defTabSz="382588">
                <a:defRPr sz="2400">
                  <a:solidFill>
                    <a:schemeClr val="tx1"/>
                  </a:solidFill>
                  <a:latin typeface="Times" pitchFamily="18" charset="0"/>
                </a:defRPr>
              </a:lvl5pPr>
              <a:lvl6pPr marL="2098675" defTabSz="382588" eaLnBrk="0" fontAlgn="base" hangingPunct="0">
                <a:spcBef>
                  <a:spcPct val="0"/>
                </a:spcBef>
                <a:spcAft>
                  <a:spcPct val="0"/>
                </a:spcAft>
                <a:defRPr sz="2400">
                  <a:solidFill>
                    <a:schemeClr val="tx1"/>
                  </a:solidFill>
                  <a:latin typeface="Times" pitchFamily="18" charset="0"/>
                </a:defRPr>
              </a:lvl6pPr>
              <a:lvl7pPr marL="2555875" defTabSz="382588" eaLnBrk="0" fontAlgn="base" hangingPunct="0">
                <a:spcBef>
                  <a:spcPct val="0"/>
                </a:spcBef>
                <a:spcAft>
                  <a:spcPct val="0"/>
                </a:spcAft>
                <a:defRPr sz="2400">
                  <a:solidFill>
                    <a:schemeClr val="tx1"/>
                  </a:solidFill>
                  <a:latin typeface="Times" pitchFamily="18" charset="0"/>
                </a:defRPr>
              </a:lvl7pPr>
              <a:lvl8pPr marL="3013075" defTabSz="382588" eaLnBrk="0" fontAlgn="base" hangingPunct="0">
                <a:spcBef>
                  <a:spcPct val="0"/>
                </a:spcBef>
                <a:spcAft>
                  <a:spcPct val="0"/>
                </a:spcAft>
                <a:defRPr sz="2400">
                  <a:solidFill>
                    <a:schemeClr val="tx1"/>
                  </a:solidFill>
                  <a:latin typeface="Times" pitchFamily="18" charset="0"/>
                </a:defRPr>
              </a:lvl8pPr>
              <a:lvl9pPr marL="3470275" defTabSz="382588" eaLnBrk="0" fontAlgn="base" hangingPunct="0">
                <a:spcBef>
                  <a:spcPct val="0"/>
                </a:spcBef>
                <a:spcAft>
                  <a:spcPct val="0"/>
                </a:spcAft>
                <a:defRPr sz="2400">
                  <a:solidFill>
                    <a:schemeClr val="tx1"/>
                  </a:solidFill>
                  <a:latin typeface="Times" pitchFamily="18" charset="0"/>
                </a:defRPr>
              </a:lvl9pPr>
            </a:lstStyle>
            <a:p>
              <a:pPr eaLnBrk="1" hangingPunct="1">
                <a:buClr>
                  <a:srgbClr val="808080"/>
                </a:buClr>
                <a:buSzPct val="90000"/>
                <a:buFont typeface="Monotype Sorts" pitchFamily="2" charset="2"/>
                <a:buNone/>
              </a:pPr>
              <a:r>
                <a:rPr lang="en-GB" sz="1100">
                  <a:latin typeface="Grundfos TheSans" pitchFamily="34" charset="0"/>
                  <a:cs typeface="Times New Roman" pitchFamily="18" charset="0"/>
                </a:rPr>
                <a:t>UP</a:t>
              </a:r>
              <a:br>
                <a:rPr lang="en-GB" sz="1100">
                  <a:latin typeface="Grundfos TheSans" pitchFamily="34" charset="0"/>
                  <a:cs typeface="Times New Roman" pitchFamily="18" charset="0"/>
                </a:rPr>
              </a:br>
              <a:r>
                <a:rPr lang="en-GB" sz="1100">
                  <a:latin typeface="Grundfos TheSans" pitchFamily="34" charset="0"/>
                  <a:cs typeface="Times New Roman" pitchFamily="18" charset="0"/>
                </a:rPr>
                <a:t>15-14</a:t>
              </a:r>
              <a:r>
                <a:rPr lang="en-GB" sz="1100" b="1">
                  <a:latin typeface="Grundfos TheSans" pitchFamily="34" charset="0"/>
                  <a:cs typeface="Times New Roman" pitchFamily="18" charset="0"/>
                </a:rPr>
                <a:t> BU</a:t>
              </a:r>
              <a:endParaRPr lang="en-GB" sz="2200">
                <a:latin typeface="Grundfos TheSans" pitchFamily="34" charset="0"/>
                <a:cs typeface="Times New Roman" pitchFamily="18" charset="0"/>
              </a:endParaRPr>
            </a:p>
          </p:txBody>
        </p:sp>
        <p:sp>
          <p:nvSpPr>
            <p:cNvPr id="914445" name="Text Box 13"/>
            <p:cNvSpPr txBox="1">
              <a:spLocks noChangeArrowheads="1"/>
            </p:cNvSpPr>
            <p:nvPr/>
          </p:nvSpPr>
          <p:spPr bwMode="auto">
            <a:xfrm>
              <a:off x="2112" y="1607"/>
              <a:ext cx="607" cy="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lgn="l" defTabSz="382588">
                <a:defRPr sz="2400">
                  <a:solidFill>
                    <a:schemeClr val="tx1"/>
                  </a:solidFill>
                  <a:latin typeface="Times" pitchFamily="18" charset="0"/>
                </a:defRPr>
              </a:lvl1pPr>
              <a:lvl2pPr marL="103188" indent="306388" algn="l" defTabSz="382588">
                <a:defRPr sz="2400">
                  <a:solidFill>
                    <a:schemeClr val="tx1"/>
                  </a:solidFill>
                  <a:latin typeface="Times" pitchFamily="18" charset="0"/>
                </a:defRPr>
              </a:lvl2pPr>
              <a:lvl3pPr marL="512763" indent="307975" algn="l" defTabSz="382588">
                <a:defRPr sz="2400">
                  <a:solidFill>
                    <a:schemeClr val="tx1"/>
                  </a:solidFill>
                  <a:latin typeface="Times" pitchFamily="18" charset="0"/>
                </a:defRPr>
              </a:lvl3pPr>
              <a:lvl4pPr marL="923925" indent="306388" algn="l" defTabSz="382588">
                <a:defRPr sz="2400">
                  <a:solidFill>
                    <a:schemeClr val="tx1"/>
                  </a:solidFill>
                  <a:latin typeface="Times" pitchFamily="18" charset="0"/>
                </a:defRPr>
              </a:lvl4pPr>
              <a:lvl5pPr marL="1641475" algn="l" defTabSz="382588">
                <a:defRPr sz="2400">
                  <a:solidFill>
                    <a:schemeClr val="tx1"/>
                  </a:solidFill>
                  <a:latin typeface="Times" pitchFamily="18" charset="0"/>
                </a:defRPr>
              </a:lvl5pPr>
              <a:lvl6pPr marL="2098675" defTabSz="382588" eaLnBrk="0" fontAlgn="base" hangingPunct="0">
                <a:spcBef>
                  <a:spcPct val="0"/>
                </a:spcBef>
                <a:spcAft>
                  <a:spcPct val="0"/>
                </a:spcAft>
                <a:defRPr sz="2400">
                  <a:solidFill>
                    <a:schemeClr val="tx1"/>
                  </a:solidFill>
                  <a:latin typeface="Times" pitchFamily="18" charset="0"/>
                </a:defRPr>
              </a:lvl6pPr>
              <a:lvl7pPr marL="2555875" defTabSz="382588" eaLnBrk="0" fontAlgn="base" hangingPunct="0">
                <a:spcBef>
                  <a:spcPct val="0"/>
                </a:spcBef>
                <a:spcAft>
                  <a:spcPct val="0"/>
                </a:spcAft>
                <a:defRPr sz="2400">
                  <a:solidFill>
                    <a:schemeClr val="tx1"/>
                  </a:solidFill>
                  <a:latin typeface="Times" pitchFamily="18" charset="0"/>
                </a:defRPr>
              </a:lvl7pPr>
              <a:lvl8pPr marL="3013075" defTabSz="382588" eaLnBrk="0" fontAlgn="base" hangingPunct="0">
                <a:spcBef>
                  <a:spcPct val="0"/>
                </a:spcBef>
                <a:spcAft>
                  <a:spcPct val="0"/>
                </a:spcAft>
                <a:defRPr sz="2400">
                  <a:solidFill>
                    <a:schemeClr val="tx1"/>
                  </a:solidFill>
                  <a:latin typeface="Times" pitchFamily="18" charset="0"/>
                </a:defRPr>
              </a:lvl8pPr>
              <a:lvl9pPr marL="3470275" defTabSz="382588" eaLnBrk="0" fontAlgn="base" hangingPunct="0">
                <a:spcBef>
                  <a:spcPct val="0"/>
                </a:spcBef>
                <a:spcAft>
                  <a:spcPct val="0"/>
                </a:spcAft>
                <a:defRPr sz="2400">
                  <a:solidFill>
                    <a:schemeClr val="tx1"/>
                  </a:solidFill>
                  <a:latin typeface="Times" pitchFamily="18" charset="0"/>
                </a:defRPr>
              </a:lvl9pPr>
            </a:lstStyle>
            <a:p>
              <a:pPr eaLnBrk="1" hangingPunct="1">
                <a:buClr>
                  <a:srgbClr val="808080"/>
                </a:buClr>
                <a:buSzPct val="90000"/>
                <a:buFont typeface="Monotype Sorts" pitchFamily="2" charset="2"/>
                <a:buNone/>
              </a:pPr>
              <a:r>
                <a:rPr lang="en-GB" sz="1100">
                  <a:latin typeface="Grundfos TheSans" pitchFamily="34" charset="0"/>
                  <a:cs typeface="Times New Roman" pitchFamily="18" charset="0"/>
                </a:rPr>
                <a:t>UP</a:t>
              </a:r>
              <a:br>
                <a:rPr lang="en-GB" sz="1100">
                  <a:latin typeface="Grundfos TheSans" pitchFamily="34" charset="0"/>
                  <a:cs typeface="Times New Roman" pitchFamily="18" charset="0"/>
                </a:rPr>
              </a:br>
              <a:r>
                <a:rPr lang="en-GB" sz="1100">
                  <a:latin typeface="Grundfos TheSans" pitchFamily="34" charset="0"/>
                  <a:cs typeface="Times New Roman" pitchFamily="18" charset="0"/>
                </a:rPr>
                <a:t>15-14</a:t>
              </a:r>
              <a:r>
                <a:rPr lang="en-GB" sz="1100" b="1">
                  <a:latin typeface="Grundfos TheSans" pitchFamily="34" charset="0"/>
                  <a:cs typeface="Times New Roman" pitchFamily="18" charset="0"/>
                </a:rPr>
                <a:t> BUT</a:t>
              </a:r>
              <a:endParaRPr lang="en-GB" sz="2200">
                <a:latin typeface="Grundfos TheSans" pitchFamily="34" charset="0"/>
                <a:cs typeface="Times New Roman" pitchFamily="18" charset="0"/>
              </a:endParaRPr>
            </a:p>
          </p:txBody>
        </p:sp>
        <p:sp>
          <p:nvSpPr>
            <p:cNvPr id="914446" name="Text Box 14"/>
            <p:cNvSpPr txBox="1">
              <a:spLocks noChangeArrowheads="1"/>
            </p:cNvSpPr>
            <p:nvPr/>
          </p:nvSpPr>
          <p:spPr bwMode="auto">
            <a:xfrm>
              <a:off x="3349" y="1603"/>
              <a:ext cx="515" cy="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lgn="l" defTabSz="382588">
                <a:defRPr sz="2400">
                  <a:solidFill>
                    <a:schemeClr val="tx1"/>
                  </a:solidFill>
                  <a:latin typeface="Times" pitchFamily="18" charset="0"/>
                </a:defRPr>
              </a:lvl1pPr>
              <a:lvl2pPr marL="103188" indent="306388" algn="l" defTabSz="382588">
                <a:defRPr sz="2400">
                  <a:solidFill>
                    <a:schemeClr val="tx1"/>
                  </a:solidFill>
                  <a:latin typeface="Times" pitchFamily="18" charset="0"/>
                </a:defRPr>
              </a:lvl2pPr>
              <a:lvl3pPr marL="512763" indent="307975" algn="l" defTabSz="382588">
                <a:defRPr sz="2400">
                  <a:solidFill>
                    <a:schemeClr val="tx1"/>
                  </a:solidFill>
                  <a:latin typeface="Times" pitchFamily="18" charset="0"/>
                </a:defRPr>
              </a:lvl3pPr>
              <a:lvl4pPr marL="923925" indent="306388" algn="l" defTabSz="382588">
                <a:defRPr sz="2400">
                  <a:solidFill>
                    <a:schemeClr val="tx1"/>
                  </a:solidFill>
                  <a:latin typeface="Times" pitchFamily="18" charset="0"/>
                </a:defRPr>
              </a:lvl4pPr>
              <a:lvl5pPr marL="1641475" algn="l" defTabSz="382588">
                <a:defRPr sz="2400">
                  <a:solidFill>
                    <a:schemeClr val="tx1"/>
                  </a:solidFill>
                  <a:latin typeface="Times" pitchFamily="18" charset="0"/>
                </a:defRPr>
              </a:lvl5pPr>
              <a:lvl6pPr marL="2098675" defTabSz="382588" eaLnBrk="0" fontAlgn="base" hangingPunct="0">
                <a:spcBef>
                  <a:spcPct val="0"/>
                </a:spcBef>
                <a:spcAft>
                  <a:spcPct val="0"/>
                </a:spcAft>
                <a:defRPr sz="2400">
                  <a:solidFill>
                    <a:schemeClr val="tx1"/>
                  </a:solidFill>
                  <a:latin typeface="Times" pitchFamily="18" charset="0"/>
                </a:defRPr>
              </a:lvl6pPr>
              <a:lvl7pPr marL="2555875" defTabSz="382588" eaLnBrk="0" fontAlgn="base" hangingPunct="0">
                <a:spcBef>
                  <a:spcPct val="0"/>
                </a:spcBef>
                <a:spcAft>
                  <a:spcPct val="0"/>
                </a:spcAft>
                <a:defRPr sz="2400">
                  <a:solidFill>
                    <a:schemeClr val="tx1"/>
                  </a:solidFill>
                  <a:latin typeface="Times" pitchFamily="18" charset="0"/>
                </a:defRPr>
              </a:lvl7pPr>
              <a:lvl8pPr marL="3013075" defTabSz="382588" eaLnBrk="0" fontAlgn="base" hangingPunct="0">
                <a:spcBef>
                  <a:spcPct val="0"/>
                </a:spcBef>
                <a:spcAft>
                  <a:spcPct val="0"/>
                </a:spcAft>
                <a:defRPr sz="2400">
                  <a:solidFill>
                    <a:schemeClr val="tx1"/>
                  </a:solidFill>
                  <a:latin typeface="Times" pitchFamily="18" charset="0"/>
                </a:defRPr>
              </a:lvl8pPr>
              <a:lvl9pPr marL="3470275" defTabSz="382588" eaLnBrk="0" fontAlgn="base" hangingPunct="0">
                <a:spcBef>
                  <a:spcPct val="0"/>
                </a:spcBef>
                <a:spcAft>
                  <a:spcPct val="0"/>
                </a:spcAft>
                <a:defRPr sz="2400">
                  <a:solidFill>
                    <a:schemeClr val="tx1"/>
                  </a:solidFill>
                  <a:latin typeface="Times" pitchFamily="18" charset="0"/>
                </a:defRPr>
              </a:lvl9pPr>
            </a:lstStyle>
            <a:p>
              <a:pPr eaLnBrk="1" hangingPunct="1">
                <a:buClr>
                  <a:srgbClr val="808080"/>
                </a:buClr>
                <a:buSzPct val="90000"/>
                <a:buFont typeface="Monotype Sorts" pitchFamily="2" charset="2"/>
                <a:buNone/>
              </a:pPr>
              <a:r>
                <a:rPr lang="en-GB" sz="1100">
                  <a:latin typeface="Grundfos TheSans" pitchFamily="34" charset="0"/>
                  <a:cs typeface="Times New Roman" pitchFamily="18" charset="0"/>
                </a:rPr>
                <a:t>UP</a:t>
              </a:r>
              <a:br>
                <a:rPr lang="en-GB" sz="1100">
                  <a:latin typeface="Grundfos TheSans" pitchFamily="34" charset="0"/>
                  <a:cs typeface="Times New Roman" pitchFamily="18" charset="0"/>
                </a:rPr>
              </a:br>
              <a:r>
                <a:rPr lang="en-GB" sz="1100">
                  <a:latin typeface="Grundfos TheSans" pitchFamily="34" charset="0"/>
                  <a:cs typeface="Times New Roman" pitchFamily="18" charset="0"/>
                </a:rPr>
                <a:t>20-14</a:t>
              </a:r>
              <a:r>
                <a:rPr lang="en-GB" sz="1100" b="1">
                  <a:latin typeface="Grundfos TheSans" pitchFamily="34" charset="0"/>
                  <a:cs typeface="Times New Roman" pitchFamily="18" charset="0"/>
                </a:rPr>
                <a:t> BX</a:t>
              </a:r>
              <a:endParaRPr lang="en-GB" sz="2200">
                <a:latin typeface="Grundfos TheSans" pitchFamily="34" charset="0"/>
                <a:cs typeface="Times New Roman" pitchFamily="18" charset="0"/>
              </a:endParaRPr>
            </a:p>
          </p:txBody>
        </p:sp>
        <p:sp>
          <p:nvSpPr>
            <p:cNvPr id="914447" name="Text Box 15"/>
            <p:cNvSpPr txBox="1">
              <a:spLocks noChangeArrowheads="1"/>
            </p:cNvSpPr>
            <p:nvPr/>
          </p:nvSpPr>
          <p:spPr bwMode="auto">
            <a:xfrm>
              <a:off x="4436" y="1608"/>
              <a:ext cx="572" cy="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lgn="l" defTabSz="382588">
                <a:defRPr sz="2400">
                  <a:solidFill>
                    <a:schemeClr val="tx1"/>
                  </a:solidFill>
                  <a:latin typeface="Times" pitchFamily="18" charset="0"/>
                </a:defRPr>
              </a:lvl1pPr>
              <a:lvl2pPr marL="103188" indent="306388" algn="l" defTabSz="382588">
                <a:defRPr sz="2400">
                  <a:solidFill>
                    <a:schemeClr val="tx1"/>
                  </a:solidFill>
                  <a:latin typeface="Times" pitchFamily="18" charset="0"/>
                </a:defRPr>
              </a:lvl2pPr>
              <a:lvl3pPr marL="512763" indent="307975" algn="l" defTabSz="382588">
                <a:defRPr sz="2400">
                  <a:solidFill>
                    <a:schemeClr val="tx1"/>
                  </a:solidFill>
                  <a:latin typeface="Times" pitchFamily="18" charset="0"/>
                </a:defRPr>
              </a:lvl3pPr>
              <a:lvl4pPr marL="923925" indent="306388" algn="l" defTabSz="382588">
                <a:defRPr sz="2400">
                  <a:solidFill>
                    <a:schemeClr val="tx1"/>
                  </a:solidFill>
                  <a:latin typeface="Times" pitchFamily="18" charset="0"/>
                </a:defRPr>
              </a:lvl4pPr>
              <a:lvl5pPr marL="1641475" algn="l" defTabSz="382588">
                <a:defRPr sz="2400">
                  <a:solidFill>
                    <a:schemeClr val="tx1"/>
                  </a:solidFill>
                  <a:latin typeface="Times" pitchFamily="18" charset="0"/>
                </a:defRPr>
              </a:lvl5pPr>
              <a:lvl6pPr marL="2098675" defTabSz="382588" eaLnBrk="0" fontAlgn="base" hangingPunct="0">
                <a:spcBef>
                  <a:spcPct val="0"/>
                </a:spcBef>
                <a:spcAft>
                  <a:spcPct val="0"/>
                </a:spcAft>
                <a:defRPr sz="2400">
                  <a:solidFill>
                    <a:schemeClr val="tx1"/>
                  </a:solidFill>
                  <a:latin typeface="Times" pitchFamily="18" charset="0"/>
                </a:defRPr>
              </a:lvl6pPr>
              <a:lvl7pPr marL="2555875" defTabSz="382588" eaLnBrk="0" fontAlgn="base" hangingPunct="0">
                <a:spcBef>
                  <a:spcPct val="0"/>
                </a:spcBef>
                <a:spcAft>
                  <a:spcPct val="0"/>
                </a:spcAft>
                <a:defRPr sz="2400">
                  <a:solidFill>
                    <a:schemeClr val="tx1"/>
                  </a:solidFill>
                  <a:latin typeface="Times" pitchFamily="18" charset="0"/>
                </a:defRPr>
              </a:lvl7pPr>
              <a:lvl8pPr marL="3013075" defTabSz="382588" eaLnBrk="0" fontAlgn="base" hangingPunct="0">
                <a:spcBef>
                  <a:spcPct val="0"/>
                </a:spcBef>
                <a:spcAft>
                  <a:spcPct val="0"/>
                </a:spcAft>
                <a:defRPr sz="2400">
                  <a:solidFill>
                    <a:schemeClr val="tx1"/>
                  </a:solidFill>
                  <a:latin typeface="Times" pitchFamily="18" charset="0"/>
                </a:defRPr>
              </a:lvl8pPr>
              <a:lvl9pPr marL="3470275" defTabSz="382588" eaLnBrk="0" fontAlgn="base" hangingPunct="0">
                <a:spcBef>
                  <a:spcPct val="0"/>
                </a:spcBef>
                <a:spcAft>
                  <a:spcPct val="0"/>
                </a:spcAft>
                <a:defRPr sz="2400">
                  <a:solidFill>
                    <a:schemeClr val="tx1"/>
                  </a:solidFill>
                  <a:latin typeface="Times" pitchFamily="18" charset="0"/>
                </a:defRPr>
              </a:lvl9pPr>
            </a:lstStyle>
            <a:p>
              <a:pPr eaLnBrk="1" hangingPunct="1">
                <a:buClr>
                  <a:srgbClr val="808080"/>
                </a:buClr>
                <a:buSzPct val="90000"/>
                <a:buFont typeface="Monotype Sorts" pitchFamily="2" charset="2"/>
                <a:buNone/>
              </a:pPr>
              <a:r>
                <a:rPr lang="en-GB" sz="1100">
                  <a:latin typeface="Grundfos TheSans" pitchFamily="34" charset="0"/>
                  <a:cs typeface="Times New Roman" pitchFamily="18" charset="0"/>
                </a:rPr>
                <a:t>UP</a:t>
              </a:r>
              <a:br>
                <a:rPr lang="en-GB" sz="1100">
                  <a:latin typeface="Grundfos TheSans" pitchFamily="34" charset="0"/>
                  <a:cs typeface="Times New Roman" pitchFamily="18" charset="0"/>
                </a:rPr>
              </a:br>
              <a:r>
                <a:rPr lang="en-GB" sz="1100">
                  <a:latin typeface="Grundfos TheSans" pitchFamily="34" charset="0"/>
                  <a:cs typeface="Times New Roman" pitchFamily="18" charset="0"/>
                </a:rPr>
                <a:t>20-14</a:t>
              </a:r>
              <a:r>
                <a:rPr lang="en-GB" sz="1100" b="1">
                  <a:latin typeface="Grundfos TheSans" pitchFamily="34" charset="0"/>
                  <a:cs typeface="Times New Roman" pitchFamily="18" charset="0"/>
                </a:rPr>
                <a:t> BXU</a:t>
              </a:r>
              <a:endParaRPr lang="en-GB" sz="2200">
                <a:latin typeface="Grundfos TheSans" pitchFamily="34" charset="0"/>
                <a:cs typeface="Times New Roman" pitchFamily="18" charset="0"/>
              </a:endParaRPr>
            </a:p>
          </p:txBody>
        </p:sp>
        <p:sp>
          <p:nvSpPr>
            <p:cNvPr id="914448" name="Text Box 16"/>
            <p:cNvSpPr txBox="1">
              <a:spLocks noChangeArrowheads="1"/>
            </p:cNvSpPr>
            <p:nvPr/>
          </p:nvSpPr>
          <p:spPr bwMode="auto">
            <a:xfrm>
              <a:off x="3911" y="1608"/>
              <a:ext cx="569" cy="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lgn="l" defTabSz="382588">
                <a:defRPr sz="2400">
                  <a:solidFill>
                    <a:schemeClr val="tx1"/>
                  </a:solidFill>
                  <a:latin typeface="Times" pitchFamily="18" charset="0"/>
                </a:defRPr>
              </a:lvl1pPr>
              <a:lvl2pPr marL="103188" indent="306388" algn="l" defTabSz="382588">
                <a:defRPr sz="2400">
                  <a:solidFill>
                    <a:schemeClr val="tx1"/>
                  </a:solidFill>
                  <a:latin typeface="Times" pitchFamily="18" charset="0"/>
                </a:defRPr>
              </a:lvl2pPr>
              <a:lvl3pPr marL="512763" indent="307975" algn="l" defTabSz="382588">
                <a:defRPr sz="2400">
                  <a:solidFill>
                    <a:schemeClr val="tx1"/>
                  </a:solidFill>
                  <a:latin typeface="Times" pitchFamily="18" charset="0"/>
                </a:defRPr>
              </a:lvl3pPr>
              <a:lvl4pPr marL="923925" indent="306388" algn="l" defTabSz="382588">
                <a:defRPr sz="2400">
                  <a:solidFill>
                    <a:schemeClr val="tx1"/>
                  </a:solidFill>
                  <a:latin typeface="Times" pitchFamily="18" charset="0"/>
                </a:defRPr>
              </a:lvl4pPr>
              <a:lvl5pPr marL="1641475" algn="l" defTabSz="382588">
                <a:defRPr sz="2400">
                  <a:solidFill>
                    <a:schemeClr val="tx1"/>
                  </a:solidFill>
                  <a:latin typeface="Times" pitchFamily="18" charset="0"/>
                </a:defRPr>
              </a:lvl5pPr>
              <a:lvl6pPr marL="2098675" defTabSz="382588" eaLnBrk="0" fontAlgn="base" hangingPunct="0">
                <a:spcBef>
                  <a:spcPct val="0"/>
                </a:spcBef>
                <a:spcAft>
                  <a:spcPct val="0"/>
                </a:spcAft>
                <a:defRPr sz="2400">
                  <a:solidFill>
                    <a:schemeClr val="tx1"/>
                  </a:solidFill>
                  <a:latin typeface="Times" pitchFamily="18" charset="0"/>
                </a:defRPr>
              </a:lvl6pPr>
              <a:lvl7pPr marL="2555875" defTabSz="382588" eaLnBrk="0" fontAlgn="base" hangingPunct="0">
                <a:spcBef>
                  <a:spcPct val="0"/>
                </a:spcBef>
                <a:spcAft>
                  <a:spcPct val="0"/>
                </a:spcAft>
                <a:defRPr sz="2400">
                  <a:solidFill>
                    <a:schemeClr val="tx1"/>
                  </a:solidFill>
                  <a:latin typeface="Times" pitchFamily="18" charset="0"/>
                </a:defRPr>
              </a:lvl7pPr>
              <a:lvl8pPr marL="3013075" defTabSz="382588" eaLnBrk="0" fontAlgn="base" hangingPunct="0">
                <a:spcBef>
                  <a:spcPct val="0"/>
                </a:spcBef>
                <a:spcAft>
                  <a:spcPct val="0"/>
                </a:spcAft>
                <a:defRPr sz="2400">
                  <a:solidFill>
                    <a:schemeClr val="tx1"/>
                  </a:solidFill>
                  <a:latin typeface="Times" pitchFamily="18" charset="0"/>
                </a:defRPr>
              </a:lvl8pPr>
              <a:lvl9pPr marL="3470275" defTabSz="382588" eaLnBrk="0" fontAlgn="base" hangingPunct="0">
                <a:spcBef>
                  <a:spcPct val="0"/>
                </a:spcBef>
                <a:spcAft>
                  <a:spcPct val="0"/>
                </a:spcAft>
                <a:defRPr sz="2400">
                  <a:solidFill>
                    <a:schemeClr val="tx1"/>
                  </a:solidFill>
                  <a:latin typeface="Times" pitchFamily="18" charset="0"/>
                </a:defRPr>
              </a:lvl9pPr>
            </a:lstStyle>
            <a:p>
              <a:pPr eaLnBrk="1" hangingPunct="1">
                <a:buClr>
                  <a:srgbClr val="808080"/>
                </a:buClr>
                <a:buSzPct val="90000"/>
                <a:buFont typeface="Monotype Sorts" pitchFamily="2" charset="2"/>
                <a:buNone/>
              </a:pPr>
              <a:r>
                <a:rPr lang="en-GB" sz="1100">
                  <a:latin typeface="Grundfos TheSans" pitchFamily="34" charset="0"/>
                  <a:cs typeface="Times New Roman" pitchFamily="18" charset="0"/>
                </a:rPr>
                <a:t>UP</a:t>
              </a:r>
              <a:br>
                <a:rPr lang="en-GB" sz="1100">
                  <a:latin typeface="Grundfos TheSans" pitchFamily="34" charset="0"/>
                  <a:cs typeface="Times New Roman" pitchFamily="18" charset="0"/>
                </a:rPr>
              </a:br>
              <a:r>
                <a:rPr lang="en-GB" sz="1100">
                  <a:latin typeface="Grundfos TheSans" pitchFamily="34" charset="0"/>
                  <a:cs typeface="Times New Roman" pitchFamily="18" charset="0"/>
                </a:rPr>
                <a:t>20-14</a:t>
              </a:r>
              <a:r>
                <a:rPr lang="en-GB" sz="1100" b="1">
                  <a:latin typeface="Grundfos TheSans" pitchFamily="34" charset="0"/>
                  <a:cs typeface="Times New Roman" pitchFamily="18" charset="0"/>
                </a:rPr>
                <a:t> BXT</a:t>
              </a:r>
              <a:endParaRPr lang="en-GB" sz="2200">
                <a:latin typeface="Grundfos TheSans" pitchFamily="34" charset="0"/>
                <a:cs typeface="Times New Roman" pitchFamily="18" charset="0"/>
              </a:endParaRPr>
            </a:p>
          </p:txBody>
        </p:sp>
        <p:sp>
          <p:nvSpPr>
            <p:cNvPr id="914449" name="Text Box 17"/>
            <p:cNvSpPr txBox="1">
              <a:spLocks noChangeArrowheads="1"/>
            </p:cNvSpPr>
            <p:nvPr/>
          </p:nvSpPr>
          <p:spPr bwMode="auto">
            <a:xfrm>
              <a:off x="4977" y="1607"/>
              <a:ext cx="639"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lgn="l" defTabSz="382588">
                <a:defRPr sz="2400">
                  <a:solidFill>
                    <a:schemeClr val="tx1"/>
                  </a:solidFill>
                  <a:latin typeface="Times" pitchFamily="18" charset="0"/>
                </a:defRPr>
              </a:lvl1pPr>
              <a:lvl2pPr marL="103188" indent="306388" algn="l" defTabSz="382588">
                <a:defRPr sz="2400">
                  <a:solidFill>
                    <a:schemeClr val="tx1"/>
                  </a:solidFill>
                  <a:latin typeface="Times" pitchFamily="18" charset="0"/>
                </a:defRPr>
              </a:lvl2pPr>
              <a:lvl3pPr marL="512763" indent="307975" algn="l" defTabSz="382588">
                <a:defRPr sz="2400">
                  <a:solidFill>
                    <a:schemeClr val="tx1"/>
                  </a:solidFill>
                  <a:latin typeface="Times" pitchFamily="18" charset="0"/>
                </a:defRPr>
              </a:lvl3pPr>
              <a:lvl4pPr marL="923925" indent="306388" algn="l" defTabSz="382588">
                <a:defRPr sz="2400">
                  <a:solidFill>
                    <a:schemeClr val="tx1"/>
                  </a:solidFill>
                  <a:latin typeface="Times" pitchFamily="18" charset="0"/>
                </a:defRPr>
              </a:lvl4pPr>
              <a:lvl5pPr marL="1641475" algn="l" defTabSz="382588">
                <a:defRPr sz="2400">
                  <a:solidFill>
                    <a:schemeClr val="tx1"/>
                  </a:solidFill>
                  <a:latin typeface="Times" pitchFamily="18" charset="0"/>
                </a:defRPr>
              </a:lvl5pPr>
              <a:lvl6pPr marL="2098675" defTabSz="382588" eaLnBrk="0" fontAlgn="base" hangingPunct="0">
                <a:spcBef>
                  <a:spcPct val="0"/>
                </a:spcBef>
                <a:spcAft>
                  <a:spcPct val="0"/>
                </a:spcAft>
                <a:defRPr sz="2400">
                  <a:solidFill>
                    <a:schemeClr val="tx1"/>
                  </a:solidFill>
                  <a:latin typeface="Times" pitchFamily="18" charset="0"/>
                </a:defRPr>
              </a:lvl6pPr>
              <a:lvl7pPr marL="2555875" defTabSz="382588" eaLnBrk="0" fontAlgn="base" hangingPunct="0">
                <a:spcBef>
                  <a:spcPct val="0"/>
                </a:spcBef>
                <a:spcAft>
                  <a:spcPct val="0"/>
                </a:spcAft>
                <a:defRPr sz="2400">
                  <a:solidFill>
                    <a:schemeClr val="tx1"/>
                  </a:solidFill>
                  <a:latin typeface="Times" pitchFamily="18" charset="0"/>
                </a:defRPr>
              </a:lvl7pPr>
              <a:lvl8pPr marL="3013075" defTabSz="382588" eaLnBrk="0" fontAlgn="base" hangingPunct="0">
                <a:spcBef>
                  <a:spcPct val="0"/>
                </a:spcBef>
                <a:spcAft>
                  <a:spcPct val="0"/>
                </a:spcAft>
                <a:defRPr sz="2400">
                  <a:solidFill>
                    <a:schemeClr val="tx1"/>
                  </a:solidFill>
                  <a:latin typeface="Times" pitchFamily="18" charset="0"/>
                </a:defRPr>
              </a:lvl8pPr>
              <a:lvl9pPr marL="3470275" defTabSz="382588" eaLnBrk="0" fontAlgn="base" hangingPunct="0">
                <a:spcBef>
                  <a:spcPct val="0"/>
                </a:spcBef>
                <a:spcAft>
                  <a:spcPct val="0"/>
                </a:spcAft>
                <a:defRPr sz="2400">
                  <a:solidFill>
                    <a:schemeClr val="tx1"/>
                  </a:solidFill>
                  <a:latin typeface="Times" pitchFamily="18" charset="0"/>
                </a:defRPr>
              </a:lvl9pPr>
            </a:lstStyle>
            <a:p>
              <a:pPr eaLnBrk="1" hangingPunct="1">
                <a:buClr>
                  <a:srgbClr val="808080"/>
                </a:buClr>
                <a:buSzPct val="90000"/>
                <a:buFont typeface="Monotype Sorts" pitchFamily="2" charset="2"/>
                <a:buNone/>
              </a:pPr>
              <a:r>
                <a:rPr lang="en-GB" sz="1100">
                  <a:latin typeface="Grundfos TheSans" pitchFamily="34" charset="0"/>
                  <a:cs typeface="Times New Roman" pitchFamily="18" charset="0"/>
                </a:rPr>
                <a:t>UP</a:t>
              </a:r>
              <a:br>
                <a:rPr lang="en-GB" sz="1100">
                  <a:latin typeface="Grundfos TheSans" pitchFamily="34" charset="0"/>
                  <a:cs typeface="Times New Roman" pitchFamily="18" charset="0"/>
                </a:rPr>
              </a:br>
              <a:r>
                <a:rPr lang="en-GB" sz="1100">
                  <a:latin typeface="Grundfos TheSans" pitchFamily="34" charset="0"/>
                  <a:cs typeface="Times New Roman" pitchFamily="18" charset="0"/>
                </a:rPr>
                <a:t>20-14</a:t>
              </a:r>
              <a:r>
                <a:rPr lang="en-GB" sz="1100" b="1">
                  <a:latin typeface="Grundfos TheSans" pitchFamily="34" charset="0"/>
                  <a:cs typeface="Times New Roman" pitchFamily="18" charset="0"/>
                </a:rPr>
                <a:t> BXUT</a:t>
              </a:r>
              <a:endParaRPr lang="en-GB" sz="2200">
                <a:latin typeface="Grundfos TheSans" pitchFamily="34" charset="0"/>
                <a:cs typeface="Times New Roman" pitchFamily="18" charset="0"/>
              </a:endParaRPr>
            </a:p>
          </p:txBody>
        </p:sp>
        <p:sp>
          <p:nvSpPr>
            <p:cNvPr id="914450" name="Text Box 18"/>
            <p:cNvSpPr txBox="1">
              <a:spLocks noChangeArrowheads="1"/>
            </p:cNvSpPr>
            <p:nvPr/>
          </p:nvSpPr>
          <p:spPr bwMode="auto">
            <a:xfrm>
              <a:off x="2656" y="1608"/>
              <a:ext cx="607" cy="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lgn="l" defTabSz="382588">
                <a:defRPr sz="2400">
                  <a:solidFill>
                    <a:schemeClr val="tx1"/>
                  </a:solidFill>
                  <a:latin typeface="Times" pitchFamily="18" charset="0"/>
                </a:defRPr>
              </a:lvl1pPr>
              <a:lvl2pPr marL="103188" indent="306388" algn="l" defTabSz="382588">
                <a:defRPr sz="2400">
                  <a:solidFill>
                    <a:schemeClr val="tx1"/>
                  </a:solidFill>
                  <a:latin typeface="Times" pitchFamily="18" charset="0"/>
                </a:defRPr>
              </a:lvl2pPr>
              <a:lvl3pPr marL="512763" indent="307975" algn="l" defTabSz="382588">
                <a:defRPr sz="2400">
                  <a:solidFill>
                    <a:schemeClr val="tx1"/>
                  </a:solidFill>
                  <a:latin typeface="Times" pitchFamily="18" charset="0"/>
                </a:defRPr>
              </a:lvl3pPr>
              <a:lvl4pPr marL="923925" indent="306388" algn="l" defTabSz="382588">
                <a:defRPr sz="2400">
                  <a:solidFill>
                    <a:schemeClr val="tx1"/>
                  </a:solidFill>
                  <a:latin typeface="Times" pitchFamily="18" charset="0"/>
                </a:defRPr>
              </a:lvl4pPr>
              <a:lvl5pPr marL="1641475" algn="l" defTabSz="382588">
                <a:defRPr sz="2400">
                  <a:solidFill>
                    <a:schemeClr val="tx1"/>
                  </a:solidFill>
                  <a:latin typeface="Times" pitchFamily="18" charset="0"/>
                </a:defRPr>
              </a:lvl5pPr>
              <a:lvl6pPr marL="2098675" defTabSz="382588" eaLnBrk="0" fontAlgn="base" hangingPunct="0">
                <a:spcBef>
                  <a:spcPct val="0"/>
                </a:spcBef>
                <a:spcAft>
                  <a:spcPct val="0"/>
                </a:spcAft>
                <a:defRPr sz="2400">
                  <a:solidFill>
                    <a:schemeClr val="tx1"/>
                  </a:solidFill>
                  <a:latin typeface="Times" pitchFamily="18" charset="0"/>
                </a:defRPr>
              </a:lvl6pPr>
              <a:lvl7pPr marL="2555875" defTabSz="382588" eaLnBrk="0" fontAlgn="base" hangingPunct="0">
                <a:spcBef>
                  <a:spcPct val="0"/>
                </a:spcBef>
                <a:spcAft>
                  <a:spcPct val="0"/>
                </a:spcAft>
                <a:defRPr sz="2400">
                  <a:solidFill>
                    <a:schemeClr val="tx1"/>
                  </a:solidFill>
                  <a:latin typeface="Times" pitchFamily="18" charset="0"/>
                </a:defRPr>
              </a:lvl7pPr>
              <a:lvl8pPr marL="3013075" defTabSz="382588" eaLnBrk="0" fontAlgn="base" hangingPunct="0">
                <a:spcBef>
                  <a:spcPct val="0"/>
                </a:spcBef>
                <a:spcAft>
                  <a:spcPct val="0"/>
                </a:spcAft>
                <a:defRPr sz="2400">
                  <a:solidFill>
                    <a:schemeClr val="tx1"/>
                  </a:solidFill>
                  <a:latin typeface="Times" pitchFamily="18" charset="0"/>
                </a:defRPr>
              </a:lvl8pPr>
              <a:lvl9pPr marL="3470275" defTabSz="382588" eaLnBrk="0" fontAlgn="base" hangingPunct="0">
                <a:spcBef>
                  <a:spcPct val="0"/>
                </a:spcBef>
                <a:spcAft>
                  <a:spcPct val="0"/>
                </a:spcAft>
                <a:defRPr sz="2400">
                  <a:solidFill>
                    <a:schemeClr val="tx1"/>
                  </a:solidFill>
                  <a:latin typeface="Times" pitchFamily="18" charset="0"/>
                </a:defRPr>
              </a:lvl9pPr>
            </a:lstStyle>
            <a:p>
              <a:pPr eaLnBrk="1" hangingPunct="1">
                <a:buClr>
                  <a:srgbClr val="808080"/>
                </a:buClr>
                <a:buSzPct val="90000"/>
                <a:buFont typeface="Monotype Sorts" pitchFamily="2" charset="2"/>
                <a:buNone/>
              </a:pPr>
              <a:endParaRPr lang="en-GB" sz="2200">
                <a:solidFill>
                  <a:srgbClr val="FF0000"/>
                </a:solidFill>
                <a:latin typeface="Grundfos TheSans" pitchFamily="34" charset="0"/>
                <a:cs typeface="Times New Roman" pitchFamily="18" charset="0"/>
              </a:endParaRPr>
            </a:p>
          </p:txBody>
        </p:sp>
      </p:grpSp>
      <p:pic>
        <p:nvPicPr>
          <p:cNvPr id="914451"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125" y="1622425"/>
            <a:ext cx="3619500" cy="817563"/>
          </a:xfrm>
          <a:prstGeom prst="rect">
            <a:avLst/>
          </a:prstGeom>
          <a:noFill/>
          <a:extLst>
            <a:ext uri="{909E8E84-426E-40DD-AFC4-6F175D3DCCD1}">
              <a14:hiddenFill xmlns:a14="http://schemas.microsoft.com/office/drawing/2010/main">
                <a:solidFill>
                  <a:srgbClr val="FFFFFF"/>
                </a:solidFill>
              </a14:hiddenFill>
            </a:ext>
          </a:extLst>
        </p:spPr>
      </p:pic>
      <p:pic>
        <p:nvPicPr>
          <p:cNvPr id="914452"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3800" y="1628775"/>
            <a:ext cx="3524250" cy="85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91186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14435">
                                            <p:txEl>
                                              <p:pRg st="1" end="1"/>
                                            </p:txEl>
                                          </p:spTgt>
                                        </p:tgtEl>
                                        <p:attrNameLst>
                                          <p:attrName>style.visibility</p:attrName>
                                        </p:attrNameLst>
                                      </p:cBhvr>
                                      <p:to>
                                        <p:strVal val="visible"/>
                                      </p:to>
                                    </p:set>
                                    <p:anim calcmode="lin" valueType="num">
                                      <p:cBhvr additive="base">
                                        <p:cTn id="7" dur="500" fill="hold"/>
                                        <p:tgtEl>
                                          <p:spTgt spid="91443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14435">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14435">
                                            <p:txEl>
                                              <p:pRg st="2" end="2"/>
                                            </p:txEl>
                                          </p:spTgt>
                                        </p:tgtEl>
                                        <p:attrNameLst>
                                          <p:attrName>style.visibility</p:attrName>
                                        </p:attrNameLst>
                                      </p:cBhvr>
                                      <p:to>
                                        <p:strVal val="visible"/>
                                      </p:to>
                                    </p:set>
                                    <p:anim calcmode="lin" valueType="num">
                                      <p:cBhvr additive="base">
                                        <p:cTn id="11" dur="500" fill="hold"/>
                                        <p:tgtEl>
                                          <p:spTgt spid="91443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1443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14435">
                                            <p:txEl>
                                              <p:pRg st="3" end="3"/>
                                            </p:txEl>
                                          </p:spTgt>
                                        </p:tgtEl>
                                        <p:attrNameLst>
                                          <p:attrName>style.visibility</p:attrName>
                                        </p:attrNameLst>
                                      </p:cBhvr>
                                      <p:to>
                                        <p:strVal val="visible"/>
                                      </p:to>
                                    </p:set>
                                    <p:anim calcmode="lin" valueType="num">
                                      <p:cBhvr additive="base">
                                        <p:cTn id="15" dur="500" fill="hold"/>
                                        <p:tgtEl>
                                          <p:spTgt spid="91443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14435">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14435">
                                            <p:txEl>
                                              <p:pRg st="4" end="4"/>
                                            </p:txEl>
                                          </p:spTgt>
                                        </p:tgtEl>
                                        <p:attrNameLst>
                                          <p:attrName>style.visibility</p:attrName>
                                        </p:attrNameLst>
                                      </p:cBhvr>
                                      <p:to>
                                        <p:strVal val="visible"/>
                                      </p:to>
                                    </p:set>
                                    <p:anim calcmode="lin" valueType="num">
                                      <p:cBhvr additive="base">
                                        <p:cTn id="19" dur="500" fill="hold"/>
                                        <p:tgtEl>
                                          <p:spTgt spid="91443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14435">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14435">
                                            <p:txEl>
                                              <p:pRg st="5" end="5"/>
                                            </p:txEl>
                                          </p:spTgt>
                                        </p:tgtEl>
                                        <p:attrNameLst>
                                          <p:attrName>style.visibility</p:attrName>
                                        </p:attrNameLst>
                                      </p:cBhvr>
                                      <p:to>
                                        <p:strVal val="visible"/>
                                      </p:to>
                                    </p:set>
                                    <p:anim calcmode="lin" valueType="num">
                                      <p:cBhvr additive="base">
                                        <p:cTn id="23" dur="500" fill="hold"/>
                                        <p:tgtEl>
                                          <p:spTgt spid="914435">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14435">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14435">
                                            <p:txEl>
                                              <p:pRg st="6" end="6"/>
                                            </p:txEl>
                                          </p:spTgt>
                                        </p:tgtEl>
                                        <p:attrNameLst>
                                          <p:attrName>style.visibility</p:attrName>
                                        </p:attrNameLst>
                                      </p:cBhvr>
                                      <p:to>
                                        <p:strVal val="visible"/>
                                      </p:to>
                                    </p:set>
                                    <p:anim calcmode="lin" valueType="num">
                                      <p:cBhvr additive="base">
                                        <p:cTn id="27" dur="500" fill="hold"/>
                                        <p:tgtEl>
                                          <p:spTgt spid="914435">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14435">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14435">
                                            <p:txEl>
                                              <p:pRg st="7" end="7"/>
                                            </p:txEl>
                                          </p:spTgt>
                                        </p:tgtEl>
                                        <p:attrNameLst>
                                          <p:attrName>style.visibility</p:attrName>
                                        </p:attrNameLst>
                                      </p:cBhvr>
                                      <p:to>
                                        <p:strVal val="visible"/>
                                      </p:to>
                                    </p:set>
                                    <p:anim calcmode="lin" valueType="num">
                                      <p:cBhvr additive="base">
                                        <p:cTn id="31" dur="500" fill="hold"/>
                                        <p:tgtEl>
                                          <p:spTgt spid="914435">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14435">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14435">
                                            <p:txEl>
                                              <p:pRg st="8" end="8"/>
                                            </p:txEl>
                                          </p:spTgt>
                                        </p:tgtEl>
                                        <p:attrNameLst>
                                          <p:attrName>style.visibility</p:attrName>
                                        </p:attrNameLst>
                                      </p:cBhvr>
                                      <p:to>
                                        <p:strVal val="visible"/>
                                      </p:to>
                                    </p:set>
                                    <p:anim calcmode="lin" valueType="num">
                                      <p:cBhvr additive="base">
                                        <p:cTn id="35" dur="500" fill="hold"/>
                                        <p:tgtEl>
                                          <p:spTgt spid="914435">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14435">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914436"/>
                                        </p:tgtEl>
                                        <p:attrNameLst>
                                          <p:attrName>style.visibility</p:attrName>
                                        </p:attrNameLst>
                                      </p:cBhvr>
                                      <p:to>
                                        <p:strVal val="visible"/>
                                      </p:to>
                                    </p:set>
                                    <p:anim calcmode="lin" valueType="num">
                                      <p:cBhvr additive="base">
                                        <p:cTn id="39" dur="500" fill="hold"/>
                                        <p:tgtEl>
                                          <p:spTgt spid="914436"/>
                                        </p:tgtEl>
                                        <p:attrNameLst>
                                          <p:attrName>ppt_x</p:attrName>
                                        </p:attrNameLst>
                                      </p:cBhvr>
                                      <p:tavLst>
                                        <p:tav tm="0">
                                          <p:val>
                                            <p:strVal val="#ppt_x"/>
                                          </p:val>
                                        </p:tav>
                                        <p:tav tm="100000">
                                          <p:val>
                                            <p:strVal val="#ppt_x"/>
                                          </p:val>
                                        </p:tav>
                                      </p:tavLst>
                                    </p:anim>
                                    <p:anim calcmode="lin" valueType="num">
                                      <p:cBhvr additive="base">
                                        <p:cTn id="40" dur="500" fill="hold"/>
                                        <p:tgtEl>
                                          <p:spTgt spid="91443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914437"/>
                                        </p:tgtEl>
                                        <p:attrNameLst>
                                          <p:attrName>style.visibility</p:attrName>
                                        </p:attrNameLst>
                                      </p:cBhvr>
                                      <p:to>
                                        <p:strVal val="visible"/>
                                      </p:to>
                                    </p:set>
                                    <p:anim calcmode="lin" valueType="num">
                                      <p:cBhvr additive="base">
                                        <p:cTn id="43" dur="500" fill="hold"/>
                                        <p:tgtEl>
                                          <p:spTgt spid="914437"/>
                                        </p:tgtEl>
                                        <p:attrNameLst>
                                          <p:attrName>ppt_x</p:attrName>
                                        </p:attrNameLst>
                                      </p:cBhvr>
                                      <p:tavLst>
                                        <p:tav tm="0">
                                          <p:val>
                                            <p:strVal val="#ppt_x"/>
                                          </p:val>
                                        </p:tav>
                                        <p:tav tm="100000">
                                          <p:val>
                                            <p:strVal val="#ppt_x"/>
                                          </p:val>
                                        </p:tav>
                                      </p:tavLst>
                                    </p:anim>
                                    <p:anim calcmode="lin" valueType="num">
                                      <p:cBhvr additive="base">
                                        <p:cTn id="44" dur="500" fill="hold"/>
                                        <p:tgtEl>
                                          <p:spTgt spid="91443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914438"/>
                                        </p:tgtEl>
                                        <p:attrNameLst>
                                          <p:attrName>style.visibility</p:attrName>
                                        </p:attrNameLst>
                                      </p:cBhvr>
                                      <p:to>
                                        <p:strVal val="visible"/>
                                      </p:to>
                                    </p:set>
                                    <p:anim calcmode="lin" valueType="num">
                                      <p:cBhvr additive="base">
                                        <p:cTn id="47" dur="500" fill="hold"/>
                                        <p:tgtEl>
                                          <p:spTgt spid="914438"/>
                                        </p:tgtEl>
                                        <p:attrNameLst>
                                          <p:attrName>ppt_x</p:attrName>
                                        </p:attrNameLst>
                                      </p:cBhvr>
                                      <p:tavLst>
                                        <p:tav tm="0">
                                          <p:val>
                                            <p:strVal val="#ppt_x"/>
                                          </p:val>
                                        </p:tav>
                                        <p:tav tm="100000">
                                          <p:val>
                                            <p:strVal val="#ppt_x"/>
                                          </p:val>
                                        </p:tav>
                                      </p:tavLst>
                                    </p:anim>
                                    <p:anim calcmode="lin" valueType="num">
                                      <p:cBhvr additive="base">
                                        <p:cTn id="48" dur="500" fill="hold"/>
                                        <p:tgtEl>
                                          <p:spTgt spid="9144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3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684213" y="476250"/>
            <a:ext cx="7772400" cy="609600"/>
          </a:xfrm>
          <a:noFill/>
          <a:ln/>
        </p:spPr>
        <p:txBody>
          <a:bodyPr anchor="ctr" anchorCtr="0"/>
          <a:lstStyle/>
          <a:p>
            <a:r>
              <a:rPr lang="de-DE" sz="3200" b="1">
                <a:solidFill>
                  <a:schemeClr val="tx1"/>
                </a:solidFill>
                <a:latin typeface="Arial" pitchFamily="34" charset="0"/>
              </a:rPr>
              <a:t>COMFORT AUTO</a:t>
            </a:r>
            <a:r>
              <a:rPr lang="de-DE" sz="3200" b="1" i="1">
                <a:solidFill>
                  <a:schemeClr val="tx1"/>
                </a:solidFill>
                <a:latin typeface="Arial" pitchFamily="34" charset="0"/>
              </a:rPr>
              <a:t>ADAPT</a:t>
            </a:r>
          </a:p>
        </p:txBody>
      </p:sp>
      <p:sp>
        <p:nvSpPr>
          <p:cNvPr id="878595" name="Rectangle 3"/>
          <p:cNvSpPr>
            <a:spLocks noGrp="1" noChangeArrowheads="1"/>
          </p:cNvSpPr>
          <p:nvPr>
            <p:ph type="body" sz="half" idx="1"/>
          </p:nvPr>
        </p:nvSpPr>
        <p:spPr>
          <a:xfrm>
            <a:off x="457200" y="1341438"/>
            <a:ext cx="8686800" cy="4525962"/>
          </a:xfrm>
        </p:spPr>
        <p:txBody>
          <a:bodyPr/>
          <a:lstStyle/>
          <a:p>
            <a:pPr marL="457200" indent="-457200"/>
            <a:r>
              <a:rPr lang="cs-CZ" sz="2000" b="1">
                <a:latin typeface="Arial" pitchFamily="34" charset="0"/>
              </a:rPr>
              <a:t>Funkce AUTO</a:t>
            </a:r>
            <a:r>
              <a:rPr lang="cs-CZ" sz="2000" b="1" i="1">
                <a:latin typeface="Arial" pitchFamily="34" charset="0"/>
              </a:rPr>
              <a:t>ADAPT</a:t>
            </a:r>
            <a:r>
              <a:rPr lang="cs-CZ" sz="2000" b="1">
                <a:latin typeface="Arial" pitchFamily="34" charset="0"/>
              </a:rPr>
              <a:t> (jiný princip než u ALPHA2 a MAGNA!):</a:t>
            </a:r>
            <a:r>
              <a:rPr lang="de-DE" sz="2000">
                <a:latin typeface="Arial" pitchFamily="34" charset="0"/>
              </a:rPr>
              <a:t> </a:t>
            </a:r>
          </a:p>
          <a:p>
            <a:pPr marL="457200" indent="-457200">
              <a:spcBef>
                <a:spcPct val="0"/>
              </a:spcBef>
            </a:pPr>
            <a:r>
              <a:rPr lang="cs-CZ" sz="2000">
                <a:latin typeface="Arial" pitchFamily="34" charset="0"/>
              </a:rPr>
              <a:t>AUTO</a:t>
            </a:r>
            <a:r>
              <a:rPr lang="cs-CZ" sz="2000" i="1">
                <a:latin typeface="Arial" pitchFamily="34" charset="0"/>
              </a:rPr>
              <a:t>ADAPT </a:t>
            </a:r>
            <a:r>
              <a:rPr lang="cs-CZ" sz="2000">
                <a:latin typeface="Arial" pitchFamily="34" charset="0"/>
              </a:rPr>
              <a:t>poznává chování spotřebitele a zapisuje si odběry TV do kalendáře. </a:t>
            </a:r>
          </a:p>
          <a:p>
            <a:pPr marL="457200" indent="-457200"/>
            <a:r>
              <a:rPr lang="cs-CZ" sz="2000">
                <a:latin typeface="Arial" pitchFamily="34" charset="0"/>
              </a:rPr>
              <a:t>Algoritmus řízení čerpadla je takový, aby se čerpadlo zapnulo vždy dříve než je potřeba TV (inteligentní automatická funkce časového spínače).</a:t>
            </a:r>
          </a:p>
        </p:txBody>
      </p:sp>
      <p:graphicFrame>
        <p:nvGraphicFramePr>
          <p:cNvPr id="878596" name="Object 4"/>
          <p:cNvGraphicFramePr>
            <a:graphicFrameLocks noGrp="1" noChangeAspect="1"/>
          </p:cNvGraphicFramePr>
          <p:nvPr>
            <p:ph sz="half" idx="2"/>
          </p:nvPr>
        </p:nvGraphicFramePr>
        <p:xfrm>
          <a:off x="250825" y="3429000"/>
          <a:ext cx="5329238" cy="2614613"/>
        </p:xfrm>
        <a:graphic>
          <a:graphicData uri="http://schemas.openxmlformats.org/presentationml/2006/ole">
            <mc:AlternateContent xmlns:mc="http://schemas.openxmlformats.org/markup-compatibility/2006">
              <mc:Choice xmlns:v="urn:schemas-microsoft-com:vml" Requires="v">
                <p:oleObj spid="_x0000_s3085" r:id="rId3" imgW="5441894" imgH="2669360" progId="Visio.Drawing.11">
                  <p:embed/>
                </p:oleObj>
              </mc:Choice>
              <mc:Fallback>
                <p:oleObj r:id="rId3" imgW="5441894" imgH="2669360"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429000"/>
                        <a:ext cx="5329238" cy="2614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142601810"/>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6" name="Rectangle 2"/>
          <p:cNvSpPr>
            <a:spLocks noGrp="1" noChangeArrowheads="1"/>
          </p:cNvSpPr>
          <p:nvPr>
            <p:ph type="body" sz="half" idx="1"/>
          </p:nvPr>
        </p:nvSpPr>
        <p:spPr>
          <a:xfrm>
            <a:off x="685800" y="1752600"/>
            <a:ext cx="7554913" cy="4114800"/>
          </a:xfrm>
          <a:noFill/>
          <a:ln/>
        </p:spPr>
        <p:txBody>
          <a:bodyPr/>
          <a:lstStyle/>
          <a:p>
            <a:pPr marL="647700" lvl="1" indent="-457200"/>
            <a:r>
              <a:rPr lang="cs-CZ" sz="2400" b="1">
                <a:latin typeface="Arial" pitchFamily="34" charset="0"/>
              </a:rPr>
              <a:t>Dezinfekce</a:t>
            </a:r>
            <a:r>
              <a:rPr lang="cs-CZ" sz="2400">
                <a:latin typeface="Arial" pitchFamily="34" charset="0"/>
              </a:rPr>
              <a:t> : jednou za týden trvalý provoz při max. teplotě po dobu 15 </a:t>
            </a:r>
            <a:r>
              <a:rPr lang="de-DE" sz="2400">
                <a:latin typeface="Arial" pitchFamily="34" charset="0"/>
              </a:rPr>
              <a:t>minut. </a:t>
            </a:r>
            <a:r>
              <a:rPr lang="cs-CZ" sz="2400">
                <a:latin typeface="Arial" pitchFamily="34" charset="0"/>
              </a:rPr>
              <a:t/>
            </a:r>
            <a:br>
              <a:rPr lang="cs-CZ" sz="2400">
                <a:latin typeface="Arial" pitchFamily="34" charset="0"/>
              </a:rPr>
            </a:br>
            <a:r>
              <a:rPr lang="cs-CZ" sz="2400">
                <a:latin typeface="Arial" pitchFamily="34" charset="0"/>
              </a:rPr>
              <a:t> </a:t>
            </a:r>
            <a:endParaRPr lang="de-DE" sz="2400">
              <a:latin typeface="Arial" pitchFamily="34" charset="0"/>
            </a:endParaRPr>
          </a:p>
          <a:p>
            <a:pPr marL="647700" lvl="1" indent="-457200"/>
            <a:r>
              <a:rPr lang="cs-CZ" sz="2400" b="1">
                <a:latin typeface="Arial" pitchFamily="34" charset="0"/>
              </a:rPr>
              <a:t>Krátkodobé zapnutí čerpadla</a:t>
            </a:r>
            <a:r>
              <a:rPr lang="cs-CZ" sz="2400">
                <a:latin typeface="Arial" pitchFamily="34" charset="0"/>
              </a:rPr>
              <a:t> : je-li čerpadlo vypnuto po více jak 8 hodin, dojde k jeho zapnutí na 15 min</a:t>
            </a:r>
            <a:r>
              <a:rPr lang="en-GB" sz="2400">
                <a:latin typeface="Arial" pitchFamily="34" charset="0"/>
              </a:rPr>
              <a:t>.</a:t>
            </a:r>
            <a:r>
              <a:rPr lang="cs-CZ" sz="2400">
                <a:latin typeface="Arial" pitchFamily="34" charset="0"/>
              </a:rPr>
              <a:t/>
            </a:r>
            <a:br>
              <a:rPr lang="cs-CZ" sz="2400">
                <a:latin typeface="Arial" pitchFamily="34" charset="0"/>
              </a:rPr>
            </a:br>
            <a:endParaRPr lang="cs-CZ" sz="2400">
              <a:latin typeface="Arial" pitchFamily="34" charset="0"/>
            </a:endParaRPr>
          </a:p>
          <a:p>
            <a:pPr marL="647700" lvl="1" indent="-457200">
              <a:spcBef>
                <a:spcPct val="0"/>
              </a:spcBef>
              <a:spcAft>
                <a:spcPct val="0"/>
              </a:spcAft>
            </a:pPr>
            <a:r>
              <a:rPr lang="cs-CZ" sz="2400" b="1">
                <a:latin typeface="Arial" pitchFamily="34" charset="0"/>
              </a:rPr>
              <a:t>3</a:t>
            </a:r>
            <a:r>
              <a:rPr lang="de-DE" sz="2400" b="1"/>
              <a:t> </a:t>
            </a:r>
            <a:r>
              <a:rPr lang="cs-CZ" sz="2400" b="1"/>
              <a:t>volitelné provozní režimy :</a:t>
            </a:r>
            <a:r>
              <a:rPr lang="de-DE" sz="1600"/>
              <a:t> </a:t>
            </a:r>
            <a:r>
              <a:rPr lang="cs-CZ" sz="1600"/>
              <a:t/>
            </a:r>
            <a:br>
              <a:rPr lang="cs-CZ" sz="1600"/>
            </a:br>
            <a:r>
              <a:rPr lang="cs-CZ" sz="1600"/>
              <a:t> </a:t>
            </a:r>
            <a:r>
              <a:rPr lang="cs-CZ" sz="2400">
                <a:latin typeface="Arial" pitchFamily="34" charset="0"/>
              </a:rPr>
              <a:t>trvalý provoz</a:t>
            </a:r>
            <a:endParaRPr lang="de-DE" sz="2400">
              <a:latin typeface="Arial" pitchFamily="34" charset="0"/>
            </a:endParaRPr>
          </a:p>
          <a:p>
            <a:pPr marL="533400" indent="-533400">
              <a:spcBef>
                <a:spcPct val="0"/>
              </a:spcBef>
              <a:spcAft>
                <a:spcPct val="0"/>
              </a:spcAft>
            </a:pPr>
            <a:r>
              <a:rPr lang="cs-CZ" sz="2400">
                <a:latin typeface="Arial" pitchFamily="34" charset="0"/>
              </a:rPr>
              <a:t>        řízení od teploty</a:t>
            </a:r>
            <a:endParaRPr lang="de-DE" sz="2400">
              <a:latin typeface="Arial" pitchFamily="34" charset="0"/>
            </a:endParaRPr>
          </a:p>
          <a:p>
            <a:pPr marL="533400" indent="-533400">
              <a:spcBef>
                <a:spcPct val="0"/>
              </a:spcBef>
              <a:spcAft>
                <a:spcPct val="0"/>
              </a:spcAft>
            </a:pPr>
            <a:r>
              <a:rPr lang="cs-CZ" sz="2400" b="1">
                <a:latin typeface="Arial" pitchFamily="34" charset="0"/>
              </a:rPr>
              <a:t>        </a:t>
            </a:r>
            <a:r>
              <a:rPr lang="de-DE" sz="2400" b="1">
                <a:latin typeface="Arial" pitchFamily="34" charset="0"/>
              </a:rPr>
              <a:t>AUTO</a:t>
            </a:r>
            <a:r>
              <a:rPr lang="de-DE" sz="2400" b="1" i="1">
                <a:latin typeface="Arial" pitchFamily="34" charset="0"/>
              </a:rPr>
              <a:t>ADAPT</a:t>
            </a:r>
            <a:endParaRPr lang="da-DK" sz="2400" b="1" i="1">
              <a:latin typeface="Arial" pitchFamily="34" charset="0"/>
            </a:endParaRPr>
          </a:p>
        </p:txBody>
      </p:sp>
      <p:pic>
        <p:nvPicPr>
          <p:cNvPr id="902147" name="Picture 3" descr="Comfort0000099_U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125" y="3860800"/>
            <a:ext cx="2146300" cy="2146300"/>
          </a:xfrm>
          <a:prstGeom prst="rect">
            <a:avLst/>
          </a:prstGeom>
          <a:noFill/>
          <a:extLst>
            <a:ext uri="{909E8E84-426E-40DD-AFC4-6F175D3DCCD1}">
              <a14:hiddenFill xmlns:a14="http://schemas.microsoft.com/office/drawing/2010/main">
                <a:solidFill>
                  <a:srgbClr val="FFFFFF"/>
                </a:solidFill>
              </a14:hiddenFill>
            </a:ext>
          </a:extLst>
        </p:spPr>
      </p:pic>
      <p:sp>
        <p:nvSpPr>
          <p:cNvPr id="902148" name="Rectangle 4"/>
          <p:cNvSpPr>
            <a:spLocks noGrp="1" noChangeArrowheads="1"/>
          </p:cNvSpPr>
          <p:nvPr>
            <p:ph type="title"/>
          </p:nvPr>
        </p:nvSpPr>
        <p:spPr>
          <a:xfrm>
            <a:off x="684213" y="476250"/>
            <a:ext cx="7772400" cy="609600"/>
          </a:xfrm>
          <a:noFill/>
          <a:ln/>
        </p:spPr>
        <p:txBody>
          <a:bodyPr anchor="ctr" anchorCtr="0"/>
          <a:lstStyle/>
          <a:p>
            <a:r>
              <a:rPr lang="de-DE" sz="3200" b="1">
                <a:solidFill>
                  <a:schemeClr val="tx1"/>
                </a:solidFill>
                <a:latin typeface="Arial" pitchFamily="34" charset="0"/>
              </a:rPr>
              <a:t>COMFORT AUTO</a:t>
            </a:r>
            <a:r>
              <a:rPr lang="de-DE" sz="3200" b="1" i="1">
                <a:solidFill>
                  <a:schemeClr val="tx1"/>
                </a:solidFill>
                <a:latin typeface="Arial" pitchFamily="34" charset="0"/>
              </a:rPr>
              <a:t>ADAPT</a:t>
            </a:r>
          </a:p>
        </p:txBody>
      </p:sp>
    </p:spTree>
    <p:extLst>
      <p:ext uri="{BB962C8B-B14F-4D97-AF65-F5344CB8AC3E}">
        <p14:creationId xmlns:p14="http://schemas.microsoft.com/office/powerpoint/2010/main" val="295336156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02146">
                                            <p:txEl>
                                              <p:pRg st="1" end="1"/>
                                            </p:txEl>
                                          </p:spTgt>
                                        </p:tgtEl>
                                        <p:attrNameLst>
                                          <p:attrName>style.visibility</p:attrName>
                                        </p:attrNameLst>
                                      </p:cBhvr>
                                      <p:to>
                                        <p:strVal val="visible"/>
                                      </p:to>
                                    </p:set>
                                    <p:anim calcmode="lin" valueType="num">
                                      <p:cBhvr additive="base">
                                        <p:cTn id="7" dur="500" fill="hold"/>
                                        <p:tgtEl>
                                          <p:spTgt spid="90214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0214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02146">
                                            <p:txEl>
                                              <p:pRg st="2" end="2"/>
                                            </p:txEl>
                                          </p:spTgt>
                                        </p:tgtEl>
                                        <p:attrNameLst>
                                          <p:attrName>style.visibility</p:attrName>
                                        </p:attrNameLst>
                                      </p:cBhvr>
                                      <p:to>
                                        <p:strVal val="visible"/>
                                      </p:to>
                                    </p:set>
                                    <p:anim calcmode="lin" valueType="num">
                                      <p:cBhvr additive="base">
                                        <p:cTn id="13" dur="500" fill="hold"/>
                                        <p:tgtEl>
                                          <p:spTgt spid="90214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02146">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02146">
                                            <p:txEl>
                                              <p:pRg st="3" end="3"/>
                                            </p:txEl>
                                          </p:spTgt>
                                        </p:tgtEl>
                                        <p:attrNameLst>
                                          <p:attrName>style.visibility</p:attrName>
                                        </p:attrNameLst>
                                      </p:cBhvr>
                                      <p:to>
                                        <p:strVal val="visible"/>
                                      </p:to>
                                    </p:set>
                                    <p:anim calcmode="lin" valueType="num">
                                      <p:cBhvr additive="base">
                                        <p:cTn id="17" dur="500" fill="hold"/>
                                        <p:tgtEl>
                                          <p:spTgt spid="902146">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02146">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02146">
                                            <p:txEl>
                                              <p:pRg st="4" end="4"/>
                                            </p:txEl>
                                          </p:spTgt>
                                        </p:tgtEl>
                                        <p:attrNameLst>
                                          <p:attrName>style.visibility</p:attrName>
                                        </p:attrNameLst>
                                      </p:cBhvr>
                                      <p:to>
                                        <p:strVal val="visible"/>
                                      </p:to>
                                    </p:set>
                                    <p:anim calcmode="lin" valueType="num">
                                      <p:cBhvr additive="base">
                                        <p:cTn id="21" dur="500" fill="hold"/>
                                        <p:tgtEl>
                                          <p:spTgt spid="902146">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02146">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02147"/>
                                        </p:tgtEl>
                                        <p:attrNameLst>
                                          <p:attrName>style.visibility</p:attrName>
                                        </p:attrNameLst>
                                      </p:cBhvr>
                                      <p:to>
                                        <p:strVal val="visible"/>
                                      </p:to>
                                    </p:set>
                                    <p:anim calcmode="lin" valueType="num">
                                      <p:cBhvr additive="base">
                                        <p:cTn id="25" dur="500" fill="hold"/>
                                        <p:tgtEl>
                                          <p:spTgt spid="902147"/>
                                        </p:tgtEl>
                                        <p:attrNameLst>
                                          <p:attrName>ppt_x</p:attrName>
                                        </p:attrNameLst>
                                      </p:cBhvr>
                                      <p:tavLst>
                                        <p:tav tm="0">
                                          <p:val>
                                            <p:strVal val="#ppt_x"/>
                                          </p:val>
                                        </p:tav>
                                        <p:tav tm="100000">
                                          <p:val>
                                            <p:strVal val="#ppt_x"/>
                                          </p:val>
                                        </p:tav>
                                      </p:tavLst>
                                    </p:anim>
                                    <p:anim calcmode="lin" valueType="num">
                                      <p:cBhvr additive="base">
                                        <p:cTn id="26" dur="500" fill="hold"/>
                                        <p:tgtEl>
                                          <p:spTgt spid="9021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Rectangle 2"/>
          <p:cNvSpPr>
            <a:spLocks noChangeArrowheads="1"/>
          </p:cNvSpPr>
          <p:nvPr/>
        </p:nvSpPr>
        <p:spPr bwMode="auto">
          <a:xfrm>
            <a:off x="0" y="317500"/>
            <a:ext cx="9144000" cy="5930900"/>
          </a:xfrm>
          <a:prstGeom prst="rect">
            <a:avLst/>
          </a:prstGeom>
          <a:solidFill>
            <a:srgbClr val="084A8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cs-CZ" b="1">
                <a:solidFill>
                  <a:srgbClr val="990000"/>
                </a:solidFill>
                <a:latin typeface="Arial" pitchFamily="34" charset="0"/>
                <a:hlinkClick r:id="rId2"/>
              </a:rPr>
              <a:t> </a:t>
            </a:r>
            <a:endParaRPr lang="cs-CZ" b="1">
              <a:solidFill>
                <a:srgbClr val="990000"/>
              </a:solidFill>
              <a:latin typeface="Arial" pitchFamily="34" charset="0"/>
            </a:endParaRPr>
          </a:p>
        </p:txBody>
      </p:sp>
      <p:sp>
        <p:nvSpPr>
          <p:cNvPr id="745476" name="Text Box 4"/>
          <p:cNvSpPr txBox="1">
            <a:spLocks noChangeArrowheads="1"/>
          </p:cNvSpPr>
          <p:nvPr/>
        </p:nvSpPr>
        <p:spPr bwMode="auto">
          <a:xfrm>
            <a:off x="0" y="2924175"/>
            <a:ext cx="9144000"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279400" algn="l"/>
              </a:tabLst>
              <a:defRPr sz="2400">
                <a:solidFill>
                  <a:schemeClr val="tx1"/>
                </a:solidFill>
                <a:latin typeface="Times" pitchFamily="18" charset="0"/>
              </a:defRPr>
            </a:lvl1pPr>
            <a:lvl2pPr algn="l">
              <a:tabLst>
                <a:tab pos="279400" algn="l"/>
              </a:tabLst>
              <a:defRPr sz="2400">
                <a:solidFill>
                  <a:schemeClr val="tx1"/>
                </a:solidFill>
                <a:latin typeface="Times" pitchFamily="18" charset="0"/>
              </a:defRPr>
            </a:lvl2pPr>
            <a:lvl3pPr algn="l">
              <a:tabLst>
                <a:tab pos="279400" algn="l"/>
              </a:tabLst>
              <a:defRPr sz="2400">
                <a:solidFill>
                  <a:schemeClr val="tx1"/>
                </a:solidFill>
                <a:latin typeface="Times" pitchFamily="18" charset="0"/>
              </a:defRPr>
            </a:lvl3pPr>
            <a:lvl4pPr algn="l">
              <a:tabLst>
                <a:tab pos="279400" algn="l"/>
              </a:tabLst>
              <a:defRPr sz="2400">
                <a:solidFill>
                  <a:schemeClr val="tx1"/>
                </a:solidFill>
                <a:latin typeface="Times" pitchFamily="18" charset="0"/>
              </a:defRPr>
            </a:lvl4pPr>
            <a:lvl5pPr algn="l">
              <a:tabLst>
                <a:tab pos="279400" algn="l"/>
              </a:tabLst>
              <a:defRPr sz="2400">
                <a:solidFill>
                  <a:schemeClr val="tx1"/>
                </a:solidFill>
                <a:latin typeface="Times" pitchFamily="18" charset="0"/>
              </a:defRPr>
            </a:lvl5pPr>
            <a:lvl6pPr eaLnBrk="0" fontAlgn="base" hangingPunct="0">
              <a:spcBef>
                <a:spcPct val="0"/>
              </a:spcBef>
              <a:spcAft>
                <a:spcPct val="0"/>
              </a:spcAft>
              <a:tabLst>
                <a:tab pos="279400" algn="l"/>
              </a:tabLst>
              <a:defRPr sz="2400">
                <a:solidFill>
                  <a:schemeClr val="tx1"/>
                </a:solidFill>
                <a:latin typeface="Times" pitchFamily="18" charset="0"/>
              </a:defRPr>
            </a:lvl6pPr>
            <a:lvl7pPr eaLnBrk="0" fontAlgn="base" hangingPunct="0">
              <a:spcBef>
                <a:spcPct val="0"/>
              </a:spcBef>
              <a:spcAft>
                <a:spcPct val="0"/>
              </a:spcAft>
              <a:tabLst>
                <a:tab pos="279400" algn="l"/>
              </a:tabLst>
              <a:defRPr sz="2400">
                <a:solidFill>
                  <a:schemeClr val="tx1"/>
                </a:solidFill>
                <a:latin typeface="Times" pitchFamily="18" charset="0"/>
              </a:defRPr>
            </a:lvl7pPr>
            <a:lvl8pPr eaLnBrk="0" fontAlgn="base" hangingPunct="0">
              <a:spcBef>
                <a:spcPct val="0"/>
              </a:spcBef>
              <a:spcAft>
                <a:spcPct val="0"/>
              </a:spcAft>
              <a:tabLst>
                <a:tab pos="279400" algn="l"/>
              </a:tabLst>
              <a:defRPr sz="2400">
                <a:solidFill>
                  <a:schemeClr val="tx1"/>
                </a:solidFill>
                <a:latin typeface="Times" pitchFamily="18" charset="0"/>
              </a:defRPr>
            </a:lvl8pPr>
            <a:lvl9pPr eaLnBrk="0" fontAlgn="base" hangingPunct="0">
              <a:spcBef>
                <a:spcPct val="0"/>
              </a:spcBef>
              <a:spcAft>
                <a:spcPct val="0"/>
              </a:spcAft>
              <a:tabLst>
                <a:tab pos="279400" algn="l"/>
              </a:tabLst>
              <a:defRPr sz="2400">
                <a:solidFill>
                  <a:schemeClr val="tx1"/>
                </a:solidFill>
                <a:latin typeface="Times" pitchFamily="18" charset="0"/>
              </a:defRPr>
            </a:lvl9pPr>
          </a:lstStyle>
          <a:p>
            <a:pPr algn="ctr">
              <a:lnSpc>
                <a:spcPct val="120000"/>
              </a:lnSpc>
              <a:spcBef>
                <a:spcPct val="50000"/>
              </a:spcBef>
            </a:pPr>
            <a:endParaRPr lang="cs-CZ" sz="3200" b="1">
              <a:solidFill>
                <a:schemeClr val="bg1"/>
              </a:solidFill>
              <a:latin typeface="Grundfos TheSans CE 7B" pitchFamily="2" charset="0"/>
            </a:endParaRPr>
          </a:p>
          <a:p>
            <a:pPr algn="ctr">
              <a:lnSpc>
                <a:spcPct val="120000"/>
              </a:lnSpc>
              <a:spcBef>
                <a:spcPct val="50000"/>
              </a:spcBef>
            </a:pPr>
            <a:r>
              <a:rPr lang="cs-CZ" sz="3200" b="1">
                <a:solidFill>
                  <a:schemeClr val="bg1"/>
                </a:solidFill>
                <a:latin typeface="Grundfos TheSans CE 7B" pitchFamily="2" charset="0"/>
              </a:rPr>
              <a:t>PŘÍNOSY</a:t>
            </a:r>
            <a:endParaRPr lang="en-US" sz="3200" b="1">
              <a:latin typeface="Grundfos TheSans" pitchFamily="34" charset="0"/>
            </a:endParaRPr>
          </a:p>
        </p:txBody>
      </p:sp>
      <p:sp>
        <p:nvSpPr>
          <p:cNvPr id="745477" name="Rectangle 5"/>
          <p:cNvSpPr>
            <a:spLocks noGrp="1" noChangeArrowheads="1"/>
          </p:cNvSpPr>
          <p:nvPr>
            <p:ph type="title" idx="4294967295"/>
          </p:nvPr>
        </p:nvSpPr>
        <p:spPr/>
        <p:txBody>
          <a:bodyPr/>
          <a:lstStyle/>
          <a:p>
            <a:pPr algn="l"/>
            <a:r>
              <a:rPr lang="cs-CZ">
                <a:hlinkClick r:id="rId2"/>
              </a:rPr>
              <a:t> </a:t>
            </a:r>
            <a:endParaRPr lang="cs-CZ"/>
          </a:p>
        </p:txBody>
      </p:sp>
      <p:pic>
        <p:nvPicPr>
          <p:cNvPr id="745478" name="Picture 6" descr="GrA4705_NY_25"/>
          <p:cNvPicPr>
            <a:picLocks noChangeAspect="1" noChangeArrowheads="1"/>
          </p:cNvPicPr>
          <p:nvPr/>
        </p:nvPicPr>
        <p:blipFill>
          <a:blip r:embed="rId3" cstate="print">
            <a:extLst>
              <a:ext uri="{28A0092B-C50C-407E-A947-70E740481C1C}">
                <a14:useLocalDpi xmlns:a14="http://schemas.microsoft.com/office/drawing/2010/main" val="0"/>
              </a:ext>
            </a:extLst>
          </a:blip>
          <a:srcRect t="8144" b="24432"/>
          <a:stretch>
            <a:fillRect/>
          </a:stretch>
        </p:blipFill>
        <p:spPr bwMode="auto">
          <a:xfrm>
            <a:off x="0" y="1628775"/>
            <a:ext cx="3048000" cy="1366838"/>
          </a:xfrm>
          <a:prstGeom prst="rect">
            <a:avLst/>
          </a:prstGeom>
          <a:noFill/>
          <a:extLst>
            <a:ext uri="{909E8E84-426E-40DD-AFC4-6F175D3DCCD1}">
              <a14:hiddenFill xmlns:a14="http://schemas.microsoft.com/office/drawing/2010/main">
                <a:solidFill>
                  <a:srgbClr val="FFFFFF"/>
                </a:solidFill>
              </a14:hiddenFill>
            </a:ext>
          </a:extLst>
        </p:spPr>
      </p:pic>
      <p:pic>
        <p:nvPicPr>
          <p:cNvPr id="745479" name="Picture 7" descr="GrA4706_S"/>
          <p:cNvPicPr>
            <a:picLocks noChangeAspect="1" noChangeArrowheads="1"/>
          </p:cNvPicPr>
          <p:nvPr/>
        </p:nvPicPr>
        <p:blipFill>
          <a:blip r:embed="rId4" cstate="print">
            <a:extLst>
              <a:ext uri="{28A0092B-C50C-407E-A947-70E740481C1C}">
                <a14:useLocalDpi xmlns:a14="http://schemas.microsoft.com/office/drawing/2010/main" val="0"/>
              </a:ext>
            </a:extLst>
          </a:blip>
          <a:srcRect t="14117" b="18353"/>
          <a:stretch>
            <a:fillRect/>
          </a:stretch>
        </p:blipFill>
        <p:spPr bwMode="auto">
          <a:xfrm>
            <a:off x="3048000" y="1628775"/>
            <a:ext cx="3048000" cy="1366838"/>
          </a:xfrm>
          <a:prstGeom prst="rect">
            <a:avLst/>
          </a:prstGeom>
          <a:noFill/>
          <a:extLst>
            <a:ext uri="{909E8E84-426E-40DD-AFC4-6F175D3DCCD1}">
              <a14:hiddenFill xmlns:a14="http://schemas.microsoft.com/office/drawing/2010/main">
                <a:solidFill>
                  <a:srgbClr val="FFFFFF"/>
                </a:solidFill>
              </a14:hiddenFill>
            </a:ext>
          </a:extLst>
        </p:spPr>
      </p:pic>
      <p:pic>
        <p:nvPicPr>
          <p:cNvPr id="745480" name="Picture 8" descr="GrA4707_S"/>
          <p:cNvPicPr>
            <a:picLocks noChangeAspect="1" noChangeArrowheads="1"/>
          </p:cNvPicPr>
          <p:nvPr/>
        </p:nvPicPr>
        <p:blipFill>
          <a:blip r:embed="rId5" cstate="print">
            <a:extLst>
              <a:ext uri="{28A0092B-C50C-407E-A947-70E740481C1C}">
                <a14:useLocalDpi xmlns:a14="http://schemas.microsoft.com/office/drawing/2010/main" val="0"/>
              </a:ext>
            </a:extLst>
          </a:blip>
          <a:srcRect t="18823" b="13647"/>
          <a:stretch>
            <a:fillRect/>
          </a:stretch>
        </p:blipFill>
        <p:spPr bwMode="auto">
          <a:xfrm>
            <a:off x="6096000" y="1628775"/>
            <a:ext cx="3048000" cy="1366838"/>
          </a:xfrm>
          <a:prstGeom prst="rect">
            <a:avLst/>
          </a:prstGeom>
          <a:noFill/>
          <a:extLst>
            <a:ext uri="{909E8E84-426E-40DD-AFC4-6F175D3DCCD1}">
              <a14:hiddenFill xmlns:a14="http://schemas.microsoft.com/office/drawing/2010/main">
                <a:solidFill>
                  <a:srgbClr val="FFFFFF"/>
                </a:solidFill>
              </a14:hiddenFill>
            </a:ext>
          </a:extLst>
        </p:spPr>
      </p:pic>
      <p:sp>
        <p:nvSpPr>
          <p:cNvPr id="745481" name="Line 9"/>
          <p:cNvSpPr>
            <a:spLocks noChangeShapeType="1"/>
          </p:cNvSpPr>
          <p:nvPr/>
        </p:nvSpPr>
        <p:spPr bwMode="auto">
          <a:xfrm>
            <a:off x="3048000" y="1628775"/>
            <a:ext cx="0" cy="1366838"/>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45482" name="Line 10"/>
          <p:cNvSpPr>
            <a:spLocks noChangeShapeType="1"/>
          </p:cNvSpPr>
          <p:nvPr/>
        </p:nvSpPr>
        <p:spPr bwMode="auto">
          <a:xfrm>
            <a:off x="6096000" y="1628775"/>
            <a:ext cx="0" cy="1366838"/>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113601472"/>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Rectangle 2"/>
          <p:cNvSpPr>
            <a:spLocks noGrp="1" noChangeArrowheads="1"/>
          </p:cNvSpPr>
          <p:nvPr>
            <p:ph type="title"/>
          </p:nvPr>
        </p:nvSpPr>
        <p:spPr>
          <a:xfrm>
            <a:off x="250825" y="404813"/>
            <a:ext cx="8229600" cy="360362"/>
          </a:xfrm>
        </p:spPr>
        <p:txBody>
          <a:bodyPr/>
          <a:lstStyle/>
          <a:p>
            <a:r>
              <a:rPr lang="cs-CZ" sz="3200" b="1">
                <a:solidFill>
                  <a:schemeClr val="tx1"/>
                </a:solidFill>
                <a:latin typeface="Arial" pitchFamily="34" charset="0"/>
              </a:rPr>
              <a:t>ALPHA2 = nejnižší spotřeba el. energie</a:t>
            </a:r>
          </a:p>
        </p:txBody>
      </p:sp>
      <p:sp>
        <p:nvSpPr>
          <p:cNvPr id="881668" name="Line 4"/>
          <p:cNvSpPr>
            <a:spLocks noChangeShapeType="1"/>
          </p:cNvSpPr>
          <p:nvPr/>
        </p:nvSpPr>
        <p:spPr bwMode="auto">
          <a:xfrm>
            <a:off x="0" y="6197600"/>
            <a:ext cx="9144000" cy="0"/>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81669" name="Text Box 5"/>
          <p:cNvSpPr txBox="1">
            <a:spLocks noChangeArrowheads="1"/>
          </p:cNvSpPr>
          <p:nvPr/>
        </p:nvSpPr>
        <p:spPr bwMode="auto">
          <a:xfrm>
            <a:off x="250825" y="1052513"/>
            <a:ext cx="2736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cs-CZ" sz="2000">
                <a:latin typeface="Arial" pitchFamily="34" charset="0"/>
                <a:cs typeface="Arial" pitchFamily="34" charset="0"/>
              </a:rPr>
              <a:t>Roční náklady v Kč:</a:t>
            </a:r>
          </a:p>
        </p:txBody>
      </p:sp>
      <p:graphicFrame>
        <p:nvGraphicFramePr>
          <p:cNvPr id="881670" name="Group 6"/>
          <p:cNvGraphicFramePr>
            <a:graphicFrameLocks noGrp="1"/>
          </p:cNvGraphicFramePr>
          <p:nvPr/>
        </p:nvGraphicFramePr>
        <p:xfrm>
          <a:off x="539750" y="1557338"/>
          <a:ext cx="8424863" cy="3240088"/>
        </p:xfrm>
        <a:graphic>
          <a:graphicData uri="http://schemas.openxmlformats.org/drawingml/2006/table">
            <a:tbl>
              <a:tblPr/>
              <a:tblGrid>
                <a:gridCol w="939800"/>
                <a:gridCol w="1911350"/>
                <a:gridCol w="1776413"/>
                <a:gridCol w="1981200"/>
                <a:gridCol w="1816100"/>
              </a:tblGrid>
              <a:tr h="862013">
                <a:tc>
                  <a:txBody>
                    <a:bodyPr/>
                    <a:lstStyle/>
                    <a:p>
                      <a:pPr marL="0" marR="0" lvl="0" indent="0" algn="l" defTabSz="914400" rtl="0" eaLnBrk="0" fontAlgn="base" latinLnBrk="0" hangingPunct="0">
                        <a:lnSpc>
                          <a:spcPct val="90000"/>
                        </a:lnSpc>
                        <a:spcBef>
                          <a:spcPct val="20000"/>
                        </a:spcBef>
                        <a:spcAft>
                          <a:spcPct val="20000"/>
                        </a:spcAft>
                        <a:buClrTx/>
                        <a:buSzTx/>
                        <a:buFontTx/>
                        <a:buNone/>
                        <a:tabLst/>
                      </a:pPr>
                      <a:endParaRPr kumimoji="0" lang="cs-CZ"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0" fontAlgn="base" latinLnBrk="0" hangingPunct="0">
                        <a:lnSpc>
                          <a:spcPct val="90000"/>
                        </a:lnSpc>
                        <a:spcBef>
                          <a:spcPct val="20000"/>
                        </a:spcBef>
                        <a:spcAft>
                          <a:spcPct val="20000"/>
                        </a:spcAft>
                        <a:buClrTx/>
                        <a:buSzTx/>
                        <a:buFontTx/>
                        <a:buNone/>
                        <a:tabLst/>
                      </a:pPr>
                      <a:r>
                        <a:rPr kumimoji="0" lang="en-GB" sz="2000" b="0" i="0" u="none" strike="noStrike" cap="none" normalizeH="0" baseline="0" smtClean="0">
                          <a:ln>
                            <a:noFill/>
                          </a:ln>
                          <a:solidFill>
                            <a:schemeClr val="tx1"/>
                          </a:solidFill>
                          <a:effectLst/>
                          <a:latin typeface="Arial" pitchFamily="34" charset="0"/>
                        </a:rPr>
                        <a:t>Sta</a:t>
                      </a:r>
                      <a:r>
                        <a:rPr kumimoji="0" lang="cs-CZ" sz="2000" b="0" i="0" u="none" strike="noStrike" cap="none" normalizeH="0" baseline="0" smtClean="0">
                          <a:ln>
                            <a:noFill/>
                          </a:ln>
                          <a:solidFill>
                            <a:schemeClr val="tx1"/>
                          </a:solidFill>
                          <a:effectLst/>
                          <a:latin typeface="Arial" pitchFamily="34" charset="0"/>
                        </a:rPr>
                        <a:t>ré UPS</a:t>
                      </a:r>
                      <a:endParaRPr kumimoji="0" lang="en-GB" sz="2000" b="0" i="0" u="none" strike="noStrike" cap="none" normalizeH="0" baseline="0" smtClean="0">
                        <a:ln>
                          <a:noFill/>
                        </a:ln>
                        <a:solidFill>
                          <a:schemeClr val="tx1"/>
                        </a:solidFill>
                        <a:effectLst/>
                        <a:latin typeface="Arial" pitchFamily="34" charset="0"/>
                      </a:endParaRP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90000"/>
                        </a:lnSpc>
                        <a:spcBef>
                          <a:spcPct val="20000"/>
                        </a:spcBef>
                        <a:spcAft>
                          <a:spcPct val="20000"/>
                        </a:spcAft>
                        <a:buClrTx/>
                        <a:buSzTx/>
                        <a:buFontTx/>
                        <a:buNone/>
                        <a:tabLst/>
                      </a:pPr>
                      <a:r>
                        <a:rPr kumimoji="0" lang="en-GB" sz="2000" b="0" i="0" u="none" strike="noStrike" cap="none" normalizeH="0" baseline="0" smtClean="0">
                          <a:ln>
                            <a:noFill/>
                          </a:ln>
                          <a:solidFill>
                            <a:schemeClr val="tx1"/>
                          </a:solidFill>
                          <a:effectLst/>
                          <a:latin typeface="Arial" pitchFamily="34" charset="0"/>
                        </a:rPr>
                        <a:t>N</a:t>
                      </a:r>
                      <a:r>
                        <a:rPr kumimoji="0" lang="cs-CZ" sz="2000" b="0" i="0" u="none" strike="noStrike" cap="none" normalizeH="0" baseline="0" smtClean="0">
                          <a:ln>
                            <a:noFill/>
                          </a:ln>
                          <a:solidFill>
                            <a:schemeClr val="tx1"/>
                          </a:solidFill>
                          <a:effectLst/>
                          <a:latin typeface="Arial" pitchFamily="34" charset="0"/>
                        </a:rPr>
                        <a:t>ové</a:t>
                      </a:r>
                      <a:r>
                        <a:rPr kumimoji="0" lang="en-GB" sz="2000" b="0" i="0" u="none" strike="noStrike" cap="none" normalizeH="0" baseline="0" smtClean="0">
                          <a:ln>
                            <a:noFill/>
                          </a:ln>
                          <a:solidFill>
                            <a:schemeClr val="tx1"/>
                          </a:solidFill>
                          <a:effectLst/>
                          <a:latin typeface="Arial" pitchFamily="34" charset="0"/>
                        </a:rPr>
                        <a:t> UPS</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90000"/>
                        </a:lnSpc>
                        <a:spcBef>
                          <a:spcPct val="20000"/>
                        </a:spcBef>
                        <a:spcAft>
                          <a:spcPct val="20000"/>
                        </a:spcAft>
                        <a:buClrTx/>
                        <a:buSzTx/>
                        <a:buFontTx/>
                        <a:buNone/>
                        <a:tabLst/>
                      </a:pPr>
                      <a:r>
                        <a:rPr kumimoji="0" lang="en-GB" sz="2000" b="0" i="0" u="none" strike="noStrike" cap="none" normalizeH="0" baseline="0" smtClean="0">
                          <a:ln>
                            <a:noFill/>
                          </a:ln>
                          <a:solidFill>
                            <a:schemeClr val="tx1"/>
                          </a:solidFill>
                          <a:effectLst/>
                          <a:latin typeface="Arial" pitchFamily="34" charset="0"/>
                        </a:rPr>
                        <a:t>ALPHA+</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90000"/>
                        </a:lnSpc>
                        <a:spcBef>
                          <a:spcPct val="20000"/>
                        </a:spcBef>
                        <a:spcAft>
                          <a:spcPct val="20000"/>
                        </a:spcAft>
                        <a:buClrTx/>
                        <a:buSzTx/>
                        <a:buFontTx/>
                        <a:buNone/>
                        <a:tabLst/>
                      </a:pPr>
                      <a:r>
                        <a:rPr kumimoji="0" lang="en-GB" sz="2000" b="1" i="0" u="none" strike="noStrike" cap="none" normalizeH="0" baseline="0" smtClean="0">
                          <a:ln>
                            <a:noFill/>
                          </a:ln>
                          <a:solidFill>
                            <a:srgbClr val="CC0000"/>
                          </a:solidFill>
                          <a:effectLst/>
                          <a:latin typeface="Arial" pitchFamily="34" charset="0"/>
                        </a:rPr>
                        <a:t>ALPHA2</a:t>
                      </a:r>
                    </a:p>
                  </a:txBody>
                  <a:tcPr marL="90000" marR="90000" marT="46800" marB="4680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1200150">
                <a:tc>
                  <a:txBody>
                    <a:bodyPr/>
                    <a:lstStyle/>
                    <a:p>
                      <a:pPr marL="0" marR="0" lvl="0" indent="0" algn="ctr" defTabSz="914400" rtl="0" eaLnBrk="0" fontAlgn="base" latinLnBrk="0" hangingPunct="0">
                        <a:lnSpc>
                          <a:spcPct val="90000"/>
                        </a:lnSpc>
                        <a:spcBef>
                          <a:spcPct val="20000"/>
                        </a:spcBef>
                        <a:spcAft>
                          <a:spcPct val="20000"/>
                        </a:spcAft>
                        <a:buClrTx/>
                        <a:buSzTx/>
                        <a:buFontTx/>
                        <a:buNone/>
                        <a:tabLst/>
                      </a:pPr>
                      <a:r>
                        <a:rPr kumimoji="0" lang="en-GB" sz="2000" b="0" i="0" u="none" strike="noStrike" cap="none" normalizeH="0" baseline="0" smtClean="0">
                          <a:ln>
                            <a:noFill/>
                          </a:ln>
                          <a:solidFill>
                            <a:schemeClr val="tx1"/>
                          </a:solidFill>
                          <a:effectLst/>
                          <a:latin typeface="Arial" pitchFamily="34" charset="0"/>
                        </a:rPr>
                        <a:t>4</a:t>
                      </a:r>
                      <a:r>
                        <a:rPr kumimoji="0" lang="cs-CZ" sz="2000" b="0" i="0" u="none" strike="noStrike" cap="none" normalizeH="0" baseline="0" smtClean="0">
                          <a:ln>
                            <a:noFill/>
                          </a:ln>
                          <a:solidFill>
                            <a:schemeClr val="tx1"/>
                          </a:solidFill>
                          <a:effectLst/>
                          <a:latin typeface="Arial" pitchFamily="34" charset="0"/>
                        </a:rPr>
                        <a:t> </a:t>
                      </a:r>
                      <a:r>
                        <a:rPr kumimoji="0" lang="en-GB" sz="2000" b="0" i="0" u="none" strike="noStrike" cap="none" normalizeH="0" baseline="0" smtClean="0">
                          <a:ln>
                            <a:noFill/>
                          </a:ln>
                          <a:solidFill>
                            <a:schemeClr val="tx1"/>
                          </a:solidFill>
                          <a:effectLst/>
                          <a:latin typeface="Arial" pitchFamily="34"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90000"/>
                        </a:lnSpc>
                        <a:spcBef>
                          <a:spcPct val="20000"/>
                        </a:spcBef>
                        <a:spcAft>
                          <a:spcPct val="20000"/>
                        </a:spcAft>
                        <a:buClrTx/>
                        <a:buSzTx/>
                        <a:buFontTx/>
                        <a:buNone/>
                        <a:tabLst/>
                      </a:pPr>
                      <a:r>
                        <a:rPr kumimoji="0" lang="en-GB" sz="2000" b="0" i="0" u="none" strike="noStrike" cap="none" normalizeH="0" baseline="0" smtClean="0">
                          <a:ln>
                            <a:noFill/>
                          </a:ln>
                          <a:solidFill>
                            <a:schemeClr val="tx1"/>
                          </a:solidFill>
                          <a:effectLst/>
                          <a:latin typeface="Arial" pitchFamily="34" charset="0"/>
                        </a:rPr>
                        <a:t>400 kWh</a:t>
                      </a:r>
                      <a:endParaRPr kumimoji="0" lang="cs-CZ" sz="2000" b="0" i="0" u="none" strike="noStrike" cap="none" normalizeH="0" baseline="0" smtClean="0">
                        <a:ln>
                          <a:noFill/>
                        </a:ln>
                        <a:solidFill>
                          <a:schemeClr val="tx1"/>
                        </a:solidFill>
                        <a:effectLst/>
                        <a:latin typeface="Arial" pitchFamily="34" charset="0"/>
                      </a:endParaRPr>
                    </a:p>
                    <a:p>
                      <a:pPr marL="0" marR="0" lvl="0" indent="0" algn="ctr" defTabSz="914400" rtl="0" eaLnBrk="0" fontAlgn="base" latinLnBrk="0" hangingPunct="0">
                        <a:lnSpc>
                          <a:spcPct val="90000"/>
                        </a:lnSpc>
                        <a:spcBef>
                          <a:spcPct val="20000"/>
                        </a:spcBef>
                        <a:spcAft>
                          <a:spcPct val="20000"/>
                        </a:spcAft>
                        <a:buClrTx/>
                        <a:buSzTx/>
                        <a:buFontTx/>
                        <a:buNone/>
                        <a:tabLst/>
                      </a:pPr>
                      <a:r>
                        <a:rPr kumimoji="0" lang="cs-CZ" sz="2000" b="1" i="0" u="none" strike="noStrike" cap="none" normalizeH="0" baseline="0" smtClean="0">
                          <a:ln>
                            <a:noFill/>
                          </a:ln>
                          <a:solidFill>
                            <a:schemeClr val="tx1"/>
                          </a:solidFill>
                          <a:effectLst/>
                          <a:latin typeface="Arial" pitchFamily="34" charset="0"/>
                        </a:rPr>
                        <a:t>1.800,- Kč</a:t>
                      </a:r>
                    </a:p>
                    <a:p>
                      <a:pPr marL="0" marR="0" lvl="0" indent="0" algn="ctr" defTabSz="914400" rtl="0" eaLnBrk="0" fontAlgn="base" latinLnBrk="0" hangingPunct="0">
                        <a:lnSpc>
                          <a:spcPct val="90000"/>
                        </a:lnSpc>
                        <a:spcBef>
                          <a:spcPct val="20000"/>
                        </a:spcBef>
                        <a:spcAft>
                          <a:spcPct val="20000"/>
                        </a:spcAft>
                        <a:buClrTx/>
                        <a:buSzTx/>
                        <a:buFontTx/>
                        <a:buNone/>
                        <a:tabLst/>
                      </a:pPr>
                      <a:r>
                        <a:rPr kumimoji="0" lang="cs-CZ" sz="2000" b="0" i="0" u="none" strike="noStrike" cap="none" normalizeH="0" baseline="0" smtClean="0">
                          <a:ln>
                            <a:noFill/>
                          </a:ln>
                          <a:solidFill>
                            <a:schemeClr val="tx1"/>
                          </a:solidFill>
                          <a:effectLst/>
                          <a:latin typeface="Arial" pitchFamily="34" charset="0"/>
                        </a:rPr>
                        <a:t>C</a:t>
                      </a:r>
                      <a:endParaRPr kumimoji="0" lang="en-GB"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20000"/>
                        </a:spcBef>
                        <a:spcAft>
                          <a:spcPct val="20000"/>
                        </a:spcAft>
                        <a:buClrTx/>
                        <a:buSzTx/>
                        <a:buFontTx/>
                        <a:buNone/>
                        <a:tabLst/>
                      </a:pPr>
                      <a:r>
                        <a:rPr kumimoji="0" lang="en-GB" sz="2000" b="0" i="0" u="none" strike="noStrike" cap="none" normalizeH="0" baseline="0" smtClean="0">
                          <a:ln>
                            <a:noFill/>
                          </a:ln>
                          <a:solidFill>
                            <a:schemeClr val="tx1"/>
                          </a:solidFill>
                          <a:effectLst/>
                          <a:latin typeface="Arial" pitchFamily="34" charset="0"/>
                        </a:rPr>
                        <a:t>290 kWh</a:t>
                      </a:r>
                      <a:endParaRPr kumimoji="0" lang="cs-CZ" sz="2000" b="0" i="0" u="none" strike="noStrike" cap="none" normalizeH="0" baseline="0" smtClean="0">
                        <a:ln>
                          <a:noFill/>
                        </a:ln>
                        <a:solidFill>
                          <a:schemeClr val="tx1"/>
                        </a:solidFill>
                        <a:effectLst/>
                        <a:latin typeface="Arial" pitchFamily="34" charset="0"/>
                      </a:endParaRPr>
                    </a:p>
                    <a:p>
                      <a:pPr marL="0" marR="0" lvl="0" indent="0" algn="ctr" defTabSz="914400" rtl="0" eaLnBrk="0" fontAlgn="base" latinLnBrk="0" hangingPunct="0">
                        <a:lnSpc>
                          <a:spcPct val="90000"/>
                        </a:lnSpc>
                        <a:spcBef>
                          <a:spcPct val="20000"/>
                        </a:spcBef>
                        <a:spcAft>
                          <a:spcPct val="20000"/>
                        </a:spcAft>
                        <a:buClrTx/>
                        <a:buSzTx/>
                        <a:buFontTx/>
                        <a:buNone/>
                        <a:tabLst/>
                      </a:pPr>
                      <a:r>
                        <a:rPr kumimoji="0" lang="cs-CZ" sz="2000" b="1" i="0" u="none" strike="noStrike" cap="none" normalizeH="0" baseline="0" smtClean="0">
                          <a:ln>
                            <a:noFill/>
                          </a:ln>
                          <a:solidFill>
                            <a:schemeClr val="tx1"/>
                          </a:solidFill>
                          <a:effectLst/>
                          <a:latin typeface="Arial" pitchFamily="34" charset="0"/>
                        </a:rPr>
                        <a:t>1.305,- Kč</a:t>
                      </a:r>
                    </a:p>
                    <a:p>
                      <a:pPr marL="0" marR="0" lvl="0" indent="0" algn="ctr" defTabSz="914400" rtl="0" eaLnBrk="0" fontAlgn="base" latinLnBrk="0" hangingPunct="0">
                        <a:lnSpc>
                          <a:spcPct val="90000"/>
                        </a:lnSpc>
                        <a:spcBef>
                          <a:spcPct val="20000"/>
                        </a:spcBef>
                        <a:spcAft>
                          <a:spcPct val="20000"/>
                        </a:spcAft>
                        <a:buClrTx/>
                        <a:buSzTx/>
                        <a:buFontTx/>
                        <a:buNone/>
                        <a:tabLst/>
                      </a:pPr>
                      <a:r>
                        <a:rPr kumimoji="0" lang="cs-CZ" sz="2000" b="0" i="0" u="none" strike="noStrike" cap="none" normalizeH="0" baseline="0" smtClean="0">
                          <a:ln>
                            <a:noFill/>
                          </a:ln>
                          <a:solidFill>
                            <a:schemeClr val="tx1"/>
                          </a:solidFill>
                          <a:effectLst/>
                          <a:latin typeface="Arial" pitchFamily="34" charset="0"/>
                        </a:rPr>
                        <a:t>B</a:t>
                      </a:r>
                      <a:endParaRPr kumimoji="0" lang="en-GB"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20000"/>
                        </a:spcBef>
                        <a:spcAft>
                          <a:spcPct val="20000"/>
                        </a:spcAft>
                        <a:buClrTx/>
                        <a:buSzTx/>
                        <a:buFontTx/>
                        <a:buNone/>
                        <a:tabLst/>
                      </a:pPr>
                      <a:r>
                        <a:rPr kumimoji="0" lang="en-GB" sz="2000" b="0" i="0" u="none" strike="noStrike" cap="none" normalizeH="0" baseline="0" smtClean="0">
                          <a:ln>
                            <a:noFill/>
                          </a:ln>
                          <a:solidFill>
                            <a:schemeClr val="tx1"/>
                          </a:solidFill>
                          <a:effectLst/>
                          <a:latin typeface="Arial" pitchFamily="34" charset="0"/>
                        </a:rPr>
                        <a:t>215 kWh</a:t>
                      </a:r>
                      <a:endParaRPr kumimoji="0" lang="cs-CZ" sz="2000" b="0" i="0" u="none" strike="noStrike" cap="none" normalizeH="0" baseline="0" smtClean="0">
                        <a:ln>
                          <a:noFill/>
                        </a:ln>
                        <a:solidFill>
                          <a:schemeClr val="tx1"/>
                        </a:solidFill>
                        <a:effectLst/>
                        <a:latin typeface="Arial" pitchFamily="34" charset="0"/>
                      </a:endParaRPr>
                    </a:p>
                    <a:p>
                      <a:pPr marL="0" marR="0" lvl="0" indent="0" algn="ctr" defTabSz="914400" rtl="0" eaLnBrk="0" fontAlgn="base" latinLnBrk="0" hangingPunct="0">
                        <a:lnSpc>
                          <a:spcPct val="90000"/>
                        </a:lnSpc>
                        <a:spcBef>
                          <a:spcPct val="20000"/>
                        </a:spcBef>
                        <a:spcAft>
                          <a:spcPct val="20000"/>
                        </a:spcAft>
                        <a:buClrTx/>
                        <a:buSzTx/>
                        <a:buFontTx/>
                        <a:buNone/>
                        <a:tabLst/>
                      </a:pPr>
                      <a:r>
                        <a:rPr kumimoji="0" lang="cs-CZ" sz="2000" b="1" i="0" u="none" strike="noStrike" cap="none" normalizeH="0" baseline="0" smtClean="0">
                          <a:ln>
                            <a:noFill/>
                          </a:ln>
                          <a:solidFill>
                            <a:schemeClr val="tx1"/>
                          </a:solidFill>
                          <a:effectLst/>
                          <a:latin typeface="Arial" pitchFamily="34" charset="0"/>
                        </a:rPr>
                        <a:t>967,50 Kč</a:t>
                      </a:r>
                    </a:p>
                    <a:p>
                      <a:pPr marL="0" marR="0" lvl="0" indent="0" algn="ctr" defTabSz="914400" rtl="0" eaLnBrk="0" fontAlgn="base" latinLnBrk="0" hangingPunct="0">
                        <a:lnSpc>
                          <a:spcPct val="90000"/>
                        </a:lnSpc>
                        <a:spcBef>
                          <a:spcPct val="20000"/>
                        </a:spcBef>
                        <a:spcAft>
                          <a:spcPct val="20000"/>
                        </a:spcAft>
                        <a:buClrTx/>
                        <a:buSzTx/>
                        <a:buFontTx/>
                        <a:buNone/>
                        <a:tabLst/>
                      </a:pPr>
                      <a:r>
                        <a:rPr kumimoji="0" lang="cs-CZ" sz="2000" b="0" i="0" u="none" strike="noStrike" cap="none" normalizeH="0" baseline="0" smtClean="0">
                          <a:ln>
                            <a:noFill/>
                          </a:ln>
                          <a:solidFill>
                            <a:schemeClr val="tx1"/>
                          </a:solidFill>
                          <a:effectLst/>
                          <a:latin typeface="Arial" pitchFamily="34" charset="0"/>
                        </a:rPr>
                        <a:t>B</a:t>
                      </a:r>
                      <a:endParaRPr kumimoji="0" lang="en-GB"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20000"/>
                        </a:spcAft>
                        <a:buClrTx/>
                        <a:buSzTx/>
                        <a:buFontTx/>
                        <a:buNone/>
                        <a:tabLst/>
                      </a:pPr>
                      <a:r>
                        <a:rPr kumimoji="0" lang="cs-CZ" sz="2000" b="1" i="0" u="none" strike="noStrike" cap="none" normalizeH="0" baseline="0" smtClean="0">
                          <a:ln>
                            <a:noFill/>
                          </a:ln>
                          <a:solidFill>
                            <a:srgbClr val="CC0000"/>
                          </a:solidFill>
                          <a:effectLst/>
                          <a:latin typeface="Arial" pitchFamily="34" charset="0"/>
                        </a:rPr>
                        <a:t>61</a:t>
                      </a:r>
                      <a:r>
                        <a:rPr kumimoji="0" lang="en-GB" sz="2000" b="1" i="0" u="none" strike="noStrike" cap="none" normalizeH="0" baseline="0" smtClean="0">
                          <a:ln>
                            <a:noFill/>
                          </a:ln>
                          <a:solidFill>
                            <a:srgbClr val="CC0000"/>
                          </a:solidFill>
                          <a:effectLst/>
                          <a:latin typeface="Arial" pitchFamily="34" charset="0"/>
                        </a:rPr>
                        <a:t> kWh</a:t>
                      </a:r>
                      <a:endParaRPr kumimoji="0" lang="cs-CZ" sz="2000" b="1" i="0" u="none" strike="noStrike" cap="none" normalizeH="0" baseline="0" smtClean="0">
                        <a:ln>
                          <a:noFill/>
                        </a:ln>
                        <a:solidFill>
                          <a:srgbClr val="CC0000"/>
                        </a:solidFill>
                        <a:effectLst/>
                        <a:latin typeface="Arial" pitchFamily="34" charset="0"/>
                      </a:endParaRPr>
                    </a:p>
                    <a:p>
                      <a:pPr marL="0" marR="0" lvl="0" indent="0" algn="ctr" defTabSz="914400" rtl="0" eaLnBrk="0" fontAlgn="base" latinLnBrk="0" hangingPunct="0">
                        <a:lnSpc>
                          <a:spcPct val="80000"/>
                        </a:lnSpc>
                        <a:spcBef>
                          <a:spcPct val="30000"/>
                        </a:spcBef>
                        <a:spcAft>
                          <a:spcPct val="20000"/>
                        </a:spcAft>
                        <a:buClrTx/>
                        <a:buSzTx/>
                        <a:buFontTx/>
                        <a:buNone/>
                        <a:tabLst/>
                      </a:pPr>
                      <a:r>
                        <a:rPr kumimoji="0" lang="cs-CZ" sz="2000" b="1" i="0" u="none" strike="noStrike" cap="none" normalizeH="0" baseline="0" smtClean="0">
                          <a:ln>
                            <a:noFill/>
                          </a:ln>
                          <a:solidFill>
                            <a:srgbClr val="CC0000"/>
                          </a:solidFill>
                          <a:effectLst/>
                          <a:latin typeface="Arial" pitchFamily="34" charset="0"/>
                        </a:rPr>
                        <a:t>274,50 Kč</a:t>
                      </a:r>
                    </a:p>
                    <a:p>
                      <a:pPr marL="0" marR="0" lvl="0" indent="0" algn="l" defTabSz="914400" rtl="0" eaLnBrk="0" fontAlgn="base" latinLnBrk="0" hangingPunct="0">
                        <a:lnSpc>
                          <a:spcPct val="80000"/>
                        </a:lnSpc>
                        <a:spcBef>
                          <a:spcPct val="30000"/>
                        </a:spcBef>
                        <a:spcAft>
                          <a:spcPct val="20000"/>
                        </a:spcAft>
                        <a:buClrTx/>
                        <a:buSzTx/>
                        <a:buFontTx/>
                        <a:buNone/>
                        <a:tabLst/>
                      </a:pPr>
                      <a:r>
                        <a:rPr kumimoji="0" lang="cs-CZ" sz="2000" b="1" i="0" u="none" strike="noStrike" cap="none" normalizeH="0" baseline="0" smtClean="0">
                          <a:ln>
                            <a:noFill/>
                          </a:ln>
                          <a:solidFill>
                            <a:srgbClr val="CC0000"/>
                          </a:solidFill>
                          <a:effectLst/>
                          <a:latin typeface="Arial" pitchFamily="34" charset="0"/>
                        </a:rPr>
                        <a:t>      A</a:t>
                      </a:r>
                      <a:r>
                        <a:rPr kumimoji="0" lang="cs-CZ" sz="2000" b="1" i="0" u="none" strike="noStrike" cap="none" normalizeH="0" baseline="0" smtClean="0">
                          <a:ln>
                            <a:noFill/>
                          </a:ln>
                          <a:solidFill>
                            <a:srgbClr val="9C0011"/>
                          </a:solidFill>
                          <a:effectLst/>
                          <a:latin typeface="Arial" pitchFamily="34" charset="0"/>
                        </a:rPr>
                        <a:t> </a:t>
                      </a:r>
                      <a:endParaRPr kumimoji="0" lang="en-GB" sz="2000" b="1" i="0" u="none" strike="noStrike" cap="none" normalizeH="0" baseline="0" smtClean="0">
                        <a:ln>
                          <a:noFill/>
                        </a:ln>
                        <a:solidFill>
                          <a:srgbClr val="9C001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77925">
                <a:tc>
                  <a:txBody>
                    <a:bodyPr/>
                    <a:lstStyle/>
                    <a:p>
                      <a:pPr marL="0" marR="0" lvl="0" indent="0" algn="ctr" defTabSz="914400" rtl="0" eaLnBrk="0" fontAlgn="base" latinLnBrk="0" hangingPunct="0">
                        <a:lnSpc>
                          <a:spcPct val="90000"/>
                        </a:lnSpc>
                        <a:spcBef>
                          <a:spcPct val="20000"/>
                        </a:spcBef>
                        <a:spcAft>
                          <a:spcPct val="20000"/>
                        </a:spcAft>
                        <a:buClrTx/>
                        <a:buSzTx/>
                        <a:buFontTx/>
                        <a:buNone/>
                        <a:tabLst/>
                      </a:pPr>
                      <a:r>
                        <a:rPr kumimoji="0" lang="en-GB" sz="2000" b="0" i="0" u="none" strike="noStrike" cap="none" normalizeH="0" baseline="0" smtClean="0">
                          <a:ln>
                            <a:noFill/>
                          </a:ln>
                          <a:solidFill>
                            <a:schemeClr val="tx1"/>
                          </a:solidFill>
                          <a:effectLst/>
                          <a:latin typeface="Arial" pitchFamily="34" charset="0"/>
                        </a:rPr>
                        <a:t>6</a:t>
                      </a:r>
                      <a:r>
                        <a:rPr kumimoji="0" lang="cs-CZ" sz="2000" b="0" i="0" u="none" strike="noStrike" cap="none" normalizeH="0" baseline="0" smtClean="0">
                          <a:ln>
                            <a:noFill/>
                          </a:ln>
                          <a:solidFill>
                            <a:schemeClr val="tx1"/>
                          </a:solidFill>
                          <a:effectLst/>
                          <a:latin typeface="Arial" pitchFamily="34" charset="0"/>
                        </a:rPr>
                        <a:t> </a:t>
                      </a:r>
                      <a:r>
                        <a:rPr kumimoji="0" lang="en-GB" sz="2000" b="0" i="0" u="none" strike="noStrike" cap="none" normalizeH="0" baseline="0" smtClean="0">
                          <a:ln>
                            <a:noFill/>
                          </a:ln>
                          <a:solidFill>
                            <a:schemeClr val="tx1"/>
                          </a:solidFill>
                          <a:effectLst/>
                          <a:latin typeface="Arial" pitchFamily="34"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90000"/>
                        </a:lnSpc>
                        <a:spcBef>
                          <a:spcPct val="20000"/>
                        </a:spcBef>
                        <a:spcAft>
                          <a:spcPct val="20000"/>
                        </a:spcAft>
                        <a:buClrTx/>
                        <a:buSzTx/>
                        <a:buFontTx/>
                        <a:buNone/>
                        <a:tabLst/>
                      </a:pPr>
                      <a:r>
                        <a:rPr kumimoji="0" lang="en-GB" sz="2000" b="0" i="0" u="none" strike="noStrike" cap="none" normalizeH="0" baseline="0" smtClean="0">
                          <a:ln>
                            <a:noFill/>
                          </a:ln>
                          <a:solidFill>
                            <a:schemeClr val="tx1"/>
                          </a:solidFill>
                          <a:effectLst/>
                          <a:latin typeface="Arial" pitchFamily="34" charset="0"/>
                        </a:rPr>
                        <a:t>550 kWh</a:t>
                      </a:r>
                      <a:endParaRPr kumimoji="0" lang="cs-CZ" sz="2000" b="0" i="0" u="none" strike="noStrike" cap="none" normalizeH="0" baseline="0" smtClean="0">
                        <a:ln>
                          <a:noFill/>
                        </a:ln>
                        <a:solidFill>
                          <a:schemeClr val="tx1"/>
                        </a:solidFill>
                        <a:effectLst/>
                        <a:latin typeface="Arial" pitchFamily="34" charset="0"/>
                      </a:endParaRPr>
                    </a:p>
                    <a:p>
                      <a:pPr marL="0" marR="0" lvl="0" indent="0" algn="ctr" defTabSz="914400" rtl="0" eaLnBrk="0" fontAlgn="base" latinLnBrk="0" hangingPunct="0">
                        <a:lnSpc>
                          <a:spcPct val="90000"/>
                        </a:lnSpc>
                        <a:spcBef>
                          <a:spcPct val="20000"/>
                        </a:spcBef>
                        <a:spcAft>
                          <a:spcPct val="20000"/>
                        </a:spcAft>
                        <a:buClrTx/>
                        <a:buSzTx/>
                        <a:buFontTx/>
                        <a:buNone/>
                        <a:tabLst/>
                      </a:pPr>
                      <a:r>
                        <a:rPr kumimoji="0" lang="cs-CZ" sz="2000" b="1" i="0" u="none" strike="noStrike" cap="none" normalizeH="0" baseline="0" smtClean="0">
                          <a:ln>
                            <a:noFill/>
                          </a:ln>
                          <a:solidFill>
                            <a:schemeClr val="tx1"/>
                          </a:solidFill>
                          <a:effectLst/>
                          <a:latin typeface="Arial" pitchFamily="34" charset="0"/>
                        </a:rPr>
                        <a:t>2.475,- Kč</a:t>
                      </a:r>
                    </a:p>
                    <a:p>
                      <a:pPr marL="0" marR="0" lvl="0" indent="0" algn="ctr" defTabSz="914400" rtl="0" eaLnBrk="0" fontAlgn="base" latinLnBrk="0" hangingPunct="0">
                        <a:lnSpc>
                          <a:spcPct val="90000"/>
                        </a:lnSpc>
                        <a:spcBef>
                          <a:spcPct val="20000"/>
                        </a:spcBef>
                        <a:spcAft>
                          <a:spcPct val="20000"/>
                        </a:spcAft>
                        <a:buClrTx/>
                        <a:buSzTx/>
                        <a:buFontTx/>
                        <a:buNone/>
                        <a:tabLst/>
                      </a:pPr>
                      <a:r>
                        <a:rPr kumimoji="0" lang="cs-CZ" sz="2000" b="0" i="0" u="none" strike="noStrike" cap="none" normalizeH="0" baseline="0" smtClean="0">
                          <a:ln>
                            <a:noFill/>
                          </a:ln>
                          <a:solidFill>
                            <a:schemeClr val="tx1"/>
                          </a:solidFill>
                          <a:effectLst/>
                          <a:latin typeface="Arial" pitchFamily="34" charset="0"/>
                        </a:rPr>
                        <a:t>D</a:t>
                      </a:r>
                      <a:endParaRPr kumimoji="0" lang="en-GB"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20000"/>
                        </a:spcBef>
                        <a:spcAft>
                          <a:spcPct val="20000"/>
                        </a:spcAft>
                        <a:buClrTx/>
                        <a:buSzTx/>
                        <a:buFontTx/>
                        <a:buNone/>
                        <a:tabLst/>
                      </a:pPr>
                      <a:r>
                        <a:rPr kumimoji="0" lang="en-GB" sz="2000" b="0" i="0" u="none" strike="noStrike" cap="none" normalizeH="0" baseline="0" smtClean="0">
                          <a:ln>
                            <a:noFill/>
                          </a:ln>
                          <a:solidFill>
                            <a:schemeClr val="tx1"/>
                          </a:solidFill>
                          <a:effectLst/>
                          <a:latin typeface="Arial" pitchFamily="34" charset="0"/>
                        </a:rPr>
                        <a:t>420 kWh</a:t>
                      </a:r>
                      <a:endParaRPr kumimoji="0" lang="cs-CZ" sz="2000" b="0" i="0" u="none" strike="noStrike" cap="none" normalizeH="0" baseline="0" smtClean="0">
                        <a:ln>
                          <a:noFill/>
                        </a:ln>
                        <a:solidFill>
                          <a:schemeClr val="tx1"/>
                        </a:solidFill>
                        <a:effectLst/>
                        <a:latin typeface="Arial" pitchFamily="34" charset="0"/>
                      </a:endParaRPr>
                    </a:p>
                    <a:p>
                      <a:pPr marL="0" marR="0" lvl="0" indent="0" algn="ctr" defTabSz="914400" rtl="0" eaLnBrk="0" fontAlgn="base" latinLnBrk="0" hangingPunct="0">
                        <a:lnSpc>
                          <a:spcPct val="90000"/>
                        </a:lnSpc>
                        <a:spcBef>
                          <a:spcPct val="20000"/>
                        </a:spcBef>
                        <a:spcAft>
                          <a:spcPct val="20000"/>
                        </a:spcAft>
                        <a:buClrTx/>
                        <a:buSzTx/>
                        <a:buFontTx/>
                        <a:buNone/>
                        <a:tabLst/>
                      </a:pPr>
                      <a:r>
                        <a:rPr kumimoji="0" lang="cs-CZ" sz="2000" b="1" i="0" u="none" strike="noStrike" cap="none" normalizeH="0" baseline="0" smtClean="0">
                          <a:ln>
                            <a:noFill/>
                          </a:ln>
                          <a:solidFill>
                            <a:schemeClr val="tx1"/>
                          </a:solidFill>
                          <a:effectLst/>
                          <a:latin typeface="Arial" pitchFamily="34" charset="0"/>
                        </a:rPr>
                        <a:t>1.890,- Kč</a:t>
                      </a:r>
                    </a:p>
                    <a:p>
                      <a:pPr marL="0" marR="0" lvl="0" indent="0" algn="ctr" defTabSz="914400" rtl="0" eaLnBrk="0" fontAlgn="base" latinLnBrk="0" hangingPunct="0">
                        <a:lnSpc>
                          <a:spcPct val="90000"/>
                        </a:lnSpc>
                        <a:spcBef>
                          <a:spcPct val="20000"/>
                        </a:spcBef>
                        <a:spcAft>
                          <a:spcPct val="20000"/>
                        </a:spcAft>
                        <a:buClrTx/>
                        <a:buSzTx/>
                        <a:buFontTx/>
                        <a:buNone/>
                        <a:tabLst/>
                      </a:pPr>
                      <a:r>
                        <a:rPr kumimoji="0" lang="cs-CZ" sz="2000" b="0" i="0" u="none" strike="noStrike" cap="none" normalizeH="0" baseline="0" smtClean="0">
                          <a:ln>
                            <a:noFill/>
                          </a:ln>
                          <a:solidFill>
                            <a:schemeClr val="tx1"/>
                          </a:solidFill>
                          <a:effectLst/>
                          <a:latin typeface="Arial" pitchFamily="34" charset="0"/>
                        </a:rPr>
                        <a:t>C</a:t>
                      </a:r>
                      <a:endParaRPr kumimoji="0" lang="en-GB"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20000"/>
                        </a:spcBef>
                        <a:spcAft>
                          <a:spcPct val="20000"/>
                        </a:spcAft>
                        <a:buClrTx/>
                        <a:buSzTx/>
                        <a:buFontTx/>
                        <a:buNone/>
                        <a:tabLst/>
                      </a:pPr>
                      <a:r>
                        <a:rPr kumimoji="0" lang="en-GB" sz="2000" b="0" i="0" u="none" strike="noStrike" cap="none" normalizeH="0" baseline="0" smtClean="0">
                          <a:ln>
                            <a:noFill/>
                          </a:ln>
                          <a:solidFill>
                            <a:schemeClr val="tx1"/>
                          </a:solidFill>
                          <a:effectLst/>
                          <a:latin typeface="Arial" pitchFamily="34" charset="0"/>
                        </a:rPr>
                        <a:t>390 kWh</a:t>
                      </a:r>
                      <a:endParaRPr kumimoji="0" lang="cs-CZ" sz="2000" b="0" i="0" u="none" strike="noStrike" cap="none" normalizeH="0" baseline="0" smtClean="0">
                        <a:ln>
                          <a:noFill/>
                        </a:ln>
                        <a:solidFill>
                          <a:schemeClr val="tx1"/>
                        </a:solidFill>
                        <a:effectLst/>
                        <a:latin typeface="Arial" pitchFamily="34" charset="0"/>
                      </a:endParaRPr>
                    </a:p>
                    <a:p>
                      <a:pPr marL="0" marR="0" lvl="0" indent="0" algn="ctr" defTabSz="914400" rtl="0" eaLnBrk="0" fontAlgn="base" latinLnBrk="0" hangingPunct="0">
                        <a:lnSpc>
                          <a:spcPct val="90000"/>
                        </a:lnSpc>
                        <a:spcBef>
                          <a:spcPct val="20000"/>
                        </a:spcBef>
                        <a:spcAft>
                          <a:spcPct val="20000"/>
                        </a:spcAft>
                        <a:buClrTx/>
                        <a:buSzTx/>
                        <a:buFontTx/>
                        <a:buNone/>
                        <a:tabLst/>
                      </a:pPr>
                      <a:r>
                        <a:rPr kumimoji="0" lang="cs-CZ" sz="2000" b="1" i="0" u="none" strike="noStrike" cap="none" normalizeH="0" baseline="0" smtClean="0">
                          <a:ln>
                            <a:noFill/>
                          </a:ln>
                          <a:solidFill>
                            <a:schemeClr val="tx1"/>
                          </a:solidFill>
                          <a:effectLst/>
                          <a:latin typeface="Arial" pitchFamily="34" charset="0"/>
                        </a:rPr>
                        <a:t>1.755,- Kč</a:t>
                      </a:r>
                    </a:p>
                    <a:p>
                      <a:pPr marL="0" marR="0" lvl="0" indent="0" algn="ctr" defTabSz="914400" rtl="0" eaLnBrk="0" fontAlgn="base" latinLnBrk="0" hangingPunct="0">
                        <a:lnSpc>
                          <a:spcPct val="90000"/>
                        </a:lnSpc>
                        <a:spcBef>
                          <a:spcPct val="20000"/>
                        </a:spcBef>
                        <a:spcAft>
                          <a:spcPct val="20000"/>
                        </a:spcAft>
                        <a:buClrTx/>
                        <a:buSzTx/>
                        <a:buFontTx/>
                        <a:buNone/>
                        <a:tabLst/>
                      </a:pPr>
                      <a:r>
                        <a:rPr kumimoji="0" lang="cs-CZ" sz="2000" b="0" i="0" u="none" strike="noStrike" cap="none" normalizeH="0" baseline="0" smtClean="0">
                          <a:ln>
                            <a:noFill/>
                          </a:ln>
                          <a:solidFill>
                            <a:schemeClr val="tx1"/>
                          </a:solidFill>
                          <a:effectLst/>
                          <a:latin typeface="Arial" pitchFamily="34" charset="0"/>
                        </a:rPr>
                        <a:t>B</a:t>
                      </a:r>
                      <a:endParaRPr kumimoji="0" lang="en-GB"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30000"/>
                        </a:spcBef>
                        <a:spcAft>
                          <a:spcPct val="20000"/>
                        </a:spcAft>
                        <a:buClrTx/>
                        <a:buSzTx/>
                        <a:buFontTx/>
                        <a:buNone/>
                        <a:tabLst/>
                      </a:pPr>
                      <a:r>
                        <a:rPr kumimoji="0" lang="en-GB" sz="2000" b="1" i="0" u="none" strike="noStrike" cap="none" normalizeH="0" baseline="0" smtClean="0">
                          <a:ln>
                            <a:noFill/>
                          </a:ln>
                          <a:solidFill>
                            <a:srgbClr val="CC0000"/>
                          </a:solidFill>
                          <a:effectLst/>
                          <a:latin typeface="Arial" pitchFamily="34" charset="0"/>
                        </a:rPr>
                        <a:t>1</a:t>
                      </a:r>
                      <a:r>
                        <a:rPr kumimoji="0" lang="cs-CZ" sz="2000" b="1" i="0" u="none" strike="noStrike" cap="none" normalizeH="0" baseline="0" smtClean="0">
                          <a:ln>
                            <a:noFill/>
                          </a:ln>
                          <a:solidFill>
                            <a:srgbClr val="CC0000"/>
                          </a:solidFill>
                          <a:effectLst/>
                          <a:latin typeface="Arial" pitchFamily="34" charset="0"/>
                        </a:rPr>
                        <a:t>09</a:t>
                      </a:r>
                      <a:r>
                        <a:rPr kumimoji="0" lang="en-GB" sz="2000" b="1" i="0" u="none" strike="noStrike" cap="none" normalizeH="0" baseline="0" smtClean="0">
                          <a:ln>
                            <a:noFill/>
                          </a:ln>
                          <a:solidFill>
                            <a:srgbClr val="CC0000"/>
                          </a:solidFill>
                          <a:effectLst/>
                          <a:latin typeface="Arial" pitchFamily="34" charset="0"/>
                        </a:rPr>
                        <a:t> kWh</a:t>
                      </a:r>
                      <a:endParaRPr kumimoji="0" lang="cs-CZ" sz="2000" b="1" i="0" u="none" strike="noStrike" cap="none" normalizeH="0" baseline="0" smtClean="0">
                        <a:ln>
                          <a:noFill/>
                        </a:ln>
                        <a:solidFill>
                          <a:srgbClr val="CC0000"/>
                        </a:solidFill>
                        <a:effectLst/>
                        <a:latin typeface="Arial" pitchFamily="34" charset="0"/>
                      </a:endParaRPr>
                    </a:p>
                    <a:p>
                      <a:pPr marL="0" marR="0" lvl="0" indent="0" algn="ctr" defTabSz="914400" rtl="0" eaLnBrk="0" fontAlgn="base" latinLnBrk="0" hangingPunct="0">
                        <a:lnSpc>
                          <a:spcPct val="80000"/>
                        </a:lnSpc>
                        <a:spcBef>
                          <a:spcPct val="30000"/>
                        </a:spcBef>
                        <a:spcAft>
                          <a:spcPct val="20000"/>
                        </a:spcAft>
                        <a:buClrTx/>
                        <a:buSzTx/>
                        <a:buFontTx/>
                        <a:buNone/>
                        <a:tabLst/>
                      </a:pPr>
                      <a:r>
                        <a:rPr kumimoji="0" lang="cs-CZ" sz="2000" b="1" i="0" u="none" strike="noStrike" cap="none" normalizeH="0" baseline="0" smtClean="0">
                          <a:ln>
                            <a:noFill/>
                          </a:ln>
                          <a:solidFill>
                            <a:srgbClr val="CC0000"/>
                          </a:solidFill>
                          <a:effectLst/>
                          <a:latin typeface="Arial" pitchFamily="34" charset="0"/>
                        </a:rPr>
                        <a:t>490,50 Kč</a:t>
                      </a:r>
                    </a:p>
                    <a:p>
                      <a:pPr marL="0" marR="0" lvl="0" indent="0" algn="l" defTabSz="914400" rtl="0" eaLnBrk="0" fontAlgn="base" latinLnBrk="0" hangingPunct="0">
                        <a:lnSpc>
                          <a:spcPct val="80000"/>
                        </a:lnSpc>
                        <a:spcBef>
                          <a:spcPct val="30000"/>
                        </a:spcBef>
                        <a:spcAft>
                          <a:spcPct val="20000"/>
                        </a:spcAft>
                        <a:buClrTx/>
                        <a:buSzTx/>
                        <a:buFontTx/>
                        <a:buNone/>
                        <a:tabLst/>
                      </a:pPr>
                      <a:r>
                        <a:rPr kumimoji="0" lang="cs-CZ" sz="2000" b="1" i="0" u="none" strike="noStrike" cap="none" normalizeH="0" baseline="0" smtClean="0">
                          <a:ln>
                            <a:noFill/>
                          </a:ln>
                          <a:solidFill>
                            <a:srgbClr val="CC0000"/>
                          </a:solidFill>
                          <a:effectLst/>
                          <a:latin typeface="Arial" pitchFamily="34" charset="0"/>
                        </a:rPr>
                        <a:t>      A</a:t>
                      </a:r>
                      <a:endParaRPr kumimoji="0" lang="en-GB" sz="2000" b="1" i="0" u="none" strike="noStrike" cap="none" normalizeH="0" baseline="0" smtClean="0">
                        <a:ln>
                          <a:noFill/>
                        </a:ln>
                        <a:solidFill>
                          <a:srgbClr val="CC0000"/>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881696" name="Picture 32"/>
          <p:cNvPicPr>
            <a:picLocks noChangeAspect="1" noChangeArrowheads="1"/>
          </p:cNvPicPr>
          <p:nvPr/>
        </p:nvPicPr>
        <p:blipFill>
          <a:blip r:embed="rId2" cstate="print">
            <a:extLst>
              <a:ext uri="{28A0092B-C50C-407E-A947-70E740481C1C}">
                <a14:useLocalDpi xmlns:a14="http://schemas.microsoft.com/office/drawing/2010/main" val="0"/>
              </a:ext>
            </a:extLst>
          </a:blip>
          <a:srcRect l="1051" t="435" r="2049" b="938"/>
          <a:stretch>
            <a:fillRect/>
          </a:stretch>
        </p:blipFill>
        <p:spPr bwMode="auto">
          <a:xfrm>
            <a:off x="8459788" y="3068638"/>
            <a:ext cx="36036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1697" name="Picture 33"/>
          <p:cNvPicPr>
            <a:picLocks noChangeAspect="1" noChangeArrowheads="1"/>
          </p:cNvPicPr>
          <p:nvPr/>
        </p:nvPicPr>
        <p:blipFill>
          <a:blip r:embed="rId2" cstate="print">
            <a:extLst>
              <a:ext uri="{28A0092B-C50C-407E-A947-70E740481C1C}">
                <a14:useLocalDpi xmlns:a14="http://schemas.microsoft.com/office/drawing/2010/main" val="0"/>
              </a:ext>
            </a:extLst>
          </a:blip>
          <a:srcRect l="1051" t="435" r="2049" b="938"/>
          <a:stretch>
            <a:fillRect/>
          </a:stretch>
        </p:blipFill>
        <p:spPr bwMode="auto">
          <a:xfrm>
            <a:off x="8532813" y="4221163"/>
            <a:ext cx="36036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1698" name="Picture 34" descr="Energy_Label_B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9563" y="3068638"/>
            <a:ext cx="360362" cy="573087"/>
          </a:xfrm>
          <a:prstGeom prst="rect">
            <a:avLst/>
          </a:prstGeom>
          <a:noFill/>
          <a:extLst>
            <a:ext uri="{909E8E84-426E-40DD-AFC4-6F175D3DCCD1}">
              <a14:hiddenFill xmlns:a14="http://schemas.microsoft.com/office/drawing/2010/main">
                <a:solidFill>
                  <a:srgbClr val="FFFFFF"/>
                </a:solidFill>
              </a14:hiddenFill>
            </a:ext>
          </a:extLst>
        </p:spPr>
      </p:pic>
      <p:pic>
        <p:nvPicPr>
          <p:cNvPr id="881699" name="Picture 35" descr="Energy_Label_B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463" y="3068638"/>
            <a:ext cx="360362" cy="573087"/>
          </a:xfrm>
          <a:prstGeom prst="rect">
            <a:avLst/>
          </a:prstGeom>
          <a:noFill/>
          <a:extLst>
            <a:ext uri="{909E8E84-426E-40DD-AFC4-6F175D3DCCD1}">
              <a14:hiddenFill xmlns:a14="http://schemas.microsoft.com/office/drawing/2010/main">
                <a:solidFill>
                  <a:srgbClr val="FFFFFF"/>
                </a:solidFill>
              </a14:hiddenFill>
            </a:ext>
          </a:extLst>
        </p:spPr>
      </p:pic>
      <p:pic>
        <p:nvPicPr>
          <p:cNvPr id="881700" name="Picture 36" descr="Energy_Label_B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588" y="4221163"/>
            <a:ext cx="360362" cy="573087"/>
          </a:xfrm>
          <a:prstGeom prst="rect">
            <a:avLst/>
          </a:prstGeom>
          <a:noFill/>
          <a:extLst>
            <a:ext uri="{909E8E84-426E-40DD-AFC4-6F175D3DCCD1}">
              <a14:hiddenFill xmlns:a14="http://schemas.microsoft.com/office/drawing/2010/main">
                <a:solidFill>
                  <a:srgbClr val="FFFFFF"/>
                </a:solidFill>
              </a14:hiddenFill>
            </a:ext>
          </a:extLst>
        </p:spPr>
      </p:pic>
      <p:pic>
        <p:nvPicPr>
          <p:cNvPr id="881701" name="Picture 37" descr="Energy_Label_C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675" y="3141663"/>
            <a:ext cx="360363" cy="576262"/>
          </a:xfrm>
          <a:prstGeom prst="rect">
            <a:avLst/>
          </a:prstGeom>
          <a:noFill/>
          <a:extLst>
            <a:ext uri="{909E8E84-426E-40DD-AFC4-6F175D3DCCD1}">
              <a14:hiddenFill xmlns:a14="http://schemas.microsoft.com/office/drawing/2010/main">
                <a:solidFill>
                  <a:srgbClr val="FFFFFF"/>
                </a:solidFill>
              </a14:hiddenFill>
            </a:ext>
          </a:extLst>
        </p:spPr>
      </p:pic>
      <p:pic>
        <p:nvPicPr>
          <p:cNvPr id="881702" name="Picture 38" descr="Energy_Label_C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7900" y="4221163"/>
            <a:ext cx="360363" cy="576262"/>
          </a:xfrm>
          <a:prstGeom prst="rect">
            <a:avLst/>
          </a:prstGeom>
          <a:noFill/>
          <a:extLst>
            <a:ext uri="{909E8E84-426E-40DD-AFC4-6F175D3DCCD1}">
              <a14:hiddenFill xmlns:a14="http://schemas.microsoft.com/office/drawing/2010/main">
                <a:solidFill>
                  <a:srgbClr val="FFFFFF"/>
                </a:solidFill>
              </a14:hiddenFill>
            </a:ext>
          </a:extLst>
        </p:spPr>
      </p:pic>
      <p:pic>
        <p:nvPicPr>
          <p:cNvPr id="881703" name="Picture 3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7675" y="4221163"/>
            <a:ext cx="363538" cy="574675"/>
          </a:xfrm>
          <a:prstGeom prst="rect">
            <a:avLst/>
          </a:prstGeom>
          <a:noFill/>
          <a:ln w="6350">
            <a:solidFill>
              <a:srgbClr val="66FF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1704" name="Picture 40" descr="Gr6971p_w copy"/>
          <p:cNvPicPr>
            <a:picLocks noChangeAspect="1" noChangeArrowheads="1"/>
          </p:cNvPicPr>
          <p:nvPr/>
        </p:nvPicPr>
        <p:blipFill>
          <a:blip r:embed="rId6" cstate="print">
            <a:extLst>
              <a:ext uri="{28A0092B-C50C-407E-A947-70E740481C1C}">
                <a14:useLocalDpi xmlns:a14="http://schemas.microsoft.com/office/drawing/2010/main" val="0"/>
              </a:ext>
            </a:extLst>
          </a:blip>
          <a:srcRect t="19255" b="8928"/>
          <a:stretch>
            <a:fillRect/>
          </a:stretch>
        </p:blipFill>
        <p:spPr bwMode="auto">
          <a:xfrm>
            <a:off x="5508625" y="836613"/>
            <a:ext cx="1096963" cy="1066800"/>
          </a:xfrm>
          <a:prstGeom prst="rect">
            <a:avLst/>
          </a:prstGeom>
          <a:noFill/>
          <a:extLst>
            <a:ext uri="{909E8E84-426E-40DD-AFC4-6F175D3DCCD1}">
              <a14:hiddenFill xmlns:a14="http://schemas.microsoft.com/office/drawing/2010/main">
                <a:solidFill>
                  <a:srgbClr val="FFFFFF"/>
                </a:solidFill>
              </a14:hiddenFill>
            </a:ext>
          </a:extLst>
        </p:spPr>
      </p:pic>
      <p:pic>
        <p:nvPicPr>
          <p:cNvPr id="881705" name="Picture 41" descr="GR6069p_w copy"/>
          <p:cNvPicPr>
            <a:picLocks noChangeAspect="1" noChangeArrowheads="1"/>
          </p:cNvPicPr>
          <p:nvPr/>
        </p:nvPicPr>
        <p:blipFill>
          <a:blip r:embed="rId7" cstate="print">
            <a:extLst>
              <a:ext uri="{28A0092B-C50C-407E-A947-70E740481C1C}">
                <a14:useLocalDpi xmlns:a14="http://schemas.microsoft.com/office/drawing/2010/main" val="0"/>
              </a:ext>
            </a:extLst>
          </a:blip>
          <a:srcRect t="24452" b="11726"/>
          <a:stretch>
            <a:fillRect/>
          </a:stretch>
        </p:blipFill>
        <p:spPr bwMode="auto">
          <a:xfrm>
            <a:off x="2843213" y="908050"/>
            <a:ext cx="117633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881706" name="Picture 42" descr="GrA4496p_w[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24750" y="908050"/>
            <a:ext cx="835025" cy="1077913"/>
          </a:xfrm>
          <a:prstGeom prst="rect">
            <a:avLst/>
          </a:prstGeom>
          <a:noFill/>
          <a:extLst>
            <a:ext uri="{909E8E84-426E-40DD-AFC4-6F175D3DCCD1}">
              <a14:hiddenFill xmlns:a14="http://schemas.microsoft.com/office/drawing/2010/main">
                <a:solidFill>
                  <a:srgbClr val="FFFFFF"/>
                </a:solidFill>
              </a14:hiddenFill>
            </a:ext>
          </a:extLst>
        </p:spPr>
      </p:pic>
      <p:sp>
        <p:nvSpPr>
          <p:cNvPr id="881707" name="Line 43"/>
          <p:cNvSpPr>
            <a:spLocks noChangeShapeType="1"/>
          </p:cNvSpPr>
          <p:nvPr/>
        </p:nvSpPr>
        <p:spPr bwMode="auto">
          <a:xfrm flipH="1">
            <a:off x="5580063" y="908050"/>
            <a:ext cx="936625" cy="936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81708" name="Line 44"/>
          <p:cNvSpPr>
            <a:spLocks noChangeShapeType="1"/>
          </p:cNvSpPr>
          <p:nvPr/>
        </p:nvSpPr>
        <p:spPr bwMode="auto">
          <a:xfrm>
            <a:off x="5580063" y="908050"/>
            <a:ext cx="936625" cy="936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81709" name="Rectangle 45"/>
          <p:cNvSpPr>
            <a:spLocks noChangeArrowheads="1"/>
          </p:cNvSpPr>
          <p:nvPr/>
        </p:nvSpPr>
        <p:spPr bwMode="auto">
          <a:xfrm>
            <a:off x="0" y="5241925"/>
            <a:ext cx="9144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buFontTx/>
              <a:buChar char="•"/>
            </a:pPr>
            <a:r>
              <a:rPr lang="cs-CZ" sz="2000">
                <a:latin typeface="Grundfos TheSans CE 7B" pitchFamily="2" charset="0"/>
                <a:cs typeface="Arial" pitchFamily="34" charset="0"/>
              </a:rPr>
              <a:t> </a:t>
            </a:r>
            <a:r>
              <a:rPr lang="cs-CZ" sz="2000">
                <a:latin typeface="Arial" pitchFamily="34" charset="0"/>
                <a:cs typeface="Arial" pitchFamily="34" charset="0"/>
              </a:rPr>
              <a:t>Možná roční úspora</a:t>
            </a:r>
            <a:r>
              <a:rPr lang="cs-CZ" sz="2000" b="1">
                <a:solidFill>
                  <a:srgbClr val="AF0D11"/>
                </a:solidFill>
                <a:latin typeface="Arial" pitchFamily="34" charset="0"/>
                <a:cs typeface="Arial" pitchFamily="34" charset="0"/>
              </a:rPr>
              <a:t> </a:t>
            </a:r>
            <a:r>
              <a:rPr lang="cs-CZ" sz="2000" b="1">
                <a:solidFill>
                  <a:srgbClr val="CC0000"/>
                </a:solidFill>
                <a:latin typeface="Arial" pitchFamily="34" charset="0"/>
                <a:cs typeface="Arial" pitchFamily="34" charset="0"/>
              </a:rPr>
              <a:t>cca 1.500,- Kč resp. 1.000,- Kč</a:t>
            </a:r>
            <a:r>
              <a:rPr lang="cs-CZ" sz="2000" b="1">
                <a:solidFill>
                  <a:srgbClr val="AF0D11"/>
                </a:solidFill>
                <a:latin typeface="Arial" pitchFamily="34" charset="0"/>
                <a:cs typeface="Arial" pitchFamily="34" charset="0"/>
              </a:rPr>
              <a:t> </a:t>
            </a:r>
            <a:r>
              <a:rPr lang="cs-CZ" sz="2000">
                <a:latin typeface="Arial" pitchFamily="34" charset="0"/>
                <a:cs typeface="Arial" pitchFamily="34" charset="0"/>
              </a:rPr>
              <a:t>u  ALPHA2 25-40  ve</a:t>
            </a:r>
            <a:br>
              <a:rPr lang="cs-CZ" sz="2000">
                <a:latin typeface="Arial" pitchFamily="34" charset="0"/>
                <a:cs typeface="Arial" pitchFamily="34" charset="0"/>
              </a:rPr>
            </a:br>
            <a:r>
              <a:rPr lang="cs-CZ" sz="2000">
                <a:latin typeface="Arial" pitchFamily="34" charset="0"/>
                <a:cs typeface="Arial" pitchFamily="34" charset="0"/>
              </a:rPr>
              <a:t>  srovnání se starým  resp. novým UPS 25-40 </a:t>
            </a:r>
          </a:p>
          <a:p>
            <a:pPr algn="l" eaLnBrk="1" hangingPunct="1">
              <a:buFontTx/>
              <a:buChar char="•"/>
            </a:pPr>
            <a:r>
              <a:rPr lang="cs-CZ" sz="2000" b="1">
                <a:latin typeface="Arial" pitchFamily="34" charset="0"/>
                <a:cs typeface="Arial" pitchFamily="34" charset="0"/>
              </a:rPr>
              <a:t> </a:t>
            </a:r>
            <a:r>
              <a:rPr lang="cs-CZ" sz="2000" b="1">
                <a:solidFill>
                  <a:srgbClr val="CC0000"/>
                </a:solidFill>
                <a:latin typeface="Arial" pitchFamily="34" charset="0"/>
                <a:cs typeface="Arial" pitchFamily="34" charset="0"/>
              </a:rPr>
              <a:t>Návratnost zvýšené investice cca 2,5 roku (srovnávání s třídou B!)</a:t>
            </a:r>
          </a:p>
          <a:p>
            <a:pPr algn="l" eaLnBrk="1" hangingPunct="1"/>
            <a:endParaRPr lang="cs-CZ" sz="2000">
              <a:solidFill>
                <a:srgbClr val="CC0000"/>
              </a:solidFill>
              <a:latin typeface="Arial" pitchFamily="34" charset="0"/>
              <a:cs typeface="Arial" pitchFamily="34" charset="0"/>
            </a:endParaRPr>
          </a:p>
        </p:txBody>
      </p:sp>
      <p:sp>
        <p:nvSpPr>
          <p:cNvPr id="881710" name="Text Box 46"/>
          <p:cNvSpPr txBox="1">
            <a:spLocks noChangeArrowheads="1"/>
          </p:cNvSpPr>
          <p:nvPr/>
        </p:nvSpPr>
        <p:spPr bwMode="auto">
          <a:xfrm>
            <a:off x="179388" y="4868863"/>
            <a:ext cx="25923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cs-CZ" sz="1600" b="1">
                <a:latin typeface="Arial" pitchFamily="34" charset="0"/>
                <a:cs typeface="Arial" pitchFamily="34" charset="0"/>
              </a:rPr>
              <a:t>cena 1 kWh : 4,50 Kč</a:t>
            </a:r>
          </a:p>
        </p:txBody>
      </p:sp>
    </p:spTree>
    <p:extLst>
      <p:ext uri="{BB962C8B-B14F-4D97-AF65-F5344CB8AC3E}">
        <p14:creationId xmlns:p14="http://schemas.microsoft.com/office/powerpoint/2010/main" val="37573947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81709">
                                            <p:txEl>
                                              <p:pRg st="0" end="0"/>
                                            </p:txEl>
                                          </p:spTgt>
                                        </p:tgtEl>
                                        <p:attrNameLst>
                                          <p:attrName>style.visibility</p:attrName>
                                        </p:attrNameLst>
                                      </p:cBhvr>
                                      <p:to>
                                        <p:strVal val="visible"/>
                                      </p:to>
                                    </p:set>
                                    <p:anim calcmode="lin" valueType="num">
                                      <p:cBhvr additive="base">
                                        <p:cTn id="7" dur="500" fill="hold"/>
                                        <p:tgtEl>
                                          <p:spTgt spid="88170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8170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81709">
                                            <p:txEl>
                                              <p:pRg st="1" end="1"/>
                                            </p:txEl>
                                          </p:spTgt>
                                        </p:tgtEl>
                                        <p:attrNameLst>
                                          <p:attrName>style.visibility</p:attrName>
                                        </p:attrNameLst>
                                      </p:cBhvr>
                                      <p:to>
                                        <p:strVal val="visible"/>
                                      </p:to>
                                    </p:set>
                                    <p:anim calcmode="lin" valueType="num">
                                      <p:cBhvr additive="base">
                                        <p:cTn id="13" dur="500" fill="hold"/>
                                        <p:tgtEl>
                                          <p:spTgt spid="88170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8170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ChangeArrowheads="1"/>
          </p:cNvSpPr>
          <p:nvPr/>
        </p:nvSpPr>
        <p:spPr bwMode="auto">
          <a:xfrm>
            <a:off x="0" y="1185863"/>
            <a:ext cx="9144000" cy="5075237"/>
          </a:xfrm>
          <a:prstGeom prst="rect">
            <a:avLst/>
          </a:prstGeom>
          <a:solidFill>
            <a:srgbClr val="ADB3C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60803" name="Rectangle 3"/>
          <p:cNvSpPr>
            <a:spLocks noChangeArrowheads="1"/>
          </p:cNvSpPr>
          <p:nvPr/>
        </p:nvSpPr>
        <p:spPr bwMode="auto">
          <a:xfrm>
            <a:off x="522288" y="473075"/>
            <a:ext cx="788352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lnSpc>
                <a:spcPct val="90000"/>
              </a:lnSpc>
              <a:spcBef>
                <a:spcPct val="20000"/>
              </a:spcBef>
              <a:spcAft>
                <a:spcPct val="20000"/>
              </a:spcAft>
            </a:pPr>
            <a:r>
              <a:rPr lang="da-DK" sz="3200" b="1">
                <a:latin typeface="Arial" pitchFamily="34" charset="0"/>
              </a:rPr>
              <a:t>V</a:t>
            </a:r>
            <a:r>
              <a:rPr lang="cs-CZ" altLang="da-DK" sz="3200" b="1">
                <a:latin typeface="Arial" pitchFamily="34" charset="0"/>
              </a:rPr>
              <a:t>ÝROBNÍ PROGRAM GRUNDFOS</a:t>
            </a:r>
            <a:endParaRPr lang="en-GB" altLang="da-DK" sz="3200" b="1">
              <a:latin typeface="Arial" pitchFamily="34" charset="0"/>
            </a:endParaRPr>
          </a:p>
        </p:txBody>
      </p:sp>
      <p:pic>
        <p:nvPicPr>
          <p:cNvPr id="460804" name="Picture 4" descr="GR69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950" y="1265238"/>
            <a:ext cx="7354888"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3741475"/>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0834" name="Object 2"/>
          <p:cNvGraphicFramePr>
            <a:graphicFrameLocks noChangeAspect="1"/>
          </p:cNvGraphicFramePr>
          <p:nvPr/>
        </p:nvGraphicFramePr>
        <p:xfrm>
          <a:off x="4495800" y="2514600"/>
          <a:ext cx="4648200" cy="3494088"/>
        </p:xfrm>
        <a:graphic>
          <a:graphicData uri="http://schemas.openxmlformats.org/presentationml/2006/ole">
            <mc:AlternateContent xmlns:mc="http://schemas.openxmlformats.org/markup-compatibility/2006">
              <mc:Choice xmlns:v="urn:schemas-microsoft-com:vml" Requires="v">
                <p:oleObj spid="_x0000_s4120" name="Drawing" r:id="rId3" imgW="1522800" imgH="1144800" progId="FLW3Drawing">
                  <p:embed/>
                </p:oleObj>
              </mc:Choice>
              <mc:Fallback>
                <p:oleObj name="Drawing" r:id="rId3" imgW="1522800" imgH="1144800" progId="FLW3Drawing">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514600"/>
                        <a:ext cx="4648200" cy="349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60835" name="Text Box 3"/>
          <p:cNvSpPr txBox="1">
            <a:spLocks noChangeArrowheads="1"/>
          </p:cNvSpPr>
          <p:nvPr/>
        </p:nvSpPr>
        <p:spPr bwMode="auto">
          <a:xfrm>
            <a:off x="0" y="47625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sz="3200" b="1">
                <a:latin typeface="Arial" pitchFamily="34" charset="0"/>
              </a:rPr>
              <a:t>PŘÍSLUŠENSTVÍ CIRKULAČNÍHO ČERPADLA – možné úspory el. energie</a:t>
            </a:r>
          </a:p>
        </p:txBody>
      </p:sp>
      <p:sp>
        <p:nvSpPr>
          <p:cNvPr id="760836" name="Text Box 4"/>
          <p:cNvSpPr txBox="1">
            <a:spLocks noChangeArrowheads="1"/>
          </p:cNvSpPr>
          <p:nvPr/>
        </p:nvSpPr>
        <p:spPr bwMode="auto">
          <a:xfrm>
            <a:off x="4716463" y="1700213"/>
            <a:ext cx="4267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sz="2400" b="1">
                <a:latin typeface="Arial" pitchFamily="34" charset="0"/>
              </a:rPr>
              <a:t>Roční úspora elektrické energie  (kWh)</a:t>
            </a:r>
          </a:p>
        </p:txBody>
      </p:sp>
      <p:graphicFrame>
        <p:nvGraphicFramePr>
          <p:cNvPr id="760837" name="Object 5"/>
          <p:cNvGraphicFramePr>
            <a:graphicFrameLocks noChangeAspect="1"/>
          </p:cNvGraphicFramePr>
          <p:nvPr/>
        </p:nvGraphicFramePr>
        <p:xfrm>
          <a:off x="152400" y="2743200"/>
          <a:ext cx="4191000" cy="3236913"/>
        </p:xfrm>
        <a:graphic>
          <a:graphicData uri="http://schemas.openxmlformats.org/presentationml/2006/ole">
            <mc:AlternateContent xmlns:mc="http://schemas.openxmlformats.org/markup-compatibility/2006">
              <mc:Choice xmlns:v="urn:schemas-microsoft-com:vml" Requires="v">
                <p:oleObj spid="_x0000_s4121" name="Drawing" r:id="rId5" imgW="4856400" imgH="3751200" progId="FLW3Drawing">
                  <p:embed/>
                </p:oleObj>
              </mc:Choice>
              <mc:Fallback>
                <p:oleObj name="Drawing" r:id="rId5" imgW="4856400" imgH="3751200" progId="FLW3Drawing">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743200"/>
                        <a:ext cx="4191000" cy="323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60841" name="Picture 9" descr="03-logo-GRUNDFOS-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05600" y="6400800"/>
            <a:ext cx="2306638" cy="344488"/>
          </a:xfrm>
          <a:prstGeom prst="rect">
            <a:avLst/>
          </a:prstGeom>
          <a:noFill/>
          <a:extLst>
            <a:ext uri="{909E8E84-426E-40DD-AFC4-6F175D3DCCD1}">
              <a14:hiddenFill xmlns:a14="http://schemas.microsoft.com/office/drawing/2010/main">
                <a:solidFill>
                  <a:srgbClr val="FFFFFF"/>
                </a:solidFill>
              </a14:hiddenFill>
            </a:ext>
          </a:extLst>
        </p:spPr>
      </p:pic>
      <p:sp>
        <p:nvSpPr>
          <p:cNvPr id="760842" name="Rectangle 10"/>
          <p:cNvSpPr>
            <a:spLocks noChangeArrowheads="1"/>
          </p:cNvSpPr>
          <p:nvPr/>
        </p:nvSpPr>
        <p:spPr bwMode="auto">
          <a:xfrm>
            <a:off x="0" y="0"/>
            <a:ext cx="9144000" cy="381000"/>
          </a:xfrm>
          <a:prstGeom prst="rect">
            <a:avLst/>
          </a:prstGeom>
          <a:solidFill>
            <a:srgbClr val="064B7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0843" name="Text Box 11"/>
          <p:cNvSpPr txBox="1">
            <a:spLocks noChangeArrowheads="1"/>
          </p:cNvSpPr>
          <p:nvPr/>
        </p:nvSpPr>
        <p:spPr bwMode="auto">
          <a:xfrm>
            <a:off x="179388" y="1773238"/>
            <a:ext cx="37449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sz="2400" b="1">
                <a:solidFill>
                  <a:srgbClr val="9C0011"/>
                </a:solidFill>
                <a:latin typeface="Arial" pitchFamily="34" charset="0"/>
              </a:rPr>
              <a:t>Největší úspory při AUTOADAPT!!</a:t>
            </a:r>
          </a:p>
        </p:txBody>
      </p:sp>
    </p:spTree>
    <p:extLst>
      <p:ext uri="{BB962C8B-B14F-4D97-AF65-F5344CB8AC3E}">
        <p14:creationId xmlns:p14="http://schemas.microsoft.com/office/powerpoint/2010/main" val="41451537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60843">
                                            <p:txEl>
                                              <p:pRg st="0" end="0"/>
                                            </p:txEl>
                                          </p:spTgt>
                                        </p:tgtEl>
                                        <p:attrNameLst>
                                          <p:attrName>style.visibility</p:attrName>
                                        </p:attrNameLst>
                                      </p:cBhvr>
                                      <p:to>
                                        <p:strVal val="visible"/>
                                      </p:to>
                                    </p:set>
                                    <p:anim calcmode="lin" valueType="num">
                                      <p:cBhvr additive="base">
                                        <p:cTn id="7" dur="500" fill="hold"/>
                                        <p:tgtEl>
                                          <p:spTgt spid="7608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6084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ChangeArrowheads="1"/>
          </p:cNvSpPr>
          <p:nvPr/>
        </p:nvSpPr>
        <p:spPr bwMode="auto">
          <a:xfrm>
            <a:off x="0" y="317500"/>
            <a:ext cx="9144000" cy="5930900"/>
          </a:xfrm>
          <a:prstGeom prst="rect">
            <a:avLst/>
          </a:prstGeom>
          <a:solidFill>
            <a:srgbClr val="084A8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cs-CZ" b="1">
                <a:solidFill>
                  <a:srgbClr val="990000"/>
                </a:solidFill>
                <a:latin typeface="Arial" pitchFamily="34" charset="0"/>
                <a:hlinkClick r:id="rId2"/>
              </a:rPr>
              <a:t> </a:t>
            </a:r>
            <a:endParaRPr lang="cs-CZ" b="1">
              <a:solidFill>
                <a:srgbClr val="990000"/>
              </a:solidFill>
              <a:latin typeface="Arial" pitchFamily="34" charset="0"/>
            </a:endParaRPr>
          </a:p>
        </p:txBody>
      </p:sp>
      <p:sp>
        <p:nvSpPr>
          <p:cNvPr id="839684" name="Text Box 4"/>
          <p:cNvSpPr txBox="1">
            <a:spLocks noChangeArrowheads="1"/>
          </p:cNvSpPr>
          <p:nvPr/>
        </p:nvSpPr>
        <p:spPr bwMode="auto">
          <a:xfrm>
            <a:off x="0" y="2924175"/>
            <a:ext cx="9144000"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279400" algn="l"/>
              </a:tabLst>
              <a:defRPr sz="2400">
                <a:solidFill>
                  <a:schemeClr val="tx1"/>
                </a:solidFill>
                <a:latin typeface="Times" pitchFamily="18" charset="0"/>
              </a:defRPr>
            </a:lvl1pPr>
            <a:lvl2pPr algn="l">
              <a:tabLst>
                <a:tab pos="279400" algn="l"/>
              </a:tabLst>
              <a:defRPr sz="2400">
                <a:solidFill>
                  <a:schemeClr val="tx1"/>
                </a:solidFill>
                <a:latin typeface="Times" pitchFamily="18" charset="0"/>
              </a:defRPr>
            </a:lvl2pPr>
            <a:lvl3pPr algn="l">
              <a:tabLst>
                <a:tab pos="279400" algn="l"/>
              </a:tabLst>
              <a:defRPr sz="2400">
                <a:solidFill>
                  <a:schemeClr val="tx1"/>
                </a:solidFill>
                <a:latin typeface="Times" pitchFamily="18" charset="0"/>
              </a:defRPr>
            </a:lvl3pPr>
            <a:lvl4pPr algn="l">
              <a:tabLst>
                <a:tab pos="279400" algn="l"/>
              </a:tabLst>
              <a:defRPr sz="2400">
                <a:solidFill>
                  <a:schemeClr val="tx1"/>
                </a:solidFill>
                <a:latin typeface="Times" pitchFamily="18" charset="0"/>
              </a:defRPr>
            </a:lvl4pPr>
            <a:lvl5pPr algn="l">
              <a:tabLst>
                <a:tab pos="279400" algn="l"/>
              </a:tabLst>
              <a:defRPr sz="2400">
                <a:solidFill>
                  <a:schemeClr val="tx1"/>
                </a:solidFill>
                <a:latin typeface="Times" pitchFamily="18" charset="0"/>
              </a:defRPr>
            </a:lvl5pPr>
            <a:lvl6pPr eaLnBrk="0" fontAlgn="base" hangingPunct="0">
              <a:spcBef>
                <a:spcPct val="0"/>
              </a:spcBef>
              <a:spcAft>
                <a:spcPct val="0"/>
              </a:spcAft>
              <a:tabLst>
                <a:tab pos="279400" algn="l"/>
              </a:tabLst>
              <a:defRPr sz="2400">
                <a:solidFill>
                  <a:schemeClr val="tx1"/>
                </a:solidFill>
                <a:latin typeface="Times" pitchFamily="18" charset="0"/>
              </a:defRPr>
            </a:lvl6pPr>
            <a:lvl7pPr eaLnBrk="0" fontAlgn="base" hangingPunct="0">
              <a:spcBef>
                <a:spcPct val="0"/>
              </a:spcBef>
              <a:spcAft>
                <a:spcPct val="0"/>
              </a:spcAft>
              <a:tabLst>
                <a:tab pos="279400" algn="l"/>
              </a:tabLst>
              <a:defRPr sz="2400">
                <a:solidFill>
                  <a:schemeClr val="tx1"/>
                </a:solidFill>
                <a:latin typeface="Times" pitchFamily="18" charset="0"/>
              </a:defRPr>
            </a:lvl7pPr>
            <a:lvl8pPr eaLnBrk="0" fontAlgn="base" hangingPunct="0">
              <a:spcBef>
                <a:spcPct val="0"/>
              </a:spcBef>
              <a:spcAft>
                <a:spcPct val="0"/>
              </a:spcAft>
              <a:tabLst>
                <a:tab pos="279400" algn="l"/>
              </a:tabLst>
              <a:defRPr sz="2400">
                <a:solidFill>
                  <a:schemeClr val="tx1"/>
                </a:solidFill>
                <a:latin typeface="Times" pitchFamily="18" charset="0"/>
              </a:defRPr>
            </a:lvl8pPr>
            <a:lvl9pPr eaLnBrk="0" fontAlgn="base" hangingPunct="0">
              <a:spcBef>
                <a:spcPct val="0"/>
              </a:spcBef>
              <a:spcAft>
                <a:spcPct val="0"/>
              </a:spcAft>
              <a:tabLst>
                <a:tab pos="279400" algn="l"/>
              </a:tabLst>
              <a:defRPr sz="2400">
                <a:solidFill>
                  <a:schemeClr val="tx1"/>
                </a:solidFill>
                <a:latin typeface="Times" pitchFamily="18" charset="0"/>
              </a:defRPr>
            </a:lvl9pPr>
          </a:lstStyle>
          <a:p>
            <a:pPr algn="ctr">
              <a:lnSpc>
                <a:spcPct val="120000"/>
              </a:lnSpc>
              <a:spcBef>
                <a:spcPct val="50000"/>
              </a:spcBef>
            </a:pPr>
            <a:endParaRPr lang="cs-CZ" sz="3200" b="1">
              <a:solidFill>
                <a:schemeClr val="bg1"/>
              </a:solidFill>
              <a:latin typeface="Grundfos TheSans CE 7B" pitchFamily="2" charset="0"/>
            </a:endParaRPr>
          </a:p>
          <a:p>
            <a:pPr algn="ctr">
              <a:lnSpc>
                <a:spcPct val="120000"/>
              </a:lnSpc>
              <a:spcBef>
                <a:spcPct val="50000"/>
              </a:spcBef>
            </a:pPr>
            <a:r>
              <a:rPr lang="cs-CZ" sz="3200" b="1">
                <a:solidFill>
                  <a:schemeClr val="bg1"/>
                </a:solidFill>
                <a:latin typeface="Grundfos TheSans CE 7B" pitchFamily="2" charset="0"/>
              </a:rPr>
              <a:t>UŽIVATELSKÁ PŘÍVĚTIVOST</a:t>
            </a:r>
            <a:endParaRPr lang="en-US" sz="3200" b="1">
              <a:latin typeface="Grundfos TheSans" pitchFamily="34" charset="0"/>
            </a:endParaRPr>
          </a:p>
        </p:txBody>
      </p:sp>
      <p:sp>
        <p:nvSpPr>
          <p:cNvPr id="839685" name="Rectangle 5"/>
          <p:cNvSpPr>
            <a:spLocks noGrp="1" noChangeArrowheads="1"/>
          </p:cNvSpPr>
          <p:nvPr>
            <p:ph type="title" idx="4294967295"/>
          </p:nvPr>
        </p:nvSpPr>
        <p:spPr/>
        <p:txBody>
          <a:bodyPr/>
          <a:lstStyle/>
          <a:p>
            <a:pPr algn="l"/>
            <a:r>
              <a:rPr lang="cs-CZ">
                <a:hlinkClick r:id="rId2"/>
              </a:rPr>
              <a:t> </a:t>
            </a:r>
            <a:endParaRPr lang="cs-CZ"/>
          </a:p>
        </p:txBody>
      </p:sp>
      <p:pic>
        <p:nvPicPr>
          <p:cNvPr id="839686" name="Picture 6" descr="GrA4705_NY_25"/>
          <p:cNvPicPr>
            <a:picLocks noChangeAspect="1" noChangeArrowheads="1"/>
          </p:cNvPicPr>
          <p:nvPr/>
        </p:nvPicPr>
        <p:blipFill>
          <a:blip r:embed="rId3" cstate="print">
            <a:extLst>
              <a:ext uri="{28A0092B-C50C-407E-A947-70E740481C1C}">
                <a14:useLocalDpi xmlns:a14="http://schemas.microsoft.com/office/drawing/2010/main" val="0"/>
              </a:ext>
            </a:extLst>
          </a:blip>
          <a:srcRect t="8144" b="24432"/>
          <a:stretch>
            <a:fillRect/>
          </a:stretch>
        </p:blipFill>
        <p:spPr bwMode="auto">
          <a:xfrm>
            <a:off x="0" y="1628775"/>
            <a:ext cx="3048000" cy="1366838"/>
          </a:xfrm>
          <a:prstGeom prst="rect">
            <a:avLst/>
          </a:prstGeom>
          <a:noFill/>
          <a:extLst>
            <a:ext uri="{909E8E84-426E-40DD-AFC4-6F175D3DCCD1}">
              <a14:hiddenFill xmlns:a14="http://schemas.microsoft.com/office/drawing/2010/main">
                <a:solidFill>
                  <a:srgbClr val="FFFFFF"/>
                </a:solidFill>
              </a14:hiddenFill>
            </a:ext>
          </a:extLst>
        </p:spPr>
      </p:pic>
      <p:pic>
        <p:nvPicPr>
          <p:cNvPr id="839687" name="Picture 7" descr="GrA4706_S"/>
          <p:cNvPicPr>
            <a:picLocks noChangeAspect="1" noChangeArrowheads="1"/>
          </p:cNvPicPr>
          <p:nvPr/>
        </p:nvPicPr>
        <p:blipFill>
          <a:blip r:embed="rId4" cstate="print">
            <a:extLst>
              <a:ext uri="{28A0092B-C50C-407E-A947-70E740481C1C}">
                <a14:useLocalDpi xmlns:a14="http://schemas.microsoft.com/office/drawing/2010/main" val="0"/>
              </a:ext>
            </a:extLst>
          </a:blip>
          <a:srcRect t="14117" b="18353"/>
          <a:stretch>
            <a:fillRect/>
          </a:stretch>
        </p:blipFill>
        <p:spPr bwMode="auto">
          <a:xfrm>
            <a:off x="3048000" y="1628775"/>
            <a:ext cx="3048000" cy="1366838"/>
          </a:xfrm>
          <a:prstGeom prst="rect">
            <a:avLst/>
          </a:prstGeom>
          <a:noFill/>
          <a:extLst>
            <a:ext uri="{909E8E84-426E-40DD-AFC4-6F175D3DCCD1}">
              <a14:hiddenFill xmlns:a14="http://schemas.microsoft.com/office/drawing/2010/main">
                <a:solidFill>
                  <a:srgbClr val="FFFFFF"/>
                </a:solidFill>
              </a14:hiddenFill>
            </a:ext>
          </a:extLst>
        </p:spPr>
      </p:pic>
      <p:pic>
        <p:nvPicPr>
          <p:cNvPr id="839688" name="Picture 8" descr="GrA4707_S"/>
          <p:cNvPicPr>
            <a:picLocks noChangeAspect="1" noChangeArrowheads="1"/>
          </p:cNvPicPr>
          <p:nvPr/>
        </p:nvPicPr>
        <p:blipFill>
          <a:blip r:embed="rId5" cstate="print">
            <a:extLst>
              <a:ext uri="{28A0092B-C50C-407E-A947-70E740481C1C}">
                <a14:useLocalDpi xmlns:a14="http://schemas.microsoft.com/office/drawing/2010/main" val="0"/>
              </a:ext>
            </a:extLst>
          </a:blip>
          <a:srcRect t="18823" b="13647"/>
          <a:stretch>
            <a:fillRect/>
          </a:stretch>
        </p:blipFill>
        <p:spPr bwMode="auto">
          <a:xfrm>
            <a:off x="6096000" y="1628775"/>
            <a:ext cx="3048000" cy="1366838"/>
          </a:xfrm>
          <a:prstGeom prst="rect">
            <a:avLst/>
          </a:prstGeom>
          <a:noFill/>
          <a:extLst>
            <a:ext uri="{909E8E84-426E-40DD-AFC4-6F175D3DCCD1}">
              <a14:hiddenFill xmlns:a14="http://schemas.microsoft.com/office/drawing/2010/main">
                <a:solidFill>
                  <a:srgbClr val="FFFFFF"/>
                </a:solidFill>
              </a14:hiddenFill>
            </a:ext>
          </a:extLst>
        </p:spPr>
      </p:pic>
      <p:sp>
        <p:nvSpPr>
          <p:cNvPr id="839689" name="Line 9"/>
          <p:cNvSpPr>
            <a:spLocks noChangeShapeType="1"/>
          </p:cNvSpPr>
          <p:nvPr/>
        </p:nvSpPr>
        <p:spPr bwMode="auto">
          <a:xfrm>
            <a:off x="3048000" y="1628775"/>
            <a:ext cx="0" cy="1366838"/>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39690" name="Line 10"/>
          <p:cNvSpPr>
            <a:spLocks noChangeShapeType="1"/>
          </p:cNvSpPr>
          <p:nvPr/>
        </p:nvSpPr>
        <p:spPr bwMode="auto">
          <a:xfrm>
            <a:off x="6096000" y="1628775"/>
            <a:ext cx="0" cy="1366838"/>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869252368"/>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6" name="Line 2"/>
          <p:cNvSpPr>
            <a:spLocks noChangeShapeType="1"/>
          </p:cNvSpPr>
          <p:nvPr/>
        </p:nvSpPr>
        <p:spPr bwMode="auto">
          <a:xfrm>
            <a:off x="0" y="314325"/>
            <a:ext cx="9144000" cy="0"/>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22947" name="Line 3"/>
          <p:cNvSpPr>
            <a:spLocks noChangeShapeType="1"/>
          </p:cNvSpPr>
          <p:nvPr/>
        </p:nvSpPr>
        <p:spPr bwMode="auto">
          <a:xfrm>
            <a:off x="0" y="6197600"/>
            <a:ext cx="9144000" cy="0"/>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22948" name="Rectangle 4"/>
          <p:cNvSpPr>
            <a:spLocks noChangeArrowheads="1"/>
          </p:cNvSpPr>
          <p:nvPr/>
        </p:nvSpPr>
        <p:spPr bwMode="auto">
          <a:xfrm>
            <a:off x="0" y="493713"/>
            <a:ext cx="8883650"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1"/>
          <a:lstStyle/>
          <a:p>
            <a:pPr>
              <a:lnSpc>
                <a:spcPct val="85000"/>
              </a:lnSpc>
            </a:pPr>
            <a:r>
              <a:rPr lang="cs-CZ" sz="3200" b="1">
                <a:latin typeface="Arial" pitchFamily="34" charset="0"/>
              </a:rPr>
              <a:t>ALPHA2</a:t>
            </a:r>
          </a:p>
        </p:txBody>
      </p:sp>
      <p:sp>
        <p:nvSpPr>
          <p:cNvPr id="722949" name="Rectangle 5"/>
          <p:cNvSpPr>
            <a:spLocks noChangeArrowheads="1"/>
          </p:cNvSpPr>
          <p:nvPr/>
        </p:nvSpPr>
        <p:spPr bwMode="auto">
          <a:xfrm>
            <a:off x="152400" y="804863"/>
            <a:ext cx="8813800" cy="325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71463" indent="-271463" algn="l">
              <a:lnSpc>
                <a:spcPct val="150000"/>
              </a:lnSpc>
              <a:spcBef>
                <a:spcPct val="20000"/>
              </a:spcBef>
              <a:spcAft>
                <a:spcPct val="20000"/>
              </a:spcAft>
            </a:pPr>
            <a:r>
              <a:rPr lang="cs-CZ" sz="3200" b="1">
                <a:latin typeface="Arial" pitchFamily="34" charset="0"/>
              </a:rPr>
              <a:t>Uživatelsky přívětivý ovládací panel</a:t>
            </a:r>
            <a:endParaRPr lang="en-GB" sz="3200" b="1">
              <a:latin typeface="Arial" pitchFamily="34" charset="0"/>
            </a:endParaRPr>
          </a:p>
        </p:txBody>
      </p:sp>
      <p:sp>
        <p:nvSpPr>
          <p:cNvPr id="722950" name="Rectangle 6"/>
          <p:cNvSpPr>
            <a:spLocks noChangeArrowheads="1"/>
          </p:cNvSpPr>
          <p:nvPr/>
        </p:nvSpPr>
        <p:spPr bwMode="auto">
          <a:xfrm>
            <a:off x="4897438" y="2425700"/>
            <a:ext cx="9525" cy="1588"/>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722951" name="Rectangle 7"/>
          <p:cNvSpPr>
            <a:spLocks noChangeArrowheads="1"/>
          </p:cNvSpPr>
          <p:nvPr/>
        </p:nvSpPr>
        <p:spPr bwMode="auto">
          <a:xfrm>
            <a:off x="5840413" y="2425700"/>
            <a:ext cx="9525" cy="1588"/>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722952" name="Rectangle 8"/>
          <p:cNvSpPr>
            <a:spLocks noChangeArrowheads="1"/>
          </p:cNvSpPr>
          <p:nvPr/>
        </p:nvSpPr>
        <p:spPr bwMode="auto">
          <a:xfrm>
            <a:off x="6450013" y="2425700"/>
            <a:ext cx="9525" cy="1588"/>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722953" name="Text Box 9"/>
          <p:cNvSpPr txBox="1">
            <a:spLocks noChangeArrowheads="1"/>
          </p:cNvSpPr>
          <p:nvPr/>
        </p:nvSpPr>
        <p:spPr bwMode="auto">
          <a:xfrm>
            <a:off x="279400" y="1917700"/>
            <a:ext cx="5499100"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defRPr sz="2400">
                <a:solidFill>
                  <a:schemeClr val="tx1"/>
                </a:solidFill>
                <a:latin typeface="Times" pitchFamily="18" charset="0"/>
              </a:defRPr>
            </a:lvl1pPr>
            <a:lvl2pPr marL="914400" indent="-457200" algn="l">
              <a:defRPr sz="2400">
                <a:solidFill>
                  <a:schemeClr val="tx1"/>
                </a:solidFill>
                <a:latin typeface="Times" pitchFamily="18" charset="0"/>
              </a:defRPr>
            </a:lvl2pPr>
            <a:lvl3pPr marL="1371600" indent="-457200" algn="l">
              <a:defRPr sz="2400">
                <a:solidFill>
                  <a:schemeClr val="tx1"/>
                </a:solidFill>
                <a:latin typeface="Times" pitchFamily="18" charset="0"/>
              </a:defRPr>
            </a:lvl3pPr>
            <a:lvl4pPr marL="1828800" indent="-457200" algn="l">
              <a:defRPr sz="2400">
                <a:solidFill>
                  <a:schemeClr val="tx1"/>
                </a:solidFill>
                <a:latin typeface="Times" pitchFamily="18" charset="0"/>
              </a:defRPr>
            </a:lvl4pPr>
            <a:lvl5pPr marL="2286000" indent="-457200" algn="l">
              <a:defRPr sz="2400">
                <a:solidFill>
                  <a:schemeClr val="tx1"/>
                </a:solidFill>
                <a:latin typeface="Times" pitchFamily="18" charset="0"/>
              </a:defRPr>
            </a:lvl5pPr>
            <a:lvl6pPr marL="2743200" indent="-457200" eaLnBrk="0" fontAlgn="base" hangingPunct="0">
              <a:spcBef>
                <a:spcPct val="0"/>
              </a:spcBef>
              <a:spcAft>
                <a:spcPct val="0"/>
              </a:spcAft>
              <a:defRPr sz="2400">
                <a:solidFill>
                  <a:schemeClr val="tx1"/>
                </a:solidFill>
                <a:latin typeface="Times" pitchFamily="18" charset="0"/>
              </a:defRPr>
            </a:lvl6pPr>
            <a:lvl7pPr marL="3200400" indent="-457200" eaLnBrk="0" fontAlgn="base" hangingPunct="0">
              <a:spcBef>
                <a:spcPct val="0"/>
              </a:spcBef>
              <a:spcAft>
                <a:spcPct val="0"/>
              </a:spcAft>
              <a:defRPr sz="2400">
                <a:solidFill>
                  <a:schemeClr val="tx1"/>
                </a:solidFill>
                <a:latin typeface="Times" pitchFamily="18" charset="0"/>
              </a:defRPr>
            </a:lvl7pPr>
            <a:lvl8pPr marL="3657600" indent="-457200" eaLnBrk="0" fontAlgn="base" hangingPunct="0">
              <a:spcBef>
                <a:spcPct val="0"/>
              </a:spcBef>
              <a:spcAft>
                <a:spcPct val="0"/>
              </a:spcAft>
              <a:defRPr sz="2400">
                <a:solidFill>
                  <a:schemeClr val="tx1"/>
                </a:solidFill>
                <a:latin typeface="Times" pitchFamily="18" charset="0"/>
              </a:defRPr>
            </a:lvl8pPr>
            <a:lvl9pPr marL="4114800" indent="-457200" eaLnBrk="0" fontAlgn="base" hangingPunct="0">
              <a:spcBef>
                <a:spcPct val="0"/>
              </a:spcBef>
              <a:spcAft>
                <a:spcPct val="0"/>
              </a:spcAft>
              <a:defRPr sz="2400">
                <a:solidFill>
                  <a:schemeClr val="tx1"/>
                </a:solidFill>
                <a:latin typeface="Times" pitchFamily="18" charset="0"/>
              </a:defRPr>
            </a:lvl9pPr>
          </a:lstStyle>
          <a:p>
            <a:pPr>
              <a:spcBef>
                <a:spcPct val="50000"/>
              </a:spcBef>
              <a:buFontTx/>
              <a:buChar char="•"/>
            </a:pPr>
            <a:r>
              <a:rPr lang="cs-CZ" dirty="0">
                <a:latin typeface="Arial" pitchFamily="34" charset="0"/>
              </a:rPr>
              <a:t>Snadné,  intuitivní nastavování parametrů čerpadla</a:t>
            </a:r>
          </a:p>
          <a:p>
            <a:pPr>
              <a:spcBef>
                <a:spcPct val="50000"/>
              </a:spcBef>
              <a:buFontTx/>
              <a:buChar char="•"/>
            </a:pPr>
            <a:r>
              <a:rPr lang="cs-CZ" dirty="0">
                <a:latin typeface="Arial" pitchFamily="34" charset="0"/>
              </a:rPr>
              <a:t>Kontrola el. příkonu </a:t>
            </a:r>
            <a:r>
              <a:rPr lang="cs-CZ" dirty="0" smtClean="0">
                <a:latin typeface="Arial" pitchFamily="34" charset="0"/>
              </a:rPr>
              <a:t>a průtoku uživatelem </a:t>
            </a:r>
            <a:r>
              <a:rPr lang="cs-CZ" dirty="0">
                <a:latin typeface="Arial" pitchFamily="34" charset="0"/>
              </a:rPr>
              <a:t>přímo na displeji</a:t>
            </a:r>
          </a:p>
          <a:p>
            <a:pPr>
              <a:spcBef>
                <a:spcPct val="50000"/>
              </a:spcBef>
              <a:buFontTx/>
              <a:buChar char="•"/>
            </a:pPr>
            <a:r>
              <a:rPr lang="cs-CZ" dirty="0">
                <a:latin typeface="Arial" pitchFamily="34" charset="0"/>
              </a:rPr>
              <a:t>Nepřímý vliv na snížení </a:t>
            </a:r>
            <a:br>
              <a:rPr lang="cs-CZ" dirty="0">
                <a:latin typeface="Arial" pitchFamily="34" charset="0"/>
              </a:rPr>
            </a:br>
            <a:r>
              <a:rPr lang="cs-CZ" dirty="0">
                <a:latin typeface="Arial" pitchFamily="34" charset="0"/>
              </a:rPr>
              <a:t>spotřeby elektrické energie</a:t>
            </a:r>
          </a:p>
          <a:p>
            <a:pPr>
              <a:spcBef>
                <a:spcPct val="50000"/>
              </a:spcBef>
              <a:buFontTx/>
              <a:buChar char="•"/>
            </a:pPr>
            <a:endParaRPr lang="cs-CZ" dirty="0">
              <a:latin typeface="Arial" pitchFamily="34" charset="0"/>
            </a:endParaRPr>
          </a:p>
        </p:txBody>
      </p:sp>
      <p:pic>
        <p:nvPicPr>
          <p:cNvPr id="72295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1196" y="1539907"/>
            <a:ext cx="3105150" cy="4691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723649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3"/>
          <p:cNvSpPr txBox="1">
            <a:spLocks noChangeArrowheads="1"/>
          </p:cNvSpPr>
          <p:nvPr/>
        </p:nvSpPr>
        <p:spPr bwMode="auto">
          <a:xfrm>
            <a:off x="381000" y="1317625"/>
            <a:ext cx="8280400" cy="4111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Grundfos TheSans" pitchFamily="34" charset="0"/>
              </a:defRPr>
            </a:lvl1pPr>
            <a:lvl2pPr marL="742950" indent="-285750" eaLnBrk="0" hangingPunct="0">
              <a:defRPr sz="2400">
                <a:solidFill>
                  <a:schemeClr val="tx1"/>
                </a:solidFill>
                <a:latin typeface="Grundfos TheSans" pitchFamily="34" charset="0"/>
              </a:defRPr>
            </a:lvl2pPr>
            <a:lvl3pPr marL="1143000" indent="-228600" eaLnBrk="0" hangingPunct="0">
              <a:defRPr sz="2400">
                <a:solidFill>
                  <a:schemeClr val="tx1"/>
                </a:solidFill>
                <a:latin typeface="Grundfos TheSans" pitchFamily="34" charset="0"/>
              </a:defRPr>
            </a:lvl3pPr>
            <a:lvl4pPr marL="1600200" indent="-228600" eaLnBrk="0" hangingPunct="0">
              <a:defRPr sz="2400">
                <a:solidFill>
                  <a:schemeClr val="tx1"/>
                </a:solidFill>
                <a:latin typeface="Grundfos TheSans" pitchFamily="34" charset="0"/>
              </a:defRPr>
            </a:lvl4pPr>
            <a:lvl5pPr marL="2057400" indent="-228600" eaLnBrk="0" hangingPunct="0">
              <a:defRPr sz="2400">
                <a:solidFill>
                  <a:schemeClr val="tx1"/>
                </a:solidFill>
                <a:latin typeface="Grundfos TheSans" pitchFamily="34" charset="0"/>
              </a:defRPr>
            </a:lvl5pPr>
            <a:lvl6pPr marL="2514600" indent="-228600" eaLnBrk="0" fontAlgn="base" hangingPunct="0">
              <a:spcBef>
                <a:spcPct val="0"/>
              </a:spcBef>
              <a:spcAft>
                <a:spcPct val="0"/>
              </a:spcAft>
              <a:defRPr sz="2400">
                <a:solidFill>
                  <a:schemeClr val="tx1"/>
                </a:solidFill>
                <a:latin typeface="Grundfos TheSans" pitchFamily="34" charset="0"/>
              </a:defRPr>
            </a:lvl6pPr>
            <a:lvl7pPr marL="2971800" indent="-228600" eaLnBrk="0" fontAlgn="base" hangingPunct="0">
              <a:spcBef>
                <a:spcPct val="0"/>
              </a:spcBef>
              <a:spcAft>
                <a:spcPct val="0"/>
              </a:spcAft>
              <a:defRPr sz="2400">
                <a:solidFill>
                  <a:schemeClr val="tx1"/>
                </a:solidFill>
                <a:latin typeface="Grundfos TheSans" pitchFamily="34" charset="0"/>
              </a:defRPr>
            </a:lvl7pPr>
            <a:lvl8pPr marL="3429000" indent="-228600" eaLnBrk="0" fontAlgn="base" hangingPunct="0">
              <a:spcBef>
                <a:spcPct val="0"/>
              </a:spcBef>
              <a:spcAft>
                <a:spcPct val="0"/>
              </a:spcAft>
              <a:defRPr sz="2400">
                <a:solidFill>
                  <a:schemeClr val="tx1"/>
                </a:solidFill>
                <a:latin typeface="Grundfos TheSans" pitchFamily="34" charset="0"/>
              </a:defRPr>
            </a:lvl8pPr>
            <a:lvl9pPr marL="3886200" indent="-228600" eaLnBrk="0" fontAlgn="base" hangingPunct="0">
              <a:spcBef>
                <a:spcPct val="0"/>
              </a:spcBef>
              <a:spcAft>
                <a:spcPct val="0"/>
              </a:spcAft>
              <a:defRPr sz="2400">
                <a:solidFill>
                  <a:schemeClr val="tx1"/>
                </a:solidFill>
                <a:latin typeface="Grundfos TheSans" pitchFamily="34" charset="0"/>
              </a:defRPr>
            </a:lvl9pPr>
          </a:lstStyle>
          <a:p>
            <a:pPr>
              <a:spcBef>
                <a:spcPct val="20000"/>
              </a:spcBef>
              <a:buFont typeface="Arial" charset="0"/>
              <a:buBlip>
                <a:blip r:embed="rId2"/>
              </a:buBlip>
            </a:pPr>
            <a:r>
              <a:rPr lang="en-US" sz="1800" dirty="0">
                <a:latin typeface="Grundfos TheSans OT 7B" pitchFamily="34" charset="0"/>
              </a:rPr>
              <a:t> </a:t>
            </a:r>
            <a:r>
              <a:rPr lang="cs-CZ" sz="2000" dirty="0">
                <a:latin typeface="Arial" charset="0"/>
              </a:rPr>
              <a:t>Nový dálkový ovladač pro nová (MAGNA3) i stávající E-</a:t>
            </a:r>
            <a:br>
              <a:rPr lang="cs-CZ" sz="2000" dirty="0">
                <a:latin typeface="Arial" charset="0"/>
              </a:rPr>
            </a:br>
            <a:r>
              <a:rPr lang="cs-CZ" sz="2000" dirty="0">
                <a:latin typeface="Arial" charset="0"/>
              </a:rPr>
              <a:t>  čerpadla (TPE, CRE..)</a:t>
            </a:r>
            <a:endParaRPr lang="en-US" sz="2000" dirty="0">
              <a:latin typeface="Arial" charset="0"/>
            </a:endParaRPr>
          </a:p>
          <a:p>
            <a:pPr>
              <a:spcBef>
                <a:spcPct val="20000"/>
              </a:spcBef>
            </a:pPr>
            <a:r>
              <a:rPr lang="en-US" sz="2000" dirty="0">
                <a:latin typeface="Arial" charset="0"/>
              </a:rPr>
              <a:t>      &gt; </a:t>
            </a:r>
            <a:r>
              <a:rPr lang="cs-CZ" sz="2000" dirty="0">
                <a:latin typeface="Arial" charset="0"/>
              </a:rPr>
              <a:t>komunikace s čerpadly MAGNA3 : rádiový signál</a:t>
            </a:r>
          </a:p>
          <a:p>
            <a:pPr>
              <a:spcBef>
                <a:spcPct val="20000"/>
              </a:spcBef>
            </a:pPr>
            <a:r>
              <a:rPr lang="cs-CZ" sz="2000" dirty="0">
                <a:latin typeface="Arial" charset="0"/>
              </a:rPr>
              <a:t>      </a:t>
            </a:r>
            <a:r>
              <a:rPr lang="en-US" sz="2000" dirty="0">
                <a:latin typeface="Arial" charset="0"/>
              </a:rPr>
              <a:t>&gt;</a:t>
            </a:r>
            <a:r>
              <a:rPr lang="cs-CZ" sz="2000" dirty="0">
                <a:latin typeface="Arial" charset="0"/>
              </a:rPr>
              <a:t> stávající E-čerpadla : infračervený signál</a:t>
            </a:r>
          </a:p>
          <a:p>
            <a:pPr>
              <a:spcBef>
                <a:spcPct val="20000"/>
              </a:spcBef>
              <a:buFont typeface="Arial" charset="0"/>
              <a:buNone/>
            </a:pPr>
            <a:r>
              <a:rPr lang="cs-CZ" sz="2000" dirty="0">
                <a:latin typeface="Arial" charset="0"/>
              </a:rPr>
              <a:t>      </a:t>
            </a:r>
            <a:r>
              <a:rPr lang="en-US" sz="2000" dirty="0">
                <a:latin typeface="Arial" charset="0"/>
              </a:rPr>
              <a:t>&gt; </a:t>
            </a:r>
            <a:r>
              <a:rPr lang="cs-CZ" sz="2000" dirty="0">
                <a:latin typeface="Arial" charset="0"/>
              </a:rPr>
              <a:t>adaptéry pro iPhone, </a:t>
            </a:r>
            <a:r>
              <a:rPr lang="cs-CZ" sz="2000" dirty="0" smtClean="0">
                <a:latin typeface="Arial" charset="0"/>
              </a:rPr>
              <a:t>iPod, </a:t>
            </a:r>
            <a:r>
              <a:rPr lang="cs-CZ" sz="2000" dirty="0" err="1" smtClean="0">
                <a:latin typeface="Arial" charset="0"/>
              </a:rPr>
              <a:t>iPad</a:t>
            </a:r>
            <a:r>
              <a:rPr lang="cs-CZ" sz="2000" dirty="0" smtClean="0">
                <a:latin typeface="Arial" charset="0"/>
              </a:rPr>
              <a:t> </a:t>
            </a:r>
            <a:r>
              <a:rPr lang="cs-CZ" sz="2000" dirty="0">
                <a:latin typeface="Arial" charset="0"/>
              </a:rPr>
              <a:t>a telefony s OS </a:t>
            </a:r>
            <a:r>
              <a:rPr lang="cs-CZ" sz="2000" dirty="0" smtClean="0">
                <a:latin typeface="Arial" charset="0"/>
              </a:rPr>
              <a:t/>
            </a:r>
            <a:br>
              <a:rPr lang="cs-CZ" sz="2000" dirty="0" smtClean="0">
                <a:latin typeface="Arial" charset="0"/>
              </a:rPr>
            </a:br>
            <a:r>
              <a:rPr lang="cs-CZ" sz="2000" dirty="0" smtClean="0">
                <a:latin typeface="Arial" charset="0"/>
              </a:rPr>
              <a:t>         Android</a:t>
            </a:r>
            <a:endParaRPr lang="cs-CZ" sz="2000" dirty="0">
              <a:latin typeface="Arial" charset="0"/>
            </a:endParaRPr>
          </a:p>
          <a:p>
            <a:pPr>
              <a:spcBef>
                <a:spcPct val="20000"/>
              </a:spcBef>
              <a:buFont typeface="Arial" charset="0"/>
              <a:buNone/>
            </a:pPr>
            <a:r>
              <a:rPr lang="cs-CZ" sz="2000" dirty="0">
                <a:latin typeface="Arial" charset="0"/>
              </a:rPr>
              <a:t>      </a:t>
            </a:r>
            <a:r>
              <a:rPr lang="en-US" sz="2000" dirty="0">
                <a:latin typeface="Arial" charset="0"/>
              </a:rPr>
              <a:t>&gt;</a:t>
            </a:r>
            <a:r>
              <a:rPr lang="cs-CZ" sz="2000" dirty="0">
                <a:latin typeface="Arial" charset="0"/>
              </a:rPr>
              <a:t> monitorování čerpadel</a:t>
            </a:r>
            <a:r>
              <a:rPr lang="en-US" sz="2000" dirty="0">
                <a:latin typeface="Arial" charset="0"/>
              </a:rPr>
              <a:t/>
            </a:r>
            <a:br>
              <a:rPr lang="en-US" sz="2000" dirty="0">
                <a:latin typeface="Arial" charset="0"/>
              </a:rPr>
            </a:br>
            <a:r>
              <a:rPr lang="en-US" sz="2000" dirty="0">
                <a:latin typeface="Arial" charset="0"/>
              </a:rPr>
              <a:t>      &gt; </a:t>
            </a:r>
            <a:r>
              <a:rPr lang="cs-CZ" sz="2000" dirty="0">
                <a:latin typeface="Arial" charset="0"/>
              </a:rPr>
              <a:t>možnost exportu dat v PDF</a:t>
            </a:r>
            <a:endParaRPr lang="en-US" sz="2000" dirty="0">
              <a:latin typeface="Arial" charset="0"/>
            </a:endParaRPr>
          </a:p>
          <a:p>
            <a:pPr>
              <a:spcBef>
                <a:spcPct val="20000"/>
              </a:spcBef>
              <a:buFont typeface="Arial" charset="0"/>
              <a:buNone/>
            </a:pPr>
            <a:r>
              <a:rPr lang="en-US" sz="2000" dirty="0">
                <a:latin typeface="Arial" charset="0"/>
              </a:rPr>
              <a:t>      &gt; </a:t>
            </a:r>
            <a:r>
              <a:rPr lang="cs-CZ" sz="2000" dirty="0">
                <a:latin typeface="Arial" charset="0"/>
              </a:rPr>
              <a:t>přístup k dokumentaci</a:t>
            </a:r>
            <a:r>
              <a:rPr lang="en-US" dirty="0">
                <a:latin typeface="Arial" charset="0"/>
              </a:rPr>
              <a:t/>
            </a:r>
            <a:br>
              <a:rPr lang="en-US" dirty="0">
                <a:latin typeface="Arial" charset="0"/>
              </a:rPr>
            </a:br>
            <a:r>
              <a:rPr lang="en-US" sz="1800" dirty="0">
                <a:latin typeface="Grundfos TheSans OT 7B" pitchFamily="34" charset="0"/>
              </a:rPr>
              <a:t>    </a:t>
            </a:r>
          </a:p>
          <a:p>
            <a:pPr>
              <a:spcBef>
                <a:spcPct val="20000"/>
              </a:spcBef>
              <a:buFont typeface="Arial" charset="0"/>
              <a:buChar char="•"/>
            </a:pPr>
            <a:endParaRPr lang="en-US" sz="1800" dirty="0">
              <a:latin typeface="Grundfos TheSans OT 7B" pitchFamily="34" charset="0"/>
            </a:endParaRPr>
          </a:p>
          <a:p>
            <a:pPr>
              <a:spcBef>
                <a:spcPct val="20000"/>
              </a:spcBef>
              <a:buFont typeface="Arial" charset="0"/>
              <a:buChar char="•"/>
            </a:pPr>
            <a:endParaRPr lang="en-US" sz="1800" dirty="0">
              <a:latin typeface="Grundfos TheSans OT 7B" pitchFamily="34" charset="0"/>
            </a:endParaRPr>
          </a:p>
        </p:txBody>
      </p:sp>
      <p:pic>
        <p:nvPicPr>
          <p:cNvPr id="3993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8100" y="3441700"/>
            <a:ext cx="3762375" cy="260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0" name="Text Box 8"/>
          <p:cNvSpPr txBox="1">
            <a:spLocks noChangeArrowheads="1"/>
          </p:cNvSpPr>
          <p:nvPr/>
        </p:nvSpPr>
        <p:spPr bwMode="auto">
          <a:xfrm>
            <a:off x="711200" y="571500"/>
            <a:ext cx="5740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Grundfos TheSans" pitchFamily="34" charset="0"/>
              </a:defRPr>
            </a:lvl1pPr>
            <a:lvl2pPr marL="742950" indent="-285750" eaLnBrk="0" hangingPunct="0">
              <a:defRPr sz="2400">
                <a:solidFill>
                  <a:schemeClr val="tx1"/>
                </a:solidFill>
                <a:latin typeface="Grundfos TheSans" pitchFamily="34" charset="0"/>
              </a:defRPr>
            </a:lvl2pPr>
            <a:lvl3pPr marL="1143000" indent="-228600" eaLnBrk="0" hangingPunct="0">
              <a:defRPr sz="2400">
                <a:solidFill>
                  <a:schemeClr val="tx1"/>
                </a:solidFill>
                <a:latin typeface="Grundfos TheSans" pitchFamily="34" charset="0"/>
              </a:defRPr>
            </a:lvl3pPr>
            <a:lvl4pPr marL="1600200" indent="-228600" eaLnBrk="0" hangingPunct="0">
              <a:defRPr sz="2400">
                <a:solidFill>
                  <a:schemeClr val="tx1"/>
                </a:solidFill>
                <a:latin typeface="Grundfos TheSans" pitchFamily="34" charset="0"/>
              </a:defRPr>
            </a:lvl4pPr>
            <a:lvl5pPr marL="2057400" indent="-228600" eaLnBrk="0" hangingPunct="0">
              <a:defRPr sz="2400">
                <a:solidFill>
                  <a:schemeClr val="tx1"/>
                </a:solidFill>
                <a:latin typeface="Grundfos TheSans" pitchFamily="34" charset="0"/>
              </a:defRPr>
            </a:lvl5pPr>
            <a:lvl6pPr marL="2514600" indent="-228600" eaLnBrk="0" fontAlgn="base" hangingPunct="0">
              <a:spcBef>
                <a:spcPct val="0"/>
              </a:spcBef>
              <a:spcAft>
                <a:spcPct val="0"/>
              </a:spcAft>
              <a:defRPr sz="2400">
                <a:solidFill>
                  <a:schemeClr val="tx1"/>
                </a:solidFill>
                <a:latin typeface="Grundfos TheSans" pitchFamily="34" charset="0"/>
              </a:defRPr>
            </a:lvl6pPr>
            <a:lvl7pPr marL="2971800" indent="-228600" eaLnBrk="0" fontAlgn="base" hangingPunct="0">
              <a:spcBef>
                <a:spcPct val="0"/>
              </a:spcBef>
              <a:spcAft>
                <a:spcPct val="0"/>
              </a:spcAft>
              <a:defRPr sz="2400">
                <a:solidFill>
                  <a:schemeClr val="tx1"/>
                </a:solidFill>
                <a:latin typeface="Grundfos TheSans" pitchFamily="34" charset="0"/>
              </a:defRPr>
            </a:lvl7pPr>
            <a:lvl8pPr marL="3429000" indent="-228600" eaLnBrk="0" fontAlgn="base" hangingPunct="0">
              <a:spcBef>
                <a:spcPct val="0"/>
              </a:spcBef>
              <a:spcAft>
                <a:spcPct val="0"/>
              </a:spcAft>
              <a:defRPr sz="2400">
                <a:solidFill>
                  <a:schemeClr val="tx1"/>
                </a:solidFill>
                <a:latin typeface="Grundfos TheSans" pitchFamily="34" charset="0"/>
              </a:defRPr>
            </a:lvl8pPr>
            <a:lvl9pPr marL="3886200" indent="-228600" eaLnBrk="0" fontAlgn="base" hangingPunct="0">
              <a:spcBef>
                <a:spcPct val="0"/>
              </a:spcBef>
              <a:spcAft>
                <a:spcPct val="0"/>
              </a:spcAft>
              <a:defRPr sz="2400">
                <a:solidFill>
                  <a:schemeClr val="tx1"/>
                </a:solidFill>
                <a:latin typeface="Grundfos TheSans" pitchFamily="34" charset="0"/>
              </a:defRPr>
            </a:lvl9pPr>
          </a:lstStyle>
          <a:p>
            <a:pPr eaLnBrk="1" hangingPunct="1">
              <a:spcBef>
                <a:spcPct val="50000"/>
              </a:spcBef>
            </a:pPr>
            <a:r>
              <a:rPr lang="cs-CZ" sz="3200" b="1" dirty="0" smtClean="0">
                <a:latin typeface="Arial" charset="0"/>
              </a:rPr>
              <a:t>MAGNA3 + Grundfos </a:t>
            </a:r>
            <a:r>
              <a:rPr lang="cs-CZ" sz="3200" b="1" dirty="0">
                <a:latin typeface="Arial" charset="0"/>
              </a:rPr>
              <a:t>GO</a:t>
            </a:r>
            <a:endParaRPr lang="da-DK" sz="3200" b="1" dirty="0">
              <a:latin typeface="Arial" charset="0"/>
            </a:endParaRPr>
          </a:p>
        </p:txBody>
      </p:sp>
    </p:spTree>
    <p:extLst>
      <p:ext uri="{BB962C8B-B14F-4D97-AF65-F5344CB8AC3E}">
        <p14:creationId xmlns:p14="http://schemas.microsoft.com/office/powerpoint/2010/main" val="21987324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59999" y="360000"/>
            <a:ext cx="8421525" cy="492443"/>
          </a:xfrm>
        </p:spPr>
        <p:txBody>
          <a:bodyPr/>
          <a:lstStyle/>
          <a:p>
            <a:pPr eaLnBrk="1" hangingPunct="1"/>
            <a:r>
              <a:rPr lang="cs-CZ" sz="3200" dirty="0" smtClean="0">
                <a:solidFill>
                  <a:schemeClr val="tx1"/>
                </a:solidFill>
              </a:rPr>
              <a:t>Snadná instalace</a:t>
            </a:r>
            <a:endParaRPr lang="en-GB" sz="3200" dirty="0" smtClean="0">
              <a:solidFill>
                <a:schemeClr val="tx1"/>
              </a:solidFill>
            </a:endParaRPr>
          </a:p>
        </p:txBody>
      </p:sp>
      <p:sp>
        <p:nvSpPr>
          <p:cNvPr id="14339" name="Rectangle 3"/>
          <p:cNvSpPr>
            <a:spLocks noGrp="1" noChangeArrowheads="1"/>
          </p:cNvSpPr>
          <p:nvPr>
            <p:ph type="body" idx="1"/>
          </p:nvPr>
        </p:nvSpPr>
        <p:spPr>
          <a:xfrm>
            <a:off x="3662621" y="3611284"/>
            <a:ext cx="5040313" cy="2160587"/>
          </a:xfrm>
        </p:spPr>
        <p:txBody>
          <a:bodyPr/>
          <a:lstStyle/>
          <a:p>
            <a:pPr eaLnBrk="1" hangingPunct="1"/>
            <a:r>
              <a:rPr lang="cs-CZ" sz="2000" dirty="0" smtClean="0"/>
              <a:t>Pro zvýšení energetické účinnosti je nutné zajistit, aby teplo z horké vody zůstávalo uvnitř systému. Proto je čerpadlo ALPHA2 vybaveno tepelnou izolací, která je již součástí dodávky a její instalace je velmi snadná.</a:t>
            </a:r>
            <a:endParaRPr lang="en-GB" sz="2000" dirty="0" smtClean="0"/>
          </a:p>
          <a:p>
            <a:pPr eaLnBrk="1" hangingPunct="1"/>
            <a:endParaRPr lang="en-GB" dirty="0" smtClean="0"/>
          </a:p>
        </p:txBody>
      </p:sp>
      <p:pic>
        <p:nvPicPr>
          <p:cNvPr id="14340" name="Picture 6" descr="Sparta_samlet_med_stik_og_åbne_skal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86" y="3099316"/>
            <a:ext cx="5364163"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5549" y="221776"/>
            <a:ext cx="1747837" cy="179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2" name="Rectangle 11"/>
          <p:cNvSpPr>
            <a:spLocks noChangeArrowheads="1"/>
          </p:cNvSpPr>
          <p:nvPr/>
        </p:nvSpPr>
        <p:spPr bwMode="auto">
          <a:xfrm>
            <a:off x="611188" y="2158637"/>
            <a:ext cx="7848600"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r>
              <a:rPr lang="cs-CZ" sz="2000" dirty="0">
                <a:latin typeface="Grundfos TheSans OT 4SL" pitchFamily="34" charset="0"/>
              </a:rPr>
              <a:t>Nová konstrukce ALPHA zástrčky umožňuje rychlejší a snadnější instalaci bez použití dalších nástrojů</a:t>
            </a:r>
            <a:r>
              <a:rPr lang="cs-CZ" sz="1600" dirty="0">
                <a:latin typeface="Grundfos TheSans OT 4SL" pitchFamily="34" charset="0"/>
              </a:rPr>
              <a:t>.</a:t>
            </a:r>
            <a:endParaRPr lang="en-GB" sz="1600" dirty="0">
              <a:latin typeface="Grundfos TheSans OT 4SL" pitchFamily="34" charset="0"/>
            </a:endParaRPr>
          </a:p>
          <a:p>
            <a:pPr marL="342900" indent="-342900">
              <a:spcBef>
                <a:spcPct val="20000"/>
              </a:spcBef>
              <a:buFontTx/>
              <a:buChar char="•"/>
            </a:pPr>
            <a:endParaRPr lang="en-GB" sz="1600" dirty="0">
              <a:latin typeface="Grundfos TheSans OT 4SL" pitchFamily="34" charset="0"/>
            </a:endParaRPr>
          </a:p>
        </p:txBody>
      </p:sp>
    </p:spTree>
    <p:extLst>
      <p:ext uri="{BB962C8B-B14F-4D97-AF65-F5344CB8AC3E}">
        <p14:creationId xmlns:p14="http://schemas.microsoft.com/office/powerpoint/2010/main" val="33947520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59999" y="360000"/>
            <a:ext cx="8421525" cy="492443"/>
          </a:xfrm>
        </p:spPr>
        <p:txBody>
          <a:bodyPr/>
          <a:lstStyle/>
          <a:p>
            <a:pPr eaLnBrk="1" hangingPunct="1"/>
            <a:r>
              <a:rPr lang="cs-CZ" sz="3200" dirty="0" smtClean="0">
                <a:solidFill>
                  <a:schemeClr val="tx1"/>
                </a:solidFill>
              </a:rPr>
              <a:t>Snadná instalace</a:t>
            </a:r>
            <a:endParaRPr lang="en-US" sz="3200" dirty="0" smtClean="0">
              <a:solidFill>
                <a:schemeClr val="tx1"/>
              </a:solidFill>
            </a:endParaRPr>
          </a:p>
        </p:txBody>
      </p:sp>
      <p:sp>
        <p:nvSpPr>
          <p:cNvPr id="15363" name="Rectangle 3"/>
          <p:cNvSpPr>
            <a:spLocks noGrp="1" noChangeArrowheads="1"/>
          </p:cNvSpPr>
          <p:nvPr>
            <p:ph type="body" idx="1"/>
          </p:nvPr>
        </p:nvSpPr>
        <p:spPr>
          <a:xfrm>
            <a:off x="360000" y="1515600"/>
            <a:ext cx="8421524" cy="3508653"/>
          </a:xfrm>
        </p:spPr>
        <p:txBody>
          <a:bodyPr/>
          <a:lstStyle/>
          <a:p>
            <a:pPr eaLnBrk="1" hangingPunct="1"/>
            <a:endParaRPr lang="en-GB" sz="2000" dirty="0" smtClean="0"/>
          </a:p>
          <a:p>
            <a:pPr eaLnBrk="1" hangingPunct="1"/>
            <a:endParaRPr lang="cs-CZ" sz="2000" dirty="0" smtClean="0"/>
          </a:p>
          <a:p>
            <a:pPr eaLnBrk="1" hangingPunct="1"/>
            <a:endParaRPr lang="en-GB" sz="2000" dirty="0" smtClean="0"/>
          </a:p>
          <a:p>
            <a:pPr eaLnBrk="1" hangingPunct="1"/>
            <a:r>
              <a:rPr lang="cs-CZ" sz="2000" dirty="0" smtClean="0"/>
              <a:t>Oproti starší verzi došlo u nového čerpadla ke zmenšení rozměrů motorové části čerpadla.</a:t>
            </a:r>
            <a:endParaRPr lang="cs-CZ" sz="2000" dirty="0" smtClean="0">
              <a:latin typeface="Arial" charset="0"/>
            </a:endParaRPr>
          </a:p>
          <a:p>
            <a:pPr eaLnBrk="1" hangingPunct="1"/>
            <a:r>
              <a:rPr lang="cs-CZ" sz="2000" dirty="0" smtClean="0">
                <a:latin typeface="Arial" charset="0"/>
              </a:rPr>
              <a:t>ALPHA2 25-40 180 New (139,4 mm) v. ALPHA2 25-40 180 (153 mm)</a:t>
            </a:r>
          </a:p>
          <a:p>
            <a:pPr eaLnBrk="1" hangingPunct="1"/>
            <a:r>
              <a:rPr lang="cs-CZ" sz="2000" dirty="0" smtClean="0">
                <a:latin typeface="Arial" charset="0"/>
              </a:rPr>
              <a:t>S izolací 		     (150,5 mm)		                    (208 mm)</a:t>
            </a:r>
          </a:p>
          <a:p>
            <a:pPr eaLnBrk="1" hangingPunct="1"/>
            <a:endParaRPr lang="en-GB" sz="2000" dirty="0" smtClean="0"/>
          </a:p>
          <a:p>
            <a:pPr eaLnBrk="1" hangingPunct="1"/>
            <a:r>
              <a:rPr lang="cs-CZ" sz="2000" dirty="0" smtClean="0"/>
              <a:t>Čerpadlo je již z výroby nastaveno na funkci AUTOADAPT, která je vhodná pro cca 80% topných systémů. </a:t>
            </a:r>
            <a:endParaRPr lang="en-GB" sz="2000" dirty="0" smtClean="0"/>
          </a:p>
        </p:txBody>
      </p:sp>
      <p:pic>
        <p:nvPicPr>
          <p:cNvPr id="15364" name="Picture 7" descr="alpha_compact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188913"/>
            <a:ext cx="21717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8" descr="Sparta-display-frontview-zoom"/>
          <p:cNvPicPr>
            <a:picLocks noChangeAspect="1" noChangeArrowheads="1"/>
          </p:cNvPicPr>
          <p:nvPr/>
        </p:nvPicPr>
        <p:blipFill>
          <a:blip r:embed="rId3">
            <a:extLst>
              <a:ext uri="{28A0092B-C50C-407E-A947-70E740481C1C}">
                <a14:useLocalDpi xmlns:a14="http://schemas.microsoft.com/office/drawing/2010/main" val="0"/>
              </a:ext>
            </a:extLst>
          </a:blip>
          <a:srcRect l="12488" t="8513" r="12581" b="10852"/>
          <a:stretch>
            <a:fillRect/>
          </a:stretch>
        </p:blipFill>
        <p:spPr bwMode="auto">
          <a:xfrm>
            <a:off x="6515100" y="4909636"/>
            <a:ext cx="12954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16332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
          <p:cNvSpPr txBox="1">
            <a:spLocks noChangeArrowheads="1"/>
          </p:cNvSpPr>
          <p:nvPr/>
        </p:nvSpPr>
        <p:spPr bwMode="auto">
          <a:xfrm>
            <a:off x="373063" y="1744663"/>
            <a:ext cx="8496300" cy="108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Grundfos TheSans" pitchFamily="34" charset="0"/>
              </a:defRPr>
            </a:lvl1pPr>
            <a:lvl2pPr marL="742950" indent="-285750" eaLnBrk="0" hangingPunct="0">
              <a:defRPr sz="2400">
                <a:solidFill>
                  <a:schemeClr val="tx1"/>
                </a:solidFill>
                <a:latin typeface="Grundfos TheSans" pitchFamily="34" charset="0"/>
              </a:defRPr>
            </a:lvl2pPr>
            <a:lvl3pPr marL="1143000" indent="-228600" eaLnBrk="0" hangingPunct="0">
              <a:defRPr sz="2400">
                <a:solidFill>
                  <a:schemeClr val="tx1"/>
                </a:solidFill>
                <a:latin typeface="Grundfos TheSans" pitchFamily="34" charset="0"/>
              </a:defRPr>
            </a:lvl3pPr>
            <a:lvl4pPr marL="1600200" indent="-228600" eaLnBrk="0" hangingPunct="0">
              <a:defRPr sz="2400">
                <a:solidFill>
                  <a:schemeClr val="tx1"/>
                </a:solidFill>
                <a:latin typeface="Grundfos TheSans" pitchFamily="34" charset="0"/>
              </a:defRPr>
            </a:lvl4pPr>
            <a:lvl5pPr marL="2057400" indent="-228600" eaLnBrk="0" hangingPunct="0">
              <a:defRPr sz="2400">
                <a:solidFill>
                  <a:schemeClr val="tx1"/>
                </a:solidFill>
                <a:latin typeface="Grundfos TheSans" pitchFamily="34" charset="0"/>
              </a:defRPr>
            </a:lvl5pPr>
            <a:lvl6pPr marL="2514600" indent="-228600" eaLnBrk="0" fontAlgn="base" hangingPunct="0">
              <a:spcBef>
                <a:spcPct val="0"/>
              </a:spcBef>
              <a:spcAft>
                <a:spcPct val="0"/>
              </a:spcAft>
              <a:defRPr sz="2400">
                <a:solidFill>
                  <a:schemeClr val="tx1"/>
                </a:solidFill>
                <a:latin typeface="Grundfos TheSans" pitchFamily="34" charset="0"/>
              </a:defRPr>
            </a:lvl6pPr>
            <a:lvl7pPr marL="2971800" indent="-228600" eaLnBrk="0" fontAlgn="base" hangingPunct="0">
              <a:spcBef>
                <a:spcPct val="0"/>
              </a:spcBef>
              <a:spcAft>
                <a:spcPct val="0"/>
              </a:spcAft>
              <a:defRPr sz="2400">
                <a:solidFill>
                  <a:schemeClr val="tx1"/>
                </a:solidFill>
                <a:latin typeface="Grundfos TheSans" pitchFamily="34" charset="0"/>
              </a:defRPr>
            </a:lvl7pPr>
            <a:lvl8pPr marL="3429000" indent="-228600" eaLnBrk="0" fontAlgn="base" hangingPunct="0">
              <a:spcBef>
                <a:spcPct val="0"/>
              </a:spcBef>
              <a:spcAft>
                <a:spcPct val="0"/>
              </a:spcAft>
              <a:defRPr sz="2400">
                <a:solidFill>
                  <a:schemeClr val="tx1"/>
                </a:solidFill>
                <a:latin typeface="Grundfos TheSans" pitchFamily="34" charset="0"/>
              </a:defRPr>
            </a:lvl8pPr>
            <a:lvl9pPr marL="3886200" indent="-228600" eaLnBrk="0" fontAlgn="base" hangingPunct="0">
              <a:spcBef>
                <a:spcPct val="0"/>
              </a:spcBef>
              <a:spcAft>
                <a:spcPct val="0"/>
              </a:spcAft>
              <a:defRPr sz="2400">
                <a:solidFill>
                  <a:schemeClr val="tx1"/>
                </a:solidFill>
                <a:latin typeface="Grundfos TheSans" pitchFamily="34" charset="0"/>
              </a:defRPr>
            </a:lvl9pPr>
          </a:lstStyle>
          <a:p>
            <a:pPr>
              <a:lnSpc>
                <a:spcPct val="80000"/>
              </a:lnSpc>
              <a:spcBef>
                <a:spcPct val="20000"/>
              </a:spcBef>
              <a:buFont typeface="Arial" charset="0"/>
              <a:buNone/>
            </a:pPr>
            <a:endParaRPr lang="en-US" sz="2000" dirty="0">
              <a:latin typeface="Arial" charset="0"/>
            </a:endParaRPr>
          </a:p>
          <a:p>
            <a:pPr>
              <a:lnSpc>
                <a:spcPct val="80000"/>
              </a:lnSpc>
              <a:spcBef>
                <a:spcPct val="20000"/>
              </a:spcBef>
              <a:spcAft>
                <a:spcPct val="20000"/>
              </a:spcAft>
              <a:buFont typeface="Arial" charset="0"/>
              <a:buChar char="•"/>
            </a:pPr>
            <a:r>
              <a:rPr lang="en-US" dirty="0">
                <a:latin typeface="Arial" charset="0"/>
              </a:rPr>
              <a:t> </a:t>
            </a:r>
            <a:r>
              <a:rPr lang="cs-CZ" sz="2000" dirty="0">
                <a:latin typeface="Arial" charset="0"/>
              </a:rPr>
              <a:t>Upevňovací spona </a:t>
            </a:r>
            <a:r>
              <a:rPr lang="en-US" sz="2000" dirty="0">
                <a:latin typeface="Arial" charset="0"/>
              </a:rPr>
              <a:t> </a:t>
            </a:r>
          </a:p>
          <a:p>
            <a:pPr>
              <a:lnSpc>
                <a:spcPct val="80000"/>
              </a:lnSpc>
              <a:spcBef>
                <a:spcPct val="20000"/>
              </a:spcBef>
              <a:spcAft>
                <a:spcPct val="20000"/>
              </a:spcAft>
              <a:buFont typeface="Arial" charset="0"/>
              <a:buChar char="•"/>
            </a:pPr>
            <a:r>
              <a:rPr lang="en-US" sz="2000" dirty="0">
                <a:latin typeface="Arial" charset="0"/>
              </a:rPr>
              <a:t> </a:t>
            </a:r>
            <a:r>
              <a:rPr lang="cs-CZ" sz="2000" dirty="0">
                <a:latin typeface="Arial" charset="0"/>
              </a:rPr>
              <a:t>Rychlá montáž kabelu a modulů </a:t>
            </a:r>
            <a:r>
              <a:rPr lang="en-US" sz="2000" dirty="0">
                <a:latin typeface="Arial" charset="0"/>
              </a:rPr>
              <a:t>CIM </a:t>
            </a:r>
            <a:endParaRPr lang="da-DK" sz="2000" dirty="0">
              <a:latin typeface="Arial" charset="0"/>
            </a:endParaRPr>
          </a:p>
        </p:txBody>
      </p:sp>
      <p:pic>
        <p:nvPicPr>
          <p:cNvPr id="3686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3288" y="3938588"/>
            <a:ext cx="3379787" cy="198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5363" y="3938588"/>
            <a:ext cx="294005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9" name="Text Box 7"/>
          <p:cNvSpPr txBox="1">
            <a:spLocks noChangeArrowheads="1"/>
          </p:cNvSpPr>
          <p:nvPr/>
        </p:nvSpPr>
        <p:spPr bwMode="auto">
          <a:xfrm>
            <a:off x="711200" y="571500"/>
            <a:ext cx="5740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Grundfos TheSans" pitchFamily="34" charset="0"/>
              </a:defRPr>
            </a:lvl1pPr>
            <a:lvl2pPr marL="742950" indent="-285750" eaLnBrk="0" hangingPunct="0">
              <a:defRPr sz="2400">
                <a:solidFill>
                  <a:schemeClr val="tx1"/>
                </a:solidFill>
                <a:latin typeface="Grundfos TheSans" pitchFamily="34" charset="0"/>
              </a:defRPr>
            </a:lvl2pPr>
            <a:lvl3pPr marL="1143000" indent="-228600" eaLnBrk="0" hangingPunct="0">
              <a:defRPr sz="2400">
                <a:solidFill>
                  <a:schemeClr val="tx1"/>
                </a:solidFill>
                <a:latin typeface="Grundfos TheSans" pitchFamily="34" charset="0"/>
              </a:defRPr>
            </a:lvl3pPr>
            <a:lvl4pPr marL="1600200" indent="-228600" eaLnBrk="0" hangingPunct="0">
              <a:defRPr sz="2400">
                <a:solidFill>
                  <a:schemeClr val="tx1"/>
                </a:solidFill>
                <a:latin typeface="Grundfos TheSans" pitchFamily="34" charset="0"/>
              </a:defRPr>
            </a:lvl4pPr>
            <a:lvl5pPr marL="2057400" indent="-228600" eaLnBrk="0" hangingPunct="0">
              <a:defRPr sz="2400">
                <a:solidFill>
                  <a:schemeClr val="tx1"/>
                </a:solidFill>
                <a:latin typeface="Grundfos TheSans" pitchFamily="34" charset="0"/>
              </a:defRPr>
            </a:lvl5pPr>
            <a:lvl6pPr marL="2514600" indent="-228600" eaLnBrk="0" fontAlgn="base" hangingPunct="0">
              <a:spcBef>
                <a:spcPct val="0"/>
              </a:spcBef>
              <a:spcAft>
                <a:spcPct val="0"/>
              </a:spcAft>
              <a:defRPr sz="2400">
                <a:solidFill>
                  <a:schemeClr val="tx1"/>
                </a:solidFill>
                <a:latin typeface="Grundfos TheSans" pitchFamily="34" charset="0"/>
              </a:defRPr>
            </a:lvl6pPr>
            <a:lvl7pPr marL="2971800" indent="-228600" eaLnBrk="0" fontAlgn="base" hangingPunct="0">
              <a:spcBef>
                <a:spcPct val="0"/>
              </a:spcBef>
              <a:spcAft>
                <a:spcPct val="0"/>
              </a:spcAft>
              <a:defRPr sz="2400">
                <a:solidFill>
                  <a:schemeClr val="tx1"/>
                </a:solidFill>
                <a:latin typeface="Grundfos TheSans" pitchFamily="34" charset="0"/>
              </a:defRPr>
            </a:lvl7pPr>
            <a:lvl8pPr marL="3429000" indent="-228600" eaLnBrk="0" fontAlgn="base" hangingPunct="0">
              <a:spcBef>
                <a:spcPct val="0"/>
              </a:spcBef>
              <a:spcAft>
                <a:spcPct val="0"/>
              </a:spcAft>
              <a:defRPr sz="2400">
                <a:solidFill>
                  <a:schemeClr val="tx1"/>
                </a:solidFill>
                <a:latin typeface="Grundfos TheSans" pitchFamily="34" charset="0"/>
              </a:defRPr>
            </a:lvl8pPr>
            <a:lvl9pPr marL="3886200" indent="-228600" eaLnBrk="0" fontAlgn="base" hangingPunct="0">
              <a:spcBef>
                <a:spcPct val="0"/>
              </a:spcBef>
              <a:spcAft>
                <a:spcPct val="0"/>
              </a:spcAft>
              <a:defRPr sz="2400">
                <a:solidFill>
                  <a:schemeClr val="tx1"/>
                </a:solidFill>
                <a:latin typeface="Grundfos TheSans" pitchFamily="34" charset="0"/>
              </a:defRPr>
            </a:lvl9pPr>
          </a:lstStyle>
          <a:p>
            <a:pPr eaLnBrk="1" hangingPunct="1">
              <a:spcBef>
                <a:spcPct val="50000"/>
              </a:spcBef>
            </a:pPr>
            <a:r>
              <a:rPr lang="cs-CZ" sz="3200" b="1">
                <a:latin typeface="Arial" charset="0"/>
              </a:rPr>
              <a:t>Snadná instalace</a:t>
            </a:r>
            <a:endParaRPr lang="da-DK" sz="3200" b="1">
              <a:latin typeface="Arial" charset="0"/>
            </a:endParaRPr>
          </a:p>
        </p:txBody>
      </p:sp>
    </p:spTree>
    <p:extLst>
      <p:ext uri="{BB962C8B-B14F-4D97-AF65-F5344CB8AC3E}">
        <p14:creationId xmlns:p14="http://schemas.microsoft.com/office/powerpoint/2010/main" val="20122412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4" name="Rectangle 2"/>
          <p:cNvSpPr>
            <a:spLocks noChangeArrowheads="1"/>
          </p:cNvSpPr>
          <p:nvPr/>
        </p:nvSpPr>
        <p:spPr bwMode="auto">
          <a:xfrm>
            <a:off x="0" y="317500"/>
            <a:ext cx="9144000" cy="5930900"/>
          </a:xfrm>
          <a:prstGeom prst="rect">
            <a:avLst/>
          </a:prstGeom>
          <a:solidFill>
            <a:srgbClr val="084A8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cs-CZ" b="1">
                <a:solidFill>
                  <a:srgbClr val="990000"/>
                </a:solidFill>
                <a:latin typeface="Arial" pitchFamily="34" charset="0"/>
                <a:hlinkClick r:id="rId2"/>
              </a:rPr>
              <a:t> </a:t>
            </a:r>
            <a:endParaRPr lang="cs-CZ" b="1">
              <a:solidFill>
                <a:srgbClr val="990000"/>
              </a:solidFill>
              <a:latin typeface="Arial" pitchFamily="34" charset="0"/>
            </a:endParaRPr>
          </a:p>
        </p:txBody>
      </p:sp>
      <p:sp>
        <p:nvSpPr>
          <p:cNvPr id="765956" name="Text Box 4"/>
          <p:cNvSpPr txBox="1">
            <a:spLocks noChangeArrowheads="1"/>
          </p:cNvSpPr>
          <p:nvPr/>
        </p:nvSpPr>
        <p:spPr bwMode="auto">
          <a:xfrm>
            <a:off x="0" y="2924175"/>
            <a:ext cx="9144000"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279400" algn="l"/>
              </a:tabLst>
              <a:defRPr sz="2400">
                <a:solidFill>
                  <a:schemeClr val="tx1"/>
                </a:solidFill>
                <a:latin typeface="Times" pitchFamily="18" charset="0"/>
              </a:defRPr>
            </a:lvl1pPr>
            <a:lvl2pPr algn="l">
              <a:tabLst>
                <a:tab pos="279400" algn="l"/>
              </a:tabLst>
              <a:defRPr sz="2400">
                <a:solidFill>
                  <a:schemeClr val="tx1"/>
                </a:solidFill>
                <a:latin typeface="Times" pitchFamily="18" charset="0"/>
              </a:defRPr>
            </a:lvl2pPr>
            <a:lvl3pPr algn="l">
              <a:tabLst>
                <a:tab pos="279400" algn="l"/>
              </a:tabLst>
              <a:defRPr sz="2400">
                <a:solidFill>
                  <a:schemeClr val="tx1"/>
                </a:solidFill>
                <a:latin typeface="Times" pitchFamily="18" charset="0"/>
              </a:defRPr>
            </a:lvl3pPr>
            <a:lvl4pPr algn="l">
              <a:tabLst>
                <a:tab pos="279400" algn="l"/>
              </a:tabLst>
              <a:defRPr sz="2400">
                <a:solidFill>
                  <a:schemeClr val="tx1"/>
                </a:solidFill>
                <a:latin typeface="Times" pitchFamily="18" charset="0"/>
              </a:defRPr>
            </a:lvl4pPr>
            <a:lvl5pPr algn="l">
              <a:tabLst>
                <a:tab pos="279400" algn="l"/>
              </a:tabLst>
              <a:defRPr sz="2400">
                <a:solidFill>
                  <a:schemeClr val="tx1"/>
                </a:solidFill>
                <a:latin typeface="Times" pitchFamily="18" charset="0"/>
              </a:defRPr>
            </a:lvl5pPr>
            <a:lvl6pPr eaLnBrk="0" fontAlgn="base" hangingPunct="0">
              <a:spcBef>
                <a:spcPct val="0"/>
              </a:spcBef>
              <a:spcAft>
                <a:spcPct val="0"/>
              </a:spcAft>
              <a:tabLst>
                <a:tab pos="279400" algn="l"/>
              </a:tabLst>
              <a:defRPr sz="2400">
                <a:solidFill>
                  <a:schemeClr val="tx1"/>
                </a:solidFill>
                <a:latin typeface="Times" pitchFamily="18" charset="0"/>
              </a:defRPr>
            </a:lvl6pPr>
            <a:lvl7pPr eaLnBrk="0" fontAlgn="base" hangingPunct="0">
              <a:spcBef>
                <a:spcPct val="0"/>
              </a:spcBef>
              <a:spcAft>
                <a:spcPct val="0"/>
              </a:spcAft>
              <a:tabLst>
                <a:tab pos="279400" algn="l"/>
              </a:tabLst>
              <a:defRPr sz="2400">
                <a:solidFill>
                  <a:schemeClr val="tx1"/>
                </a:solidFill>
                <a:latin typeface="Times" pitchFamily="18" charset="0"/>
              </a:defRPr>
            </a:lvl7pPr>
            <a:lvl8pPr eaLnBrk="0" fontAlgn="base" hangingPunct="0">
              <a:spcBef>
                <a:spcPct val="0"/>
              </a:spcBef>
              <a:spcAft>
                <a:spcPct val="0"/>
              </a:spcAft>
              <a:tabLst>
                <a:tab pos="279400" algn="l"/>
              </a:tabLst>
              <a:defRPr sz="2400">
                <a:solidFill>
                  <a:schemeClr val="tx1"/>
                </a:solidFill>
                <a:latin typeface="Times" pitchFamily="18" charset="0"/>
              </a:defRPr>
            </a:lvl8pPr>
            <a:lvl9pPr eaLnBrk="0" fontAlgn="base" hangingPunct="0">
              <a:spcBef>
                <a:spcPct val="0"/>
              </a:spcBef>
              <a:spcAft>
                <a:spcPct val="0"/>
              </a:spcAft>
              <a:tabLst>
                <a:tab pos="279400" algn="l"/>
              </a:tabLst>
              <a:defRPr sz="2400">
                <a:solidFill>
                  <a:schemeClr val="tx1"/>
                </a:solidFill>
                <a:latin typeface="Times" pitchFamily="18" charset="0"/>
              </a:defRPr>
            </a:lvl9pPr>
          </a:lstStyle>
          <a:p>
            <a:pPr algn="ctr">
              <a:lnSpc>
                <a:spcPct val="120000"/>
              </a:lnSpc>
              <a:spcBef>
                <a:spcPct val="50000"/>
              </a:spcBef>
            </a:pPr>
            <a:endParaRPr lang="cs-CZ" sz="3200" b="1">
              <a:solidFill>
                <a:schemeClr val="bg1"/>
              </a:solidFill>
              <a:latin typeface="Grundfos TheSans CE 7B" pitchFamily="2" charset="0"/>
            </a:endParaRPr>
          </a:p>
          <a:p>
            <a:pPr algn="ctr">
              <a:lnSpc>
                <a:spcPct val="120000"/>
              </a:lnSpc>
              <a:spcBef>
                <a:spcPct val="50000"/>
              </a:spcBef>
            </a:pPr>
            <a:r>
              <a:rPr lang="cs-CZ" sz="3200" b="1">
                <a:solidFill>
                  <a:schemeClr val="bg1"/>
                </a:solidFill>
                <a:latin typeface="Grundfos TheSans CE 7B" pitchFamily="2" charset="0"/>
              </a:rPr>
              <a:t>INFORMACE</a:t>
            </a:r>
            <a:endParaRPr lang="en-US" sz="3200" b="1">
              <a:latin typeface="Grundfos TheSans" pitchFamily="34" charset="0"/>
            </a:endParaRPr>
          </a:p>
        </p:txBody>
      </p:sp>
      <p:sp>
        <p:nvSpPr>
          <p:cNvPr id="765957" name="Rectangle 5"/>
          <p:cNvSpPr>
            <a:spLocks noGrp="1" noChangeArrowheads="1"/>
          </p:cNvSpPr>
          <p:nvPr>
            <p:ph type="title" idx="4294967295"/>
          </p:nvPr>
        </p:nvSpPr>
        <p:spPr/>
        <p:txBody>
          <a:bodyPr/>
          <a:lstStyle/>
          <a:p>
            <a:pPr algn="l"/>
            <a:r>
              <a:rPr lang="cs-CZ">
                <a:hlinkClick r:id="rId2"/>
              </a:rPr>
              <a:t> </a:t>
            </a:r>
            <a:endParaRPr lang="cs-CZ"/>
          </a:p>
        </p:txBody>
      </p:sp>
      <p:pic>
        <p:nvPicPr>
          <p:cNvPr id="765958" name="Picture 6" descr="GrA4705_NY_25"/>
          <p:cNvPicPr>
            <a:picLocks noChangeAspect="1" noChangeArrowheads="1"/>
          </p:cNvPicPr>
          <p:nvPr/>
        </p:nvPicPr>
        <p:blipFill>
          <a:blip r:embed="rId3" cstate="print">
            <a:extLst>
              <a:ext uri="{28A0092B-C50C-407E-A947-70E740481C1C}">
                <a14:useLocalDpi xmlns:a14="http://schemas.microsoft.com/office/drawing/2010/main" val="0"/>
              </a:ext>
            </a:extLst>
          </a:blip>
          <a:srcRect t="8144" b="24432"/>
          <a:stretch>
            <a:fillRect/>
          </a:stretch>
        </p:blipFill>
        <p:spPr bwMode="auto">
          <a:xfrm>
            <a:off x="0" y="1628775"/>
            <a:ext cx="3048000" cy="1366838"/>
          </a:xfrm>
          <a:prstGeom prst="rect">
            <a:avLst/>
          </a:prstGeom>
          <a:noFill/>
          <a:extLst>
            <a:ext uri="{909E8E84-426E-40DD-AFC4-6F175D3DCCD1}">
              <a14:hiddenFill xmlns:a14="http://schemas.microsoft.com/office/drawing/2010/main">
                <a:solidFill>
                  <a:srgbClr val="FFFFFF"/>
                </a:solidFill>
              </a14:hiddenFill>
            </a:ext>
          </a:extLst>
        </p:spPr>
      </p:pic>
      <p:pic>
        <p:nvPicPr>
          <p:cNvPr id="765959" name="Picture 7" descr="GrA4706_S"/>
          <p:cNvPicPr>
            <a:picLocks noChangeAspect="1" noChangeArrowheads="1"/>
          </p:cNvPicPr>
          <p:nvPr/>
        </p:nvPicPr>
        <p:blipFill>
          <a:blip r:embed="rId4" cstate="print">
            <a:extLst>
              <a:ext uri="{28A0092B-C50C-407E-A947-70E740481C1C}">
                <a14:useLocalDpi xmlns:a14="http://schemas.microsoft.com/office/drawing/2010/main" val="0"/>
              </a:ext>
            </a:extLst>
          </a:blip>
          <a:srcRect t="14117" b="18353"/>
          <a:stretch>
            <a:fillRect/>
          </a:stretch>
        </p:blipFill>
        <p:spPr bwMode="auto">
          <a:xfrm>
            <a:off x="3048000" y="1628775"/>
            <a:ext cx="3048000" cy="1366838"/>
          </a:xfrm>
          <a:prstGeom prst="rect">
            <a:avLst/>
          </a:prstGeom>
          <a:noFill/>
          <a:extLst>
            <a:ext uri="{909E8E84-426E-40DD-AFC4-6F175D3DCCD1}">
              <a14:hiddenFill xmlns:a14="http://schemas.microsoft.com/office/drawing/2010/main">
                <a:solidFill>
                  <a:srgbClr val="FFFFFF"/>
                </a:solidFill>
              </a14:hiddenFill>
            </a:ext>
          </a:extLst>
        </p:spPr>
      </p:pic>
      <p:pic>
        <p:nvPicPr>
          <p:cNvPr id="765960" name="Picture 8" descr="GrA4707_S"/>
          <p:cNvPicPr>
            <a:picLocks noChangeAspect="1" noChangeArrowheads="1"/>
          </p:cNvPicPr>
          <p:nvPr/>
        </p:nvPicPr>
        <p:blipFill>
          <a:blip r:embed="rId5" cstate="print">
            <a:extLst>
              <a:ext uri="{28A0092B-C50C-407E-A947-70E740481C1C}">
                <a14:useLocalDpi xmlns:a14="http://schemas.microsoft.com/office/drawing/2010/main" val="0"/>
              </a:ext>
            </a:extLst>
          </a:blip>
          <a:srcRect t="18823" b="13647"/>
          <a:stretch>
            <a:fillRect/>
          </a:stretch>
        </p:blipFill>
        <p:spPr bwMode="auto">
          <a:xfrm>
            <a:off x="6096000" y="1628775"/>
            <a:ext cx="3048000" cy="1366838"/>
          </a:xfrm>
          <a:prstGeom prst="rect">
            <a:avLst/>
          </a:prstGeom>
          <a:noFill/>
          <a:extLst>
            <a:ext uri="{909E8E84-426E-40DD-AFC4-6F175D3DCCD1}">
              <a14:hiddenFill xmlns:a14="http://schemas.microsoft.com/office/drawing/2010/main">
                <a:solidFill>
                  <a:srgbClr val="FFFFFF"/>
                </a:solidFill>
              </a14:hiddenFill>
            </a:ext>
          </a:extLst>
        </p:spPr>
      </p:pic>
      <p:sp>
        <p:nvSpPr>
          <p:cNvPr id="765961" name="Line 9"/>
          <p:cNvSpPr>
            <a:spLocks noChangeShapeType="1"/>
          </p:cNvSpPr>
          <p:nvPr/>
        </p:nvSpPr>
        <p:spPr bwMode="auto">
          <a:xfrm>
            <a:off x="3048000" y="1628775"/>
            <a:ext cx="0" cy="1366838"/>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65962" name="Line 10"/>
          <p:cNvSpPr>
            <a:spLocks noChangeShapeType="1"/>
          </p:cNvSpPr>
          <p:nvPr/>
        </p:nvSpPr>
        <p:spPr bwMode="auto">
          <a:xfrm>
            <a:off x="6096000" y="1628775"/>
            <a:ext cx="0" cy="1366838"/>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262735750"/>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0" name="Text Box 2"/>
          <p:cNvSpPr txBox="1">
            <a:spLocks noChangeArrowheads="1"/>
          </p:cNvSpPr>
          <p:nvPr/>
        </p:nvSpPr>
        <p:spPr bwMode="auto">
          <a:xfrm>
            <a:off x="2266950" y="431800"/>
            <a:ext cx="5010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cs-CZ" sz="3200" b="1">
                <a:latin typeface="Grundfos TheSans CE 7B" pitchFamily="2" charset="0"/>
                <a:hlinkClick r:id="rId2" action="ppaction://hlinkfile"/>
              </a:rPr>
              <a:t>WinCAPS</a:t>
            </a:r>
            <a:r>
              <a:rPr lang="cs-CZ" sz="3200" b="1">
                <a:latin typeface="Grundfos TheSans CE 7B" pitchFamily="2" charset="0"/>
              </a:rPr>
              <a:t> </a:t>
            </a:r>
            <a:r>
              <a:rPr lang="en-US" sz="3200" b="1">
                <a:latin typeface="Grundfos TheSans CE 7B" pitchFamily="2" charset="0"/>
              </a:rPr>
              <a:t>&amp; WebCAPS</a:t>
            </a:r>
            <a:endParaRPr lang="da-DK" sz="2000" b="1">
              <a:latin typeface="Grundfos TheSans CE 7B" pitchFamily="2" charset="0"/>
            </a:endParaRPr>
          </a:p>
        </p:txBody>
      </p:sp>
      <p:pic>
        <p:nvPicPr>
          <p:cNvPr id="8570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463" y="2414588"/>
            <a:ext cx="6791325" cy="3708400"/>
          </a:xfrm>
          <a:prstGeom prst="rect">
            <a:avLst/>
          </a:prstGeom>
          <a:noFill/>
          <a:extLst>
            <a:ext uri="{909E8E84-426E-40DD-AFC4-6F175D3DCCD1}">
              <a14:hiddenFill xmlns:a14="http://schemas.microsoft.com/office/drawing/2010/main">
                <a:solidFill>
                  <a:srgbClr val="FFFFFF"/>
                </a:solidFill>
              </a14:hiddenFill>
            </a:ext>
          </a:extLst>
        </p:spPr>
      </p:pic>
      <p:pic>
        <p:nvPicPr>
          <p:cNvPr id="8570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50" y="996950"/>
            <a:ext cx="4764088" cy="4192588"/>
          </a:xfrm>
          <a:prstGeom prst="rect">
            <a:avLst/>
          </a:prstGeom>
          <a:noFill/>
          <a:extLst>
            <a:ext uri="{909E8E84-426E-40DD-AFC4-6F175D3DCCD1}">
              <a14:hiddenFill xmlns:a14="http://schemas.microsoft.com/office/drawing/2010/main">
                <a:solidFill>
                  <a:srgbClr val="FFFFFF"/>
                </a:solidFill>
              </a14:hiddenFill>
            </a:ext>
          </a:extLst>
        </p:spPr>
      </p:pic>
      <p:sp>
        <p:nvSpPr>
          <p:cNvPr id="857093" name="Rectangle 5"/>
          <p:cNvSpPr>
            <a:spLocks noChangeArrowheads="1"/>
          </p:cNvSpPr>
          <p:nvPr/>
        </p:nvSpPr>
        <p:spPr bwMode="auto">
          <a:xfrm>
            <a:off x="0" y="0"/>
            <a:ext cx="9144000" cy="381000"/>
          </a:xfrm>
          <a:prstGeom prst="rect">
            <a:avLst/>
          </a:prstGeom>
          <a:solidFill>
            <a:srgbClr val="064B7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57094" name="Line 6"/>
          <p:cNvSpPr>
            <a:spLocks noChangeShapeType="1"/>
          </p:cNvSpPr>
          <p:nvPr/>
        </p:nvSpPr>
        <p:spPr bwMode="auto">
          <a:xfrm>
            <a:off x="0" y="6197600"/>
            <a:ext cx="9144000" cy="0"/>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857098" name="Picture 10" descr="03-logo-GRUNDFOS-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6400800"/>
            <a:ext cx="2306638" cy="344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63010"/>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70" name="Text Box 2"/>
          <p:cNvSpPr txBox="1">
            <a:spLocks noChangeArrowheads="1"/>
          </p:cNvSpPr>
          <p:nvPr/>
        </p:nvSpPr>
        <p:spPr bwMode="auto">
          <a:xfrm>
            <a:off x="0" y="476250"/>
            <a:ext cx="8964613"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279400" algn="l"/>
              </a:tabLst>
              <a:defRPr sz="2400">
                <a:solidFill>
                  <a:schemeClr val="tx1"/>
                </a:solidFill>
                <a:latin typeface="Times" pitchFamily="18" charset="0"/>
              </a:defRPr>
            </a:lvl1pPr>
            <a:lvl2pPr algn="l">
              <a:tabLst>
                <a:tab pos="279400" algn="l"/>
              </a:tabLst>
              <a:defRPr sz="2400">
                <a:solidFill>
                  <a:schemeClr val="tx1"/>
                </a:solidFill>
                <a:latin typeface="Times" pitchFamily="18" charset="0"/>
              </a:defRPr>
            </a:lvl2pPr>
            <a:lvl3pPr algn="l">
              <a:tabLst>
                <a:tab pos="279400" algn="l"/>
              </a:tabLst>
              <a:defRPr sz="2400">
                <a:solidFill>
                  <a:schemeClr val="tx1"/>
                </a:solidFill>
                <a:latin typeface="Times" pitchFamily="18" charset="0"/>
              </a:defRPr>
            </a:lvl3pPr>
            <a:lvl4pPr algn="l">
              <a:tabLst>
                <a:tab pos="279400" algn="l"/>
              </a:tabLst>
              <a:defRPr sz="2400">
                <a:solidFill>
                  <a:schemeClr val="tx1"/>
                </a:solidFill>
                <a:latin typeface="Times" pitchFamily="18" charset="0"/>
              </a:defRPr>
            </a:lvl4pPr>
            <a:lvl5pPr algn="l">
              <a:tabLst>
                <a:tab pos="279400" algn="l"/>
              </a:tabLst>
              <a:defRPr sz="2400">
                <a:solidFill>
                  <a:schemeClr val="tx1"/>
                </a:solidFill>
                <a:latin typeface="Times" pitchFamily="18" charset="0"/>
              </a:defRPr>
            </a:lvl5pPr>
            <a:lvl6pPr eaLnBrk="0" fontAlgn="base" hangingPunct="0">
              <a:spcBef>
                <a:spcPct val="0"/>
              </a:spcBef>
              <a:spcAft>
                <a:spcPct val="0"/>
              </a:spcAft>
              <a:tabLst>
                <a:tab pos="279400" algn="l"/>
              </a:tabLst>
              <a:defRPr sz="2400">
                <a:solidFill>
                  <a:schemeClr val="tx1"/>
                </a:solidFill>
                <a:latin typeface="Times" pitchFamily="18" charset="0"/>
              </a:defRPr>
            </a:lvl6pPr>
            <a:lvl7pPr eaLnBrk="0" fontAlgn="base" hangingPunct="0">
              <a:spcBef>
                <a:spcPct val="0"/>
              </a:spcBef>
              <a:spcAft>
                <a:spcPct val="0"/>
              </a:spcAft>
              <a:tabLst>
                <a:tab pos="279400" algn="l"/>
              </a:tabLst>
              <a:defRPr sz="2400">
                <a:solidFill>
                  <a:schemeClr val="tx1"/>
                </a:solidFill>
                <a:latin typeface="Times" pitchFamily="18" charset="0"/>
              </a:defRPr>
            </a:lvl7pPr>
            <a:lvl8pPr eaLnBrk="0" fontAlgn="base" hangingPunct="0">
              <a:spcBef>
                <a:spcPct val="0"/>
              </a:spcBef>
              <a:spcAft>
                <a:spcPct val="0"/>
              </a:spcAft>
              <a:tabLst>
                <a:tab pos="279400" algn="l"/>
              </a:tabLst>
              <a:defRPr sz="2400">
                <a:solidFill>
                  <a:schemeClr val="tx1"/>
                </a:solidFill>
                <a:latin typeface="Times" pitchFamily="18" charset="0"/>
              </a:defRPr>
            </a:lvl8pPr>
            <a:lvl9pPr eaLnBrk="0" fontAlgn="base" hangingPunct="0">
              <a:spcBef>
                <a:spcPct val="0"/>
              </a:spcBef>
              <a:spcAft>
                <a:spcPct val="0"/>
              </a:spcAft>
              <a:tabLst>
                <a:tab pos="279400" algn="l"/>
              </a:tabLst>
              <a:defRPr sz="2400">
                <a:solidFill>
                  <a:schemeClr val="tx1"/>
                </a:solidFill>
                <a:latin typeface="Times" pitchFamily="18" charset="0"/>
              </a:defRPr>
            </a:lvl9pPr>
          </a:lstStyle>
          <a:p>
            <a:pPr eaLnBrk="1" hangingPunct="1">
              <a:spcBef>
                <a:spcPct val="50000"/>
              </a:spcBef>
            </a:pPr>
            <a:r>
              <a:rPr lang="cs-CZ" b="1" dirty="0">
                <a:latin typeface="Grundfos TheSans" pitchFamily="34" charset="0"/>
                <a:hlinkClick r:id="rId3"/>
              </a:rPr>
              <a:t>www.grundfos.cz</a:t>
            </a:r>
            <a:endParaRPr lang="cs-CZ" b="1" dirty="0">
              <a:latin typeface="Grundfos TheSans" pitchFamily="34" charset="0"/>
            </a:endParaRPr>
          </a:p>
          <a:p>
            <a:pPr eaLnBrk="1" hangingPunct="1">
              <a:spcBef>
                <a:spcPct val="50000"/>
              </a:spcBef>
            </a:pPr>
            <a:endParaRPr lang="cs-CZ" b="1" dirty="0" smtClean="0">
              <a:latin typeface="Grundfos TheSans" pitchFamily="34" charset="0"/>
            </a:endParaRPr>
          </a:p>
          <a:p>
            <a:pPr eaLnBrk="1" hangingPunct="1">
              <a:spcBef>
                <a:spcPct val="50000"/>
              </a:spcBef>
            </a:pPr>
            <a:endParaRPr lang="cs-CZ" b="1" dirty="0">
              <a:latin typeface="Grundfos TheSans" pitchFamily="34" charset="0"/>
            </a:endParaRPr>
          </a:p>
          <a:p>
            <a:pPr eaLnBrk="1" hangingPunct="1">
              <a:spcBef>
                <a:spcPct val="50000"/>
              </a:spcBef>
            </a:pPr>
            <a:endParaRPr lang="cs-CZ" b="1" dirty="0">
              <a:latin typeface="Grundfos TheSans" pitchFamily="34" charset="0"/>
            </a:endParaRPr>
          </a:p>
          <a:p>
            <a:pPr eaLnBrk="1" hangingPunct="1">
              <a:spcBef>
                <a:spcPct val="50000"/>
              </a:spcBef>
            </a:pPr>
            <a:endParaRPr lang="cs-CZ" b="1" dirty="0">
              <a:latin typeface="Grundfos TheSans" pitchFamily="34" charset="0"/>
            </a:endParaRPr>
          </a:p>
          <a:p>
            <a:pPr eaLnBrk="1" hangingPunct="1">
              <a:spcBef>
                <a:spcPct val="50000"/>
              </a:spcBef>
            </a:pPr>
            <a:endParaRPr lang="cs-CZ" b="1" dirty="0">
              <a:latin typeface="Grundfos TheSans" pitchFamily="34" charset="0"/>
            </a:endParaRPr>
          </a:p>
          <a:p>
            <a:pPr eaLnBrk="1" hangingPunct="1"/>
            <a:endParaRPr lang="cs-CZ" dirty="0">
              <a:latin typeface="Grundfos TheSans" pitchFamily="34" charset="0"/>
            </a:endParaRPr>
          </a:p>
          <a:p>
            <a:pPr eaLnBrk="1" hangingPunct="1"/>
            <a:endParaRPr lang="cs-CZ" dirty="0" smtClean="0">
              <a:latin typeface="Grundfos TheSans" pitchFamily="34" charset="0"/>
            </a:endParaRPr>
          </a:p>
          <a:p>
            <a:pPr eaLnBrk="1" hangingPunct="1"/>
            <a:endParaRPr lang="cs-CZ" dirty="0">
              <a:latin typeface="Grundfos TheSans" pitchFamily="34" charset="0"/>
            </a:endParaRPr>
          </a:p>
          <a:p>
            <a:pPr eaLnBrk="1" hangingPunct="1"/>
            <a:endParaRPr lang="cs-CZ" dirty="0" smtClean="0">
              <a:latin typeface="Grundfos TheSans" pitchFamily="34" charset="0"/>
            </a:endParaRPr>
          </a:p>
          <a:p>
            <a:pPr eaLnBrk="1" hangingPunct="1"/>
            <a:endParaRPr lang="cs-CZ" dirty="0">
              <a:latin typeface="Grundfos TheSans" pitchFamily="34" charset="0"/>
            </a:endParaRPr>
          </a:p>
          <a:p>
            <a:pPr eaLnBrk="1" hangingPunct="1"/>
            <a:endParaRPr lang="cs-CZ" b="1" dirty="0">
              <a:latin typeface="Grundfos TheSans CE 7B" pitchFamily="2" charset="0"/>
            </a:endParaRPr>
          </a:p>
          <a:p>
            <a:pPr eaLnBrk="1" hangingPunct="1"/>
            <a:endParaRPr lang="cs-CZ" b="1" dirty="0">
              <a:latin typeface="Grundfos TheSans CE 7B" pitchFamily="2" charset="0"/>
            </a:endParaRPr>
          </a:p>
          <a:p>
            <a:pPr eaLnBrk="1" hangingPunct="1"/>
            <a:endParaRPr lang="cs-CZ" b="1" dirty="0">
              <a:latin typeface="Grundfos TheSans CE 7B" pitchFamily="2" charset="0"/>
            </a:endParaRPr>
          </a:p>
          <a:p>
            <a:pPr eaLnBrk="1" hangingPunct="1"/>
            <a:endParaRPr lang="en-GB" b="1" dirty="0">
              <a:latin typeface="Grundfos TheSans" pitchFamily="34" charset="0"/>
            </a:endParaRPr>
          </a:p>
        </p:txBody>
      </p:sp>
      <p:sp>
        <p:nvSpPr>
          <p:cNvPr id="903171" name="Line 3"/>
          <p:cNvSpPr>
            <a:spLocks noChangeShapeType="1"/>
          </p:cNvSpPr>
          <p:nvPr/>
        </p:nvSpPr>
        <p:spPr bwMode="auto">
          <a:xfrm>
            <a:off x="0" y="314325"/>
            <a:ext cx="9144000" cy="0"/>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903176" name="Picture 8" descr="03-logo-GRUNDFOS-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6400800"/>
            <a:ext cx="2306638" cy="344488"/>
          </a:xfrm>
          <a:prstGeom prst="rect">
            <a:avLst/>
          </a:prstGeom>
          <a:noFill/>
          <a:extLst>
            <a:ext uri="{909E8E84-426E-40DD-AFC4-6F175D3DCCD1}">
              <a14:hiddenFill xmlns:a14="http://schemas.microsoft.com/office/drawing/2010/main">
                <a:solidFill>
                  <a:srgbClr val="FFFFFF"/>
                </a:solidFill>
              </a14:hiddenFill>
            </a:ext>
          </a:extLst>
        </p:spPr>
      </p:pic>
      <p:sp>
        <p:nvSpPr>
          <p:cNvPr id="903177" name="Rectangle 9"/>
          <p:cNvSpPr>
            <a:spLocks noChangeArrowheads="1"/>
          </p:cNvSpPr>
          <p:nvPr/>
        </p:nvSpPr>
        <p:spPr bwMode="auto">
          <a:xfrm>
            <a:off x="0" y="0"/>
            <a:ext cx="9144000" cy="381000"/>
          </a:xfrm>
          <a:prstGeom prst="rect">
            <a:avLst/>
          </a:prstGeom>
          <a:solidFill>
            <a:srgbClr val="064B7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90317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794" y="1706563"/>
            <a:ext cx="5027612" cy="1571625"/>
          </a:xfrm>
          <a:prstGeom prst="rect">
            <a:avLst/>
          </a:prstGeom>
          <a:noFill/>
          <a:extLst>
            <a:ext uri="{909E8E84-426E-40DD-AFC4-6F175D3DCCD1}">
              <a14:hiddenFill xmlns:a14="http://schemas.microsoft.com/office/drawing/2010/main">
                <a:solidFill>
                  <a:srgbClr val="FFFFFF"/>
                </a:solidFill>
              </a14:hiddenFill>
            </a:ext>
          </a:extLst>
        </p:spPr>
      </p:pic>
      <p:sp>
        <p:nvSpPr>
          <p:cNvPr id="903180" name="Text Box 12"/>
          <p:cNvSpPr txBox="1">
            <a:spLocks noChangeArrowheads="1"/>
          </p:cNvSpPr>
          <p:nvPr/>
        </p:nvSpPr>
        <p:spPr bwMode="auto">
          <a:xfrm>
            <a:off x="1588" y="2050164"/>
            <a:ext cx="428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cs-CZ" sz="2400" b="1" dirty="0">
                <a:hlinkClick r:id="rId6"/>
              </a:rPr>
              <a:t>www.usporna-cerpadla.cz</a:t>
            </a:r>
            <a:endParaRPr lang="cs-CZ" sz="2400" b="1" dirty="0"/>
          </a:p>
        </p:txBody>
      </p:sp>
      <p:sp>
        <p:nvSpPr>
          <p:cNvPr id="903182" name="Text Box 14"/>
          <p:cNvSpPr txBox="1">
            <a:spLocks noChangeArrowheads="1"/>
          </p:cNvSpPr>
          <p:nvPr/>
        </p:nvSpPr>
        <p:spPr bwMode="auto">
          <a:xfrm>
            <a:off x="1588" y="4320254"/>
            <a:ext cx="4284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cs-CZ" sz="2400" b="1">
                <a:hlinkClick r:id="rId7"/>
              </a:rPr>
              <a:t>www.voda-grundfos.cz</a:t>
            </a:r>
            <a:endParaRPr lang="cs-CZ" sz="2400" b="1"/>
          </a:p>
        </p:txBody>
      </p:sp>
      <p:pic>
        <p:nvPicPr>
          <p:cNvPr id="903183"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6388" y="3791911"/>
            <a:ext cx="5292725" cy="194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18540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03178"/>
                                        </p:tgtEl>
                                        <p:attrNameLst>
                                          <p:attrName>style.visibility</p:attrName>
                                        </p:attrNameLst>
                                      </p:cBhvr>
                                      <p:to>
                                        <p:strVal val="visible"/>
                                      </p:to>
                                    </p:set>
                                    <p:anim calcmode="lin" valueType="num">
                                      <p:cBhvr additive="base">
                                        <p:cTn id="7" dur="500" fill="hold"/>
                                        <p:tgtEl>
                                          <p:spTgt spid="903178"/>
                                        </p:tgtEl>
                                        <p:attrNameLst>
                                          <p:attrName>ppt_x</p:attrName>
                                        </p:attrNameLst>
                                      </p:cBhvr>
                                      <p:tavLst>
                                        <p:tav tm="0">
                                          <p:val>
                                            <p:strVal val="#ppt_x"/>
                                          </p:val>
                                        </p:tav>
                                        <p:tav tm="100000">
                                          <p:val>
                                            <p:strVal val="#ppt_x"/>
                                          </p:val>
                                        </p:tav>
                                      </p:tavLst>
                                    </p:anim>
                                    <p:anim calcmode="lin" valueType="num">
                                      <p:cBhvr additive="base">
                                        <p:cTn id="8" dur="500" fill="hold"/>
                                        <p:tgtEl>
                                          <p:spTgt spid="90317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03180"/>
                                        </p:tgtEl>
                                        <p:attrNameLst>
                                          <p:attrName>style.visibility</p:attrName>
                                        </p:attrNameLst>
                                      </p:cBhvr>
                                      <p:to>
                                        <p:strVal val="visible"/>
                                      </p:to>
                                    </p:set>
                                    <p:anim calcmode="lin" valueType="num">
                                      <p:cBhvr additive="base">
                                        <p:cTn id="11" dur="500" fill="hold"/>
                                        <p:tgtEl>
                                          <p:spTgt spid="903180"/>
                                        </p:tgtEl>
                                        <p:attrNameLst>
                                          <p:attrName>ppt_x</p:attrName>
                                        </p:attrNameLst>
                                      </p:cBhvr>
                                      <p:tavLst>
                                        <p:tav tm="0">
                                          <p:val>
                                            <p:strVal val="#ppt_x"/>
                                          </p:val>
                                        </p:tav>
                                        <p:tav tm="100000">
                                          <p:val>
                                            <p:strVal val="#ppt_x"/>
                                          </p:val>
                                        </p:tav>
                                      </p:tavLst>
                                    </p:anim>
                                    <p:anim calcmode="lin" valueType="num">
                                      <p:cBhvr additive="base">
                                        <p:cTn id="12" dur="500" fill="hold"/>
                                        <p:tgtEl>
                                          <p:spTgt spid="903180"/>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03182"/>
                                        </p:tgtEl>
                                        <p:attrNameLst>
                                          <p:attrName>style.visibility</p:attrName>
                                        </p:attrNameLst>
                                      </p:cBhvr>
                                      <p:to>
                                        <p:strVal val="visible"/>
                                      </p:to>
                                    </p:set>
                                    <p:anim calcmode="lin" valueType="num">
                                      <p:cBhvr additive="base">
                                        <p:cTn id="17" dur="500" fill="hold"/>
                                        <p:tgtEl>
                                          <p:spTgt spid="903182"/>
                                        </p:tgtEl>
                                        <p:attrNameLst>
                                          <p:attrName>ppt_x</p:attrName>
                                        </p:attrNameLst>
                                      </p:cBhvr>
                                      <p:tavLst>
                                        <p:tav tm="0">
                                          <p:val>
                                            <p:strVal val="#ppt_x"/>
                                          </p:val>
                                        </p:tav>
                                        <p:tav tm="100000">
                                          <p:val>
                                            <p:strVal val="#ppt_x"/>
                                          </p:val>
                                        </p:tav>
                                      </p:tavLst>
                                    </p:anim>
                                    <p:anim calcmode="lin" valueType="num">
                                      <p:cBhvr additive="base">
                                        <p:cTn id="18" dur="500" fill="hold"/>
                                        <p:tgtEl>
                                          <p:spTgt spid="90318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03183"/>
                                        </p:tgtEl>
                                        <p:attrNameLst>
                                          <p:attrName>style.visibility</p:attrName>
                                        </p:attrNameLst>
                                      </p:cBhvr>
                                      <p:to>
                                        <p:strVal val="visible"/>
                                      </p:to>
                                    </p:set>
                                    <p:anim calcmode="lin" valueType="num">
                                      <p:cBhvr additive="base">
                                        <p:cTn id="21" dur="500" fill="hold"/>
                                        <p:tgtEl>
                                          <p:spTgt spid="903183"/>
                                        </p:tgtEl>
                                        <p:attrNameLst>
                                          <p:attrName>ppt_x</p:attrName>
                                        </p:attrNameLst>
                                      </p:cBhvr>
                                      <p:tavLst>
                                        <p:tav tm="0">
                                          <p:val>
                                            <p:strVal val="#ppt_x"/>
                                          </p:val>
                                        </p:tav>
                                        <p:tav tm="100000">
                                          <p:val>
                                            <p:strVal val="#ppt_x"/>
                                          </p:val>
                                        </p:tav>
                                      </p:tavLst>
                                    </p:anim>
                                    <p:anim calcmode="lin" valueType="num">
                                      <p:cBhvr additive="base">
                                        <p:cTn id="22" dur="500" fill="hold"/>
                                        <p:tgtEl>
                                          <p:spTgt spid="903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80" grpId="0"/>
      <p:bldP spid="90318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ChangeArrowheads="1"/>
          </p:cNvSpPr>
          <p:nvPr/>
        </p:nvSpPr>
        <p:spPr bwMode="auto">
          <a:xfrm>
            <a:off x="0" y="317500"/>
            <a:ext cx="9144000" cy="5930900"/>
          </a:xfrm>
          <a:prstGeom prst="rect">
            <a:avLst/>
          </a:prstGeom>
          <a:solidFill>
            <a:srgbClr val="084A8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cs-CZ" b="1">
                <a:solidFill>
                  <a:srgbClr val="990000"/>
                </a:solidFill>
                <a:latin typeface="Arial" pitchFamily="34" charset="0"/>
                <a:hlinkClick r:id="rId2"/>
              </a:rPr>
              <a:t> </a:t>
            </a:r>
            <a:endParaRPr lang="cs-CZ" b="1">
              <a:solidFill>
                <a:srgbClr val="990000"/>
              </a:solidFill>
              <a:latin typeface="Arial" pitchFamily="34" charset="0"/>
            </a:endParaRPr>
          </a:p>
        </p:txBody>
      </p:sp>
      <p:sp>
        <p:nvSpPr>
          <p:cNvPr id="583687" name="Text Box 7"/>
          <p:cNvSpPr txBox="1">
            <a:spLocks noChangeArrowheads="1"/>
          </p:cNvSpPr>
          <p:nvPr/>
        </p:nvSpPr>
        <p:spPr bwMode="auto">
          <a:xfrm>
            <a:off x="0" y="68580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279400" algn="l"/>
              </a:tabLst>
              <a:defRPr sz="2400">
                <a:solidFill>
                  <a:schemeClr val="tx1"/>
                </a:solidFill>
                <a:latin typeface="Times" pitchFamily="18" charset="0"/>
              </a:defRPr>
            </a:lvl1pPr>
            <a:lvl2pPr algn="l">
              <a:tabLst>
                <a:tab pos="279400" algn="l"/>
              </a:tabLst>
              <a:defRPr sz="2400">
                <a:solidFill>
                  <a:schemeClr val="tx1"/>
                </a:solidFill>
                <a:latin typeface="Times" pitchFamily="18" charset="0"/>
              </a:defRPr>
            </a:lvl2pPr>
            <a:lvl3pPr algn="l">
              <a:tabLst>
                <a:tab pos="279400" algn="l"/>
              </a:tabLst>
              <a:defRPr sz="2400">
                <a:solidFill>
                  <a:schemeClr val="tx1"/>
                </a:solidFill>
                <a:latin typeface="Times" pitchFamily="18" charset="0"/>
              </a:defRPr>
            </a:lvl3pPr>
            <a:lvl4pPr algn="l">
              <a:tabLst>
                <a:tab pos="279400" algn="l"/>
              </a:tabLst>
              <a:defRPr sz="2400">
                <a:solidFill>
                  <a:schemeClr val="tx1"/>
                </a:solidFill>
                <a:latin typeface="Times" pitchFamily="18" charset="0"/>
              </a:defRPr>
            </a:lvl4pPr>
            <a:lvl5pPr algn="l">
              <a:tabLst>
                <a:tab pos="279400" algn="l"/>
              </a:tabLst>
              <a:defRPr sz="2400">
                <a:solidFill>
                  <a:schemeClr val="tx1"/>
                </a:solidFill>
                <a:latin typeface="Times" pitchFamily="18" charset="0"/>
              </a:defRPr>
            </a:lvl5pPr>
            <a:lvl6pPr eaLnBrk="0" fontAlgn="base" hangingPunct="0">
              <a:spcBef>
                <a:spcPct val="0"/>
              </a:spcBef>
              <a:spcAft>
                <a:spcPct val="0"/>
              </a:spcAft>
              <a:tabLst>
                <a:tab pos="279400" algn="l"/>
              </a:tabLst>
              <a:defRPr sz="2400">
                <a:solidFill>
                  <a:schemeClr val="tx1"/>
                </a:solidFill>
                <a:latin typeface="Times" pitchFamily="18" charset="0"/>
              </a:defRPr>
            </a:lvl6pPr>
            <a:lvl7pPr eaLnBrk="0" fontAlgn="base" hangingPunct="0">
              <a:spcBef>
                <a:spcPct val="0"/>
              </a:spcBef>
              <a:spcAft>
                <a:spcPct val="0"/>
              </a:spcAft>
              <a:tabLst>
                <a:tab pos="279400" algn="l"/>
              </a:tabLst>
              <a:defRPr sz="2400">
                <a:solidFill>
                  <a:schemeClr val="tx1"/>
                </a:solidFill>
                <a:latin typeface="Times" pitchFamily="18" charset="0"/>
              </a:defRPr>
            </a:lvl7pPr>
            <a:lvl8pPr eaLnBrk="0" fontAlgn="base" hangingPunct="0">
              <a:spcBef>
                <a:spcPct val="0"/>
              </a:spcBef>
              <a:spcAft>
                <a:spcPct val="0"/>
              </a:spcAft>
              <a:tabLst>
                <a:tab pos="279400" algn="l"/>
              </a:tabLst>
              <a:defRPr sz="2400">
                <a:solidFill>
                  <a:schemeClr val="tx1"/>
                </a:solidFill>
                <a:latin typeface="Times" pitchFamily="18" charset="0"/>
              </a:defRPr>
            </a:lvl8pPr>
            <a:lvl9pPr eaLnBrk="0" fontAlgn="base" hangingPunct="0">
              <a:spcBef>
                <a:spcPct val="0"/>
              </a:spcBef>
              <a:spcAft>
                <a:spcPct val="0"/>
              </a:spcAft>
              <a:tabLst>
                <a:tab pos="279400" algn="l"/>
              </a:tabLst>
              <a:defRPr sz="2400">
                <a:solidFill>
                  <a:schemeClr val="tx1"/>
                </a:solidFill>
                <a:latin typeface="Times" pitchFamily="18" charset="0"/>
              </a:defRPr>
            </a:lvl9pPr>
          </a:lstStyle>
          <a:p>
            <a:pPr algn="ctr">
              <a:lnSpc>
                <a:spcPct val="120000"/>
              </a:lnSpc>
              <a:spcBef>
                <a:spcPct val="50000"/>
              </a:spcBef>
            </a:pPr>
            <a:r>
              <a:rPr lang="cs-CZ" sz="3000" b="1">
                <a:solidFill>
                  <a:schemeClr val="bg1"/>
                </a:solidFill>
                <a:latin typeface="Grundfos TheSans" pitchFamily="34" charset="0"/>
              </a:rPr>
              <a:t>Prezentace koncernu GRUNDFOS</a:t>
            </a:r>
            <a:endParaRPr lang="en-US" sz="3000" b="1">
              <a:latin typeface="Grundfos TheSans" pitchFamily="34" charset="0"/>
            </a:endParaRPr>
          </a:p>
        </p:txBody>
      </p:sp>
      <p:sp>
        <p:nvSpPr>
          <p:cNvPr id="583688" name="Rectangle 8"/>
          <p:cNvSpPr>
            <a:spLocks noGrp="1" noChangeArrowheads="1"/>
          </p:cNvSpPr>
          <p:nvPr>
            <p:ph type="title" idx="4294967295"/>
          </p:nvPr>
        </p:nvSpPr>
        <p:spPr/>
        <p:txBody>
          <a:bodyPr/>
          <a:lstStyle/>
          <a:p>
            <a:pPr algn="l"/>
            <a:r>
              <a:rPr lang="cs-CZ">
                <a:hlinkClick r:id="rId2"/>
              </a:rPr>
              <a:t> </a:t>
            </a:r>
            <a:endParaRPr lang="cs-CZ"/>
          </a:p>
        </p:txBody>
      </p:sp>
      <p:sp>
        <p:nvSpPr>
          <p:cNvPr id="583689" name="Text Box 9"/>
          <p:cNvSpPr txBox="1">
            <a:spLocks noChangeArrowheads="1"/>
          </p:cNvSpPr>
          <p:nvPr/>
        </p:nvSpPr>
        <p:spPr bwMode="auto">
          <a:xfrm>
            <a:off x="2667000" y="3810000"/>
            <a:ext cx="3810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sz="3200" b="1">
                <a:solidFill>
                  <a:schemeClr val="bg1"/>
                </a:solidFill>
              </a:rPr>
              <a:t>Základní pojmy čerpací techniky</a:t>
            </a:r>
          </a:p>
        </p:txBody>
      </p:sp>
      <p:pic>
        <p:nvPicPr>
          <p:cNvPr id="583690" name="Picture 10" descr="GrA4705_NY_25"/>
          <p:cNvPicPr>
            <a:picLocks noChangeAspect="1" noChangeArrowheads="1"/>
          </p:cNvPicPr>
          <p:nvPr/>
        </p:nvPicPr>
        <p:blipFill>
          <a:blip r:embed="rId3" cstate="print">
            <a:extLst>
              <a:ext uri="{28A0092B-C50C-407E-A947-70E740481C1C}">
                <a14:useLocalDpi xmlns:a14="http://schemas.microsoft.com/office/drawing/2010/main" val="0"/>
              </a:ext>
            </a:extLst>
          </a:blip>
          <a:srcRect t="8144" b="24432"/>
          <a:stretch>
            <a:fillRect/>
          </a:stretch>
        </p:blipFill>
        <p:spPr bwMode="auto">
          <a:xfrm>
            <a:off x="0" y="1628775"/>
            <a:ext cx="3048000" cy="1366838"/>
          </a:xfrm>
          <a:prstGeom prst="rect">
            <a:avLst/>
          </a:prstGeom>
          <a:noFill/>
          <a:extLst>
            <a:ext uri="{909E8E84-426E-40DD-AFC4-6F175D3DCCD1}">
              <a14:hiddenFill xmlns:a14="http://schemas.microsoft.com/office/drawing/2010/main">
                <a:solidFill>
                  <a:srgbClr val="FFFFFF"/>
                </a:solidFill>
              </a14:hiddenFill>
            </a:ext>
          </a:extLst>
        </p:spPr>
      </p:pic>
      <p:pic>
        <p:nvPicPr>
          <p:cNvPr id="583691" name="Picture 11" descr="GrA4706_S"/>
          <p:cNvPicPr>
            <a:picLocks noChangeAspect="1" noChangeArrowheads="1"/>
          </p:cNvPicPr>
          <p:nvPr/>
        </p:nvPicPr>
        <p:blipFill>
          <a:blip r:embed="rId4" cstate="print">
            <a:extLst>
              <a:ext uri="{28A0092B-C50C-407E-A947-70E740481C1C}">
                <a14:useLocalDpi xmlns:a14="http://schemas.microsoft.com/office/drawing/2010/main" val="0"/>
              </a:ext>
            </a:extLst>
          </a:blip>
          <a:srcRect t="14117" b="18353"/>
          <a:stretch>
            <a:fillRect/>
          </a:stretch>
        </p:blipFill>
        <p:spPr bwMode="auto">
          <a:xfrm>
            <a:off x="3048000" y="1628775"/>
            <a:ext cx="3048000" cy="1366838"/>
          </a:xfrm>
          <a:prstGeom prst="rect">
            <a:avLst/>
          </a:prstGeom>
          <a:noFill/>
          <a:extLst>
            <a:ext uri="{909E8E84-426E-40DD-AFC4-6F175D3DCCD1}">
              <a14:hiddenFill xmlns:a14="http://schemas.microsoft.com/office/drawing/2010/main">
                <a:solidFill>
                  <a:srgbClr val="FFFFFF"/>
                </a:solidFill>
              </a14:hiddenFill>
            </a:ext>
          </a:extLst>
        </p:spPr>
      </p:pic>
      <p:pic>
        <p:nvPicPr>
          <p:cNvPr id="583692" name="Picture 12" descr="GrA4707_S"/>
          <p:cNvPicPr>
            <a:picLocks noChangeAspect="1" noChangeArrowheads="1"/>
          </p:cNvPicPr>
          <p:nvPr/>
        </p:nvPicPr>
        <p:blipFill>
          <a:blip r:embed="rId5" cstate="print">
            <a:extLst>
              <a:ext uri="{28A0092B-C50C-407E-A947-70E740481C1C}">
                <a14:useLocalDpi xmlns:a14="http://schemas.microsoft.com/office/drawing/2010/main" val="0"/>
              </a:ext>
            </a:extLst>
          </a:blip>
          <a:srcRect t="18823" b="13647"/>
          <a:stretch>
            <a:fillRect/>
          </a:stretch>
        </p:blipFill>
        <p:spPr bwMode="auto">
          <a:xfrm>
            <a:off x="6096000" y="1628775"/>
            <a:ext cx="3048000" cy="1366838"/>
          </a:xfrm>
          <a:prstGeom prst="rect">
            <a:avLst/>
          </a:prstGeom>
          <a:noFill/>
          <a:extLst>
            <a:ext uri="{909E8E84-426E-40DD-AFC4-6F175D3DCCD1}">
              <a14:hiddenFill xmlns:a14="http://schemas.microsoft.com/office/drawing/2010/main">
                <a:solidFill>
                  <a:srgbClr val="FFFFFF"/>
                </a:solidFill>
              </a14:hiddenFill>
            </a:ext>
          </a:extLst>
        </p:spPr>
      </p:pic>
      <p:sp>
        <p:nvSpPr>
          <p:cNvPr id="583693" name="Line 13"/>
          <p:cNvSpPr>
            <a:spLocks noChangeShapeType="1"/>
          </p:cNvSpPr>
          <p:nvPr/>
        </p:nvSpPr>
        <p:spPr bwMode="auto">
          <a:xfrm>
            <a:off x="3048000" y="1628775"/>
            <a:ext cx="0" cy="1366838"/>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83694" name="Line 14"/>
          <p:cNvSpPr>
            <a:spLocks noChangeShapeType="1"/>
          </p:cNvSpPr>
          <p:nvPr/>
        </p:nvSpPr>
        <p:spPr bwMode="auto">
          <a:xfrm>
            <a:off x="6096000" y="1628775"/>
            <a:ext cx="0" cy="1366838"/>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1703824813"/>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Rectangle 2"/>
          <p:cNvSpPr>
            <a:spLocks noChangeArrowheads="1"/>
          </p:cNvSpPr>
          <p:nvPr/>
        </p:nvSpPr>
        <p:spPr bwMode="auto">
          <a:xfrm>
            <a:off x="0" y="317500"/>
            <a:ext cx="9144000" cy="5930900"/>
          </a:xfrm>
          <a:prstGeom prst="rect">
            <a:avLst/>
          </a:prstGeom>
          <a:solidFill>
            <a:srgbClr val="084A8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cs-CZ" b="1">
                <a:solidFill>
                  <a:srgbClr val="990000"/>
                </a:solidFill>
                <a:latin typeface="Arial" pitchFamily="34" charset="0"/>
                <a:hlinkClick r:id="rId2"/>
              </a:rPr>
              <a:t> </a:t>
            </a:r>
            <a:endParaRPr lang="cs-CZ" b="1">
              <a:solidFill>
                <a:srgbClr val="990000"/>
              </a:solidFill>
              <a:latin typeface="Arial" pitchFamily="34" charset="0"/>
            </a:endParaRPr>
          </a:p>
        </p:txBody>
      </p:sp>
      <p:sp>
        <p:nvSpPr>
          <p:cNvPr id="838660" name="Text Box 4"/>
          <p:cNvSpPr txBox="1">
            <a:spLocks noChangeArrowheads="1"/>
          </p:cNvSpPr>
          <p:nvPr/>
        </p:nvSpPr>
        <p:spPr bwMode="auto">
          <a:xfrm>
            <a:off x="0" y="404813"/>
            <a:ext cx="9144000" cy="5490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279400" algn="l"/>
              </a:tabLst>
              <a:defRPr sz="2400">
                <a:solidFill>
                  <a:schemeClr val="tx1"/>
                </a:solidFill>
                <a:latin typeface="Times" pitchFamily="18" charset="0"/>
              </a:defRPr>
            </a:lvl1pPr>
            <a:lvl2pPr algn="l">
              <a:tabLst>
                <a:tab pos="279400" algn="l"/>
              </a:tabLst>
              <a:defRPr sz="2400">
                <a:solidFill>
                  <a:schemeClr val="tx1"/>
                </a:solidFill>
                <a:latin typeface="Times" pitchFamily="18" charset="0"/>
              </a:defRPr>
            </a:lvl2pPr>
            <a:lvl3pPr algn="l">
              <a:tabLst>
                <a:tab pos="279400" algn="l"/>
              </a:tabLst>
              <a:defRPr sz="2400">
                <a:solidFill>
                  <a:schemeClr val="tx1"/>
                </a:solidFill>
                <a:latin typeface="Times" pitchFamily="18" charset="0"/>
              </a:defRPr>
            </a:lvl3pPr>
            <a:lvl4pPr algn="l">
              <a:tabLst>
                <a:tab pos="279400" algn="l"/>
              </a:tabLst>
              <a:defRPr sz="2400">
                <a:solidFill>
                  <a:schemeClr val="tx1"/>
                </a:solidFill>
                <a:latin typeface="Times" pitchFamily="18" charset="0"/>
              </a:defRPr>
            </a:lvl4pPr>
            <a:lvl5pPr algn="l">
              <a:tabLst>
                <a:tab pos="279400" algn="l"/>
              </a:tabLst>
              <a:defRPr sz="2400">
                <a:solidFill>
                  <a:schemeClr val="tx1"/>
                </a:solidFill>
                <a:latin typeface="Times" pitchFamily="18" charset="0"/>
              </a:defRPr>
            </a:lvl5pPr>
            <a:lvl6pPr eaLnBrk="0" fontAlgn="base" hangingPunct="0">
              <a:spcBef>
                <a:spcPct val="0"/>
              </a:spcBef>
              <a:spcAft>
                <a:spcPct val="0"/>
              </a:spcAft>
              <a:tabLst>
                <a:tab pos="279400" algn="l"/>
              </a:tabLst>
              <a:defRPr sz="2400">
                <a:solidFill>
                  <a:schemeClr val="tx1"/>
                </a:solidFill>
                <a:latin typeface="Times" pitchFamily="18" charset="0"/>
              </a:defRPr>
            </a:lvl6pPr>
            <a:lvl7pPr eaLnBrk="0" fontAlgn="base" hangingPunct="0">
              <a:spcBef>
                <a:spcPct val="0"/>
              </a:spcBef>
              <a:spcAft>
                <a:spcPct val="0"/>
              </a:spcAft>
              <a:tabLst>
                <a:tab pos="279400" algn="l"/>
              </a:tabLst>
              <a:defRPr sz="2400">
                <a:solidFill>
                  <a:schemeClr val="tx1"/>
                </a:solidFill>
                <a:latin typeface="Times" pitchFamily="18" charset="0"/>
              </a:defRPr>
            </a:lvl7pPr>
            <a:lvl8pPr eaLnBrk="0" fontAlgn="base" hangingPunct="0">
              <a:spcBef>
                <a:spcPct val="0"/>
              </a:spcBef>
              <a:spcAft>
                <a:spcPct val="0"/>
              </a:spcAft>
              <a:tabLst>
                <a:tab pos="279400" algn="l"/>
              </a:tabLst>
              <a:defRPr sz="2400">
                <a:solidFill>
                  <a:schemeClr val="tx1"/>
                </a:solidFill>
                <a:latin typeface="Times" pitchFamily="18" charset="0"/>
              </a:defRPr>
            </a:lvl8pPr>
            <a:lvl9pPr eaLnBrk="0" fontAlgn="base" hangingPunct="0">
              <a:spcBef>
                <a:spcPct val="0"/>
              </a:spcBef>
              <a:spcAft>
                <a:spcPct val="0"/>
              </a:spcAft>
              <a:tabLst>
                <a:tab pos="279400" algn="l"/>
              </a:tabLst>
              <a:defRPr sz="2400">
                <a:solidFill>
                  <a:schemeClr val="tx1"/>
                </a:solidFill>
                <a:latin typeface="Times" pitchFamily="18" charset="0"/>
              </a:defRPr>
            </a:lvl9pPr>
          </a:lstStyle>
          <a:p>
            <a:pPr algn="ctr">
              <a:lnSpc>
                <a:spcPct val="120000"/>
              </a:lnSpc>
              <a:spcBef>
                <a:spcPct val="50000"/>
              </a:spcBef>
            </a:pPr>
            <a:r>
              <a:rPr lang="cs-CZ" sz="3200" b="1" dirty="0">
                <a:solidFill>
                  <a:schemeClr val="bg1"/>
                </a:solidFill>
                <a:latin typeface="Grundfos TheSans CE 7B" pitchFamily="2" charset="0"/>
              </a:rPr>
              <a:t>SHRNUTÍ</a:t>
            </a:r>
          </a:p>
          <a:p>
            <a:pPr algn="ctr">
              <a:spcBef>
                <a:spcPct val="10000"/>
              </a:spcBef>
            </a:pPr>
            <a:endParaRPr lang="cs-CZ" b="1" dirty="0">
              <a:solidFill>
                <a:schemeClr val="bg1"/>
              </a:solidFill>
              <a:latin typeface="Grundfos TheSans CE 7B" pitchFamily="2" charset="0"/>
            </a:endParaRPr>
          </a:p>
          <a:p>
            <a:pPr>
              <a:lnSpc>
                <a:spcPct val="120000"/>
              </a:lnSpc>
              <a:spcBef>
                <a:spcPct val="50000"/>
              </a:spcBef>
              <a:buFontTx/>
              <a:buChar char="•"/>
            </a:pPr>
            <a:r>
              <a:rPr lang="cs-CZ" sz="2000" b="1" dirty="0">
                <a:solidFill>
                  <a:schemeClr val="bg1"/>
                </a:solidFill>
                <a:latin typeface="Grundfos TheSans" pitchFamily="34" charset="0"/>
              </a:rPr>
              <a:t> Používání </a:t>
            </a:r>
            <a:r>
              <a:rPr lang="cs-CZ" sz="2000" b="1" dirty="0" err="1">
                <a:solidFill>
                  <a:schemeClr val="bg1"/>
                </a:solidFill>
                <a:latin typeface="Grundfos TheSans" pitchFamily="34" charset="0"/>
              </a:rPr>
              <a:t>otáčkově</a:t>
            </a:r>
            <a:r>
              <a:rPr lang="cs-CZ" sz="2000" b="1" dirty="0">
                <a:solidFill>
                  <a:schemeClr val="bg1"/>
                </a:solidFill>
                <a:latin typeface="Grundfos TheSans" pitchFamily="34" charset="0"/>
              </a:rPr>
              <a:t> regulovaných čerpadel + úspory el. energie </a:t>
            </a:r>
          </a:p>
          <a:p>
            <a:pPr>
              <a:lnSpc>
                <a:spcPct val="120000"/>
              </a:lnSpc>
              <a:spcBef>
                <a:spcPct val="50000"/>
              </a:spcBef>
              <a:buFontTx/>
              <a:buChar char="•"/>
            </a:pPr>
            <a:r>
              <a:rPr lang="cs-CZ" sz="2000" b="1" dirty="0">
                <a:solidFill>
                  <a:schemeClr val="bg1"/>
                </a:solidFill>
                <a:latin typeface="Grundfos TheSans" pitchFamily="34" charset="0"/>
              </a:rPr>
              <a:t> Motory s permanentními magnety</a:t>
            </a:r>
          </a:p>
          <a:p>
            <a:pPr>
              <a:lnSpc>
                <a:spcPct val="120000"/>
              </a:lnSpc>
              <a:spcBef>
                <a:spcPct val="50000"/>
              </a:spcBef>
              <a:buFontTx/>
              <a:buChar char="•"/>
            </a:pPr>
            <a:r>
              <a:rPr lang="cs-CZ" sz="2000" b="1" dirty="0">
                <a:solidFill>
                  <a:schemeClr val="bg1"/>
                </a:solidFill>
                <a:latin typeface="Grundfos TheSans" pitchFamily="34" charset="0"/>
              </a:rPr>
              <a:t> Nové funkce regulovaných čerpadel – AUTO</a:t>
            </a:r>
            <a:r>
              <a:rPr lang="cs-CZ" sz="2000" b="1" i="1" dirty="0">
                <a:solidFill>
                  <a:schemeClr val="bg1"/>
                </a:solidFill>
                <a:latin typeface="Grundfos TheSans" pitchFamily="34" charset="0"/>
              </a:rPr>
              <a:t>ADAPT</a:t>
            </a:r>
            <a:r>
              <a:rPr lang="cs-CZ" sz="2000" b="1" dirty="0">
                <a:solidFill>
                  <a:schemeClr val="bg1"/>
                </a:solidFill>
                <a:latin typeface="Grundfos TheSans" pitchFamily="34" charset="0"/>
              </a:rPr>
              <a:t>, noční redukovaný</a:t>
            </a:r>
            <a:br>
              <a:rPr lang="cs-CZ" sz="2000" b="1" dirty="0">
                <a:solidFill>
                  <a:schemeClr val="bg1"/>
                </a:solidFill>
                <a:latin typeface="Grundfos TheSans" pitchFamily="34" charset="0"/>
              </a:rPr>
            </a:br>
            <a:r>
              <a:rPr lang="cs-CZ" sz="2000" b="1" dirty="0">
                <a:solidFill>
                  <a:schemeClr val="bg1"/>
                </a:solidFill>
                <a:latin typeface="Grundfos TheSans" pitchFamily="34" charset="0"/>
              </a:rPr>
              <a:t>   provoz</a:t>
            </a:r>
          </a:p>
          <a:p>
            <a:pPr>
              <a:lnSpc>
                <a:spcPct val="120000"/>
              </a:lnSpc>
              <a:spcBef>
                <a:spcPct val="50000"/>
              </a:spcBef>
              <a:buFontTx/>
              <a:buChar char="•"/>
            </a:pPr>
            <a:r>
              <a:rPr lang="cs-CZ" sz="2000" b="1" dirty="0">
                <a:solidFill>
                  <a:schemeClr val="bg1"/>
                </a:solidFill>
                <a:latin typeface="Grundfos TheSans" pitchFamily="34" charset="0"/>
              </a:rPr>
              <a:t> Energetické štítkování - </a:t>
            </a:r>
            <a:r>
              <a:rPr lang="cs-CZ" sz="2000" b="1" dirty="0" err="1">
                <a:solidFill>
                  <a:schemeClr val="bg1"/>
                </a:solidFill>
                <a:latin typeface="Grundfos TheSans" pitchFamily="34" charset="0"/>
              </a:rPr>
              <a:t>energet</a:t>
            </a:r>
            <a:r>
              <a:rPr lang="cs-CZ" sz="2000" b="1" dirty="0">
                <a:solidFill>
                  <a:schemeClr val="bg1"/>
                </a:solidFill>
                <a:latin typeface="Grundfos TheSans" pitchFamily="34" charset="0"/>
              </a:rPr>
              <a:t>. tř. A (ALPHA2, MAGNA) – od </a:t>
            </a:r>
            <a:r>
              <a:rPr lang="cs-CZ" sz="2000" b="1" dirty="0" smtClean="0">
                <a:solidFill>
                  <a:schemeClr val="bg1"/>
                </a:solidFill>
                <a:latin typeface="Grundfos TheSans" pitchFamily="34" charset="0"/>
              </a:rPr>
              <a:t>1.1.2013 </a:t>
            </a:r>
            <a:r>
              <a:rPr lang="cs-CZ" sz="2000" b="1" dirty="0">
                <a:solidFill>
                  <a:schemeClr val="bg1"/>
                </a:solidFill>
                <a:latin typeface="Grundfos TheSans" pitchFamily="34" charset="0"/>
              </a:rPr>
              <a:t>pouze</a:t>
            </a:r>
            <a:br>
              <a:rPr lang="cs-CZ" sz="2000" b="1" dirty="0">
                <a:solidFill>
                  <a:schemeClr val="bg1"/>
                </a:solidFill>
                <a:latin typeface="Grundfos TheSans" pitchFamily="34" charset="0"/>
              </a:rPr>
            </a:br>
            <a:r>
              <a:rPr lang="cs-CZ" sz="2000" b="1" dirty="0">
                <a:solidFill>
                  <a:schemeClr val="bg1"/>
                </a:solidFill>
                <a:latin typeface="Grundfos TheSans" pitchFamily="34" charset="0"/>
              </a:rPr>
              <a:t>   nejlepší čerpadla </a:t>
            </a:r>
            <a:r>
              <a:rPr lang="cs-CZ" sz="2000" b="1" dirty="0" smtClean="0">
                <a:solidFill>
                  <a:schemeClr val="bg1"/>
                </a:solidFill>
                <a:latin typeface="Grundfos TheSans" pitchFamily="34" charset="0"/>
              </a:rPr>
              <a:t>ze tř</a:t>
            </a:r>
            <a:r>
              <a:rPr lang="cs-CZ" sz="2000" b="1" dirty="0">
                <a:solidFill>
                  <a:schemeClr val="bg1"/>
                </a:solidFill>
                <a:latin typeface="Grundfos TheSans" pitchFamily="34" charset="0"/>
              </a:rPr>
              <a:t>. </a:t>
            </a:r>
            <a:r>
              <a:rPr lang="cs-CZ" sz="2000" b="1" dirty="0" smtClean="0">
                <a:solidFill>
                  <a:schemeClr val="bg1"/>
                </a:solidFill>
                <a:latin typeface="Grundfos TheSans" pitchFamily="34" charset="0"/>
              </a:rPr>
              <a:t>A (nově používání EEI)</a:t>
            </a:r>
            <a:endParaRPr lang="cs-CZ" sz="2000" b="1" dirty="0">
              <a:solidFill>
                <a:schemeClr val="bg1"/>
              </a:solidFill>
              <a:latin typeface="Grundfos TheSans" pitchFamily="34" charset="0"/>
            </a:endParaRPr>
          </a:p>
          <a:p>
            <a:pPr>
              <a:lnSpc>
                <a:spcPct val="120000"/>
              </a:lnSpc>
              <a:spcBef>
                <a:spcPct val="50000"/>
              </a:spcBef>
              <a:buFontTx/>
              <a:buChar char="•"/>
            </a:pPr>
            <a:r>
              <a:rPr lang="cs-CZ" sz="2000" b="1" dirty="0">
                <a:solidFill>
                  <a:schemeClr val="bg1"/>
                </a:solidFill>
                <a:latin typeface="Grundfos TheSans" pitchFamily="34" charset="0"/>
              </a:rPr>
              <a:t> Cirkulační čerpadla + PM + AUTO</a:t>
            </a:r>
            <a:r>
              <a:rPr lang="cs-CZ" sz="2000" b="1" i="1" dirty="0">
                <a:solidFill>
                  <a:schemeClr val="bg1"/>
                </a:solidFill>
                <a:latin typeface="Grundfos TheSans" pitchFamily="34" charset="0"/>
              </a:rPr>
              <a:t>ADAPT</a:t>
            </a:r>
          </a:p>
          <a:p>
            <a:pPr>
              <a:lnSpc>
                <a:spcPct val="120000"/>
              </a:lnSpc>
              <a:spcBef>
                <a:spcPct val="50000"/>
              </a:spcBef>
              <a:buFontTx/>
              <a:buChar char="•"/>
            </a:pPr>
            <a:r>
              <a:rPr lang="cs-CZ" sz="2000" b="1" dirty="0">
                <a:solidFill>
                  <a:schemeClr val="bg1"/>
                </a:solidFill>
                <a:latin typeface="Grundfos TheSans" pitchFamily="34" charset="0"/>
              </a:rPr>
              <a:t> www.grundfos.cz, www.usporna-cerpadla.cz, </a:t>
            </a:r>
            <a:r>
              <a:rPr lang="cs-CZ" sz="2000" b="1" dirty="0" smtClean="0">
                <a:solidFill>
                  <a:schemeClr val="bg1"/>
                </a:solidFill>
                <a:latin typeface="Grundfos TheSans" pitchFamily="34" charset="0"/>
              </a:rPr>
              <a:t>www.voda-grundfos.cz</a:t>
            </a:r>
            <a:endParaRPr lang="cs-CZ" sz="2000" b="1" dirty="0">
              <a:solidFill>
                <a:schemeClr val="bg1"/>
              </a:solidFill>
              <a:latin typeface="Grundfos TheSans" pitchFamily="34" charset="0"/>
            </a:endParaRPr>
          </a:p>
          <a:p>
            <a:pPr>
              <a:lnSpc>
                <a:spcPct val="120000"/>
              </a:lnSpc>
              <a:spcBef>
                <a:spcPct val="50000"/>
              </a:spcBef>
              <a:buFontTx/>
              <a:buChar char="•"/>
            </a:pPr>
            <a:r>
              <a:rPr lang="cs-CZ" sz="2000" b="1" dirty="0" smtClean="0">
                <a:solidFill>
                  <a:schemeClr val="bg1"/>
                </a:solidFill>
                <a:latin typeface="Grundfos TheSans" pitchFamily="34" charset="0"/>
              </a:rPr>
              <a:t> </a:t>
            </a:r>
            <a:r>
              <a:rPr lang="cs-CZ" sz="2000" b="1" dirty="0" err="1" smtClean="0">
                <a:solidFill>
                  <a:schemeClr val="bg1"/>
                </a:solidFill>
                <a:latin typeface="Grundfos TheSans" pitchFamily="34" charset="0"/>
              </a:rPr>
              <a:t>WinCAPS</a:t>
            </a:r>
            <a:r>
              <a:rPr lang="cs-CZ" sz="2000" b="1" dirty="0" smtClean="0">
                <a:solidFill>
                  <a:schemeClr val="bg1"/>
                </a:solidFill>
                <a:latin typeface="Grundfos TheSans" pitchFamily="34" charset="0"/>
              </a:rPr>
              <a:t>/</a:t>
            </a:r>
            <a:r>
              <a:rPr lang="cs-CZ" sz="2000" b="1" dirty="0" err="1" smtClean="0">
                <a:solidFill>
                  <a:schemeClr val="bg1"/>
                </a:solidFill>
                <a:latin typeface="Grundfos TheSans" pitchFamily="34" charset="0"/>
              </a:rPr>
              <a:t>WebCAPS</a:t>
            </a:r>
            <a:r>
              <a:rPr lang="cs-CZ" sz="2000" b="1" dirty="0">
                <a:solidFill>
                  <a:schemeClr val="bg1"/>
                </a:solidFill>
                <a:latin typeface="Grundfos TheSans" pitchFamily="34" charset="0"/>
              </a:rPr>
              <a:t>, </a:t>
            </a:r>
            <a:r>
              <a:rPr lang="cs-CZ" sz="2000" b="1" dirty="0" err="1" smtClean="0">
                <a:solidFill>
                  <a:schemeClr val="bg1"/>
                </a:solidFill>
                <a:latin typeface="Grundfos TheSans" pitchFamily="34" charset="0"/>
              </a:rPr>
              <a:t>Ecademy</a:t>
            </a:r>
            <a:endParaRPr lang="en-US" sz="2000" b="1" dirty="0">
              <a:solidFill>
                <a:schemeClr val="bg1"/>
              </a:solidFill>
              <a:latin typeface="Grundfos TheSans" pitchFamily="34" charset="0"/>
            </a:endParaRPr>
          </a:p>
        </p:txBody>
      </p:sp>
    </p:spTree>
    <p:extLst>
      <p:ext uri="{BB962C8B-B14F-4D97-AF65-F5344CB8AC3E}">
        <p14:creationId xmlns:p14="http://schemas.microsoft.com/office/powerpoint/2010/main" val="43425905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38660">
                                            <p:txEl>
                                              <p:pRg st="2" end="2"/>
                                            </p:txEl>
                                          </p:spTgt>
                                        </p:tgtEl>
                                        <p:attrNameLst>
                                          <p:attrName>style.visibility</p:attrName>
                                        </p:attrNameLst>
                                      </p:cBhvr>
                                      <p:to>
                                        <p:strVal val="visible"/>
                                      </p:to>
                                    </p:set>
                                    <p:anim calcmode="lin" valueType="num">
                                      <p:cBhvr additive="base">
                                        <p:cTn id="7" dur="500" fill="hold"/>
                                        <p:tgtEl>
                                          <p:spTgt spid="838660">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3866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38660">
                                            <p:txEl>
                                              <p:pRg st="3" end="3"/>
                                            </p:txEl>
                                          </p:spTgt>
                                        </p:tgtEl>
                                        <p:attrNameLst>
                                          <p:attrName>style.visibility</p:attrName>
                                        </p:attrNameLst>
                                      </p:cBhvr>
                                      <p:to>
                                        <p:strVal val="visible"/>
                                      </p:to>
                                    </p:set>
                                    <p:anim calcmode="lin" valueType="num">
                                      <p:cBhvr additive="base">
                                        <p:cTn id="13" dur="500" fill="hold"/>
                                        <p:tgtEl>
                                          <p:spTgt spid="838660">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3866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38660">
                                            <p:txEl>
                                              <p:pRg st="4" end="4"/>
                                            </p:txEl>
                                          </p:spTgt>
                                        </p:tgtEl>
                                        <p:attrNameLst>
                                          <p:attrName>style.visibility</p:attrName>
                                        </p:attrNameLst>
                                      </p:cBhvr>
                                      <p:to>
                                        <p:strVal val="visible"/>
                                      </p:to>
                                    </p:set>
                                    <p:anim calcmode="lin" valueType="num">
                                      <p:cBhvr additive="base">
                                        <p:cTn id="19" dur="500" fill="hold"/>
                                        <p:tgtEl>
                                          <p:spTgt spid="838660">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3866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38660">
                                            <p:txEl>
                                              <p:pRg st="5" end="5"/>
                                            </p:txEl>
                                          </p:spTgt>
                                        </p:tgtEl>
                                        <p:attrNameLst>
                                          <p:attrName>style.visibility</p:attrName>
                                        </p:attrNameLst>
                                      </p:cBhvr>
                                      <p:to>
                                        <p:strVal val="visible"/>
                                      </p:to>
                                    </p:set>
                                    <p:anim calcmode="lin" valueType="num">
                                      <p:cBhvr additive="base">
                                        <p:cTn id="25" dur="500" fill="hold"/>
                                        <p:tgtEl>
                                          <p:spTgt spid="838660">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3866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838660">
                                            <p:txEl>
                                              <p:pRg st="6" end="6"/>
                                            </p:txEl>
                                          </p:spTgt>
                                        </p:tgtEl>
                                        <p:attrNameLst>
                                          <p:attrName>style.visibility</p:attrName>
                                        </p:attrNameLst>
                                      </p:cBhvr>
                                      <p:to>
                                        <p:strVal val="visible"/>
                                      </p:to>
                                    </p:set>
                                    <p:anim calcmode="lin" valueType="num">
                                      <p:cBhvr additive="base">
                                        <p:cTn id="31" dur="500" fill="hold"/>
                                        <p:tgtEl>
                                          <p:spTgt spid="838660">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3866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838660">
                                            <p:txEl>
                                              <p:pRg st="7" end="7"/>
                                            </p:txEl>
                                          </p:spTgt>
                                        </p:tgtEl>
                                        <p:attrNameLst>
                                          <p:attrName>style.visibility</p:attrName>
                                        </p:attrNameLst>
                                      </p:cBhvr>
                                      <p:to>
                                        <p:strVal val="visible"/>
                                      </p:to>
                                    </p:set>
                                    <p:anim calcmode="lin" valueType="num">
                                      <p:cBhvr additive="base">
                                        <p:cTn id="37" dur="500" fill="hold"/>
                                        <p:tgtEl>
                                          <p:spTgt spid="838660">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38660">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38660">
                                            <p:txEl>
                                              <p:pRg st="8" end="8"/>
                                            </p:txEl>
                                          </p:spTgt>
                                        </p:tgtEl>
                                        <p:attrNameLst>
                                          <p:attrName>style.visibility</p:attrName>
                                        </p:attrNameLst>
                                      </p:cBhvr>
                                      <p:to>
                                        <p:strVal val="visible"/>
                                      </p:to>
                                    </p:set>
                                    <p:anim calcmode="lin" valueType="num">
                                      <p:cBhvr additive="base">
                                        <p:cTn id="43" dur="500" fill="hold"/>
                                        <p:tgtEl>
                                          <p:spTgt spid="838660">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38660">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Text Box 2"/>
          <p:cNvSpPr txBox="1">
            <a:spLocks noChangeArrowheads="1"/>
          </p:cNvSpPr>
          <p:nvPr/>
        </p:nvSpPr>
        <p:spPr bwMode="auto">
          <a:xfrm>
            <a:off x="855663" y="224946"/>
            <a:ext cx="57023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279400" algn="l"/>
              </a:tabLst>
              <a:defRPr sz="2400">
                <a:solidFill>
                  <a:schemeClr val="tx1"/>
                </a:solidFill>
                <a:latin typeface="Times" pitchFamily="18" charset="0"/>
              </a:defRPr>
            </a:lvl1pPr>
            <a:lvl2pPr algn="l">
              <a:tabLst>
                <a:tab pos="279400" algn="l"/>
              </a:tabLst>
              <a:defRPr sz="2400">
                <a:solidFill>
                  <a:schemeClr val="tx1"/>
                </a:solidFill>
                <a:latin typeface="Times" pitchFamily="18" charset="0"/>
              </a:defRPr>
            </a:lvl2pPr>
            <a:lvl3pPr algn="l">
              <a:tabLst>
                <a:tab pos="279400" algn="l"/>
              </a:tabLst>
              <a:defRPr sz="2400">
                <a:solidFill>
                  <a:schemeClr val="tx1"/>
                </a:solidFill>
                <a:latin typeface="Times" pitchFamily="18" charset="0"/>
              </a:defRPr>
            </a:lvl3pPr>
            <a:lvl4pPr algn="l">
              <a:tabLst>
                <a:tab pos="279400" algn="l"/>
              </a:tabLst>
              <a:defRPr sz="2400">
                <a:solidFill>
                  <a:schemeClr val="tx1"/>
                </a:solidFill>
                <a:latin typeface="Times" pitchFamily="18" charset="0"/>
              </a:defRPr>
            </a:lvl4pPr>
            <a:lvl5pPr algn="l">
              <a:tabLst>
                <a:tab pos="279400" algn="l"/>
              </a:tabLst>
              <a:defRPr sz="2400">
                <a:solidFill>
                  <a:schemeClr val="tx1"/>
                </a:solidFill>
                <a:latin typeface="Times" pitchFamily="18" charset="0"/>
              </a:defRPr>
            </a:lvl5pPr>
            <a:lvl6pPr eaLnBrk="0" fontAlgn="base" hangingPunct="0">
              <a:spcBef>
                <a:spcPct val="0"/>
              </a:spcBef>
              <a:spcAft>
                <a:spcPct val="0"/>
              </a:spcAft>
              <a:tabLst>
                <a:tab pos="279400" algn="l"/>
              </a:tabLst>
              <a:defRPr sz="2400">
                <a:solidFill>
                  <a:schemeClr val="tx1"/>
                </a:solidFill>
                <a:latin typeface="Times" pitchFamily="18" charset="0"/>
              </a:defRPr>
            </a:lvl6pPr>
            <a:lvl7pPr eaLnBrk="0" fontAlgn="base" hangingPunct="0">
              <a:spcBef>
                <a:spcPct val="0"/>
              </a:spcBef>
              <a:spcAft>
                <a:spcPct val="0"/>
              </a:spcAft>
              <a:tabLst>
                <a:tab pos="279400" algn="l"/>
              </a:tabLst>
              <a:defRPr sz="2400">
                <a:solidFill>
                  <a:schemeClr val="tx1"/>
                </a:solidFill>
                <a:latin typeface="Times" pitchFamily="18" charset="0"/>
              </a:defRPr>
            </a:lvl7pPr>
            <a:lvl8pPr eaLnBrk="0" fontAlgn="base" hangingPunct="0">
              <a:spcBef>
                <a:spcPct val="0"/>
              </a:spcBef>
              <a:spcAft>
                <a:spcPct val="0"/>
              </a:spcAft>
              <a:tabLst>
                <a:tab pos="279400" algn="l"/>
              </a:tabLst>
              <a:defRPr sz="2400">
                <a:solidFill>
                  <a:schemeClr val="tx1"/>
                </a:solidFill>
                <a:latin typeface="Times" pitchFamily="18" charset="0"/>
              </a:defRPr>
            </a:lvl8pPr>
            <a:lvl9pPr eaLnBrk="0" fontAlgn="base" hangingPunct="0">
              <a:spcBef>
                <a:spcPct val="0"/>
              </a:spcBef>
              <a:spcAft>
                <a:spcPct val="0"/>
              </a:spcAft>
              <a:tabLst>
                <a:tab pos="279400" algn="l"/>
              </a:tabLst>
              <a:defRPr sz="2400">
                <a:solidFill>
                  <a:schemeClr val="tx1"/>
                </a:solidFill>
                <a:latin typeface="Times" pitchFamily="18" charset="0"/>
              </a:defRPr>
            </a:lvl9pPr>
          </a:lstStyle>
          <a:p>
            <a:pPr algn="r" eaLnBrk="1" hangingPunct="1"/>
            <a:r>
              <a:rPr lang="cs-CZ" sz="3200" b="1" dirty="0">
                <a:latin typeface="Arial" pitchFamily="34" charset="0"/>
              </a:rPr>
              <a:t>Děkuji za pozornost</a:t>
            </a:r>
            <a:endParaRPr lang="en-GB" sz="3200" b="1" dirty="0">
              <a:latin typeface="Arial" pitchFamily="34" charset="0"/>
            </a:endParaRPr>
          </a:p>
        </p:txBody>
      </p:sp>
      <p:sp>
        <p:nvSpPr>
          <p:cNvPr id="921603" name="Line 3"/>
          <p:cNvSpPr>
            <a:spLocks noChangeShapeType="1"/>
          </p:cNvSpPr>
          <p:nvPr/>
        </p:nvSpPr>
        <p:spPr bwMode="auto">
          <a:xfrm>
            <a:off x="0" y="314325"/>
            <a:ext cx="9144000" cy="0"/>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21604" name="Line 4"/>
          <p:cNvSpPr>
            <a:spLocks noChangeShapeType="1"/>
          </p:cNvSpPr>
          <p:nvPr/>
        </p:nvSpPr>
        <p:spPr bwMode="auto">
          <a:xfrm>
            <a:off x="0" y="6197600"/>
            <a:ext cx="9144000" cy="0"/>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21606" name="Text Box 6"/>
          <p:cNvSpPr txBox="1">
            <a:spLocks noChangeArrowheads="1"/>
          </p:cNvSpPr>
          <p:nvPr/>
        </p:nvSpPr>
        <p:spPr bwMode="auto">
          <a:xfrm>
            <a:off x="179388" y="3573463"/>
            <a:ext cx="8785225"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279400" algn="l"/>
              </a:tabLst>
              <a:defRPr sz="2400">
                <a:solidFill>
                  <a:schemeClr val="tx1"/>
                </a:solidFill>
                <a:latin typeface="Times" pitchFamily="18" charset="0"/>
              </a:defRPr>
            </a:lvl1pPr>
            <a:lvl2pPr algn="l">
              <a:tabLst>
                <a:tab pos="279400" algn="l"/>
              </a:tabLst>
              <a:defRPr sz="2400">
                <a:solidFill>
                  <a:schemeClr val="tx1"/>
                </a:solidFill>
                <a:latin typeface="Times" pitchFamily="18" charset="0"/>
              </a:defRPr>
            </a:lvl2pPr>
            <a:lvl3pPr algn="l">
              <a:tabLst>
                <a:tab pos="279400" algn="l"/>
              </a:tabLst>
              <a:defRPr sz="2400">
                <a:solidFill>
                  <a:schemeClr val="tx1"/>
                </a:solidFill>
                <a:latin typeface="Times" pitchFamily="18" charset="0"/>
              </a:defRPr>
            </a:lvl3pPr>
            <a:lvl4pPr algn="l">
              <a:tabLst>
                <a:tab pos="279400" algn="l"/>
              </a:tabLst>
              <a:defRPr sz="2400">
                <a:solidFill>
                  <a:schemeClr val="tx1"/>
                </a:solidFill>
                <a:latin typeface="Times" pitchFamily="18" charset="0"/>
              </a:defRPr>
            </a:lvl4pPr>
            <a:lvl5pPr algn="l">
              <a:tabLst>
                <a:tab pos="279400" algn="l"/>
              </a:tabLst>
              <a:defRPr sz="2400">
                <a:solidFill>
                  <a:schemeClr val="tx1"/>
                </a:solidFill>
                <a:latin typeface="Times" pitchFamily="18" charset="0"/>
              </a:defRPr>
            </a:lvl5pPr>
            <a:lvl6pPr eaLnBrk="0" fontAlgn="base" hangingPunct="0">
              <a:spcBef>
                <a:spcPct val="0"/>
              </a:spcBef>
              <a:spcAft>
                <a:spcPct val="0"/>
              </a:spcAft>
              <a:tabLst>
                <a:tab pos="279400" algn="l"/>
              </a:tabLst>
              <a:defRPr sz="2400">
                <a:solidFill>
                  <a:schemeClr val="tx1"/>
                </a:solidFill>
                <a:latin typeface="Times" pitchFamily="18" charset="0"/>
              </a:defRPr>
            </a:lvl6pPr>
            <a:lvl7pPr eaLnBrk="0" fontAlgn="base" hangingPunct="0">
              <a:spcBef>
                <a:spcPct val="0"/>
              </a:spcBef>
              <a:spcAft>
                <a:spcPct val="0"/>
              </a:spcAft>
              <a:tabLst>
                <a:tab pos="279400" algn="l"/>
              </a:tabLst>
              <a:defRPr sz="2400">
                <a:solidFill>
                  <a:schemeClr val="tx1"/>
                </a:solidFill>
                <a:latin typeface="Times" pitchFamily="18" charset="0"/>
              </a:defRPr>
            </a:lvl7pPr>
            <a:lvl8pPr eaLnBrk="0" fontAlgn="base" hangingPunct="0">
              <a:spcBef>
                <a:spcPct val="0"/>
              </a:spcBef>
              <a:spcAft>
                <a:spcPct val="0"/>
              </a:spcAft>
              <a:tabLst>
                <a:tab pos="279400" algn="l"/>
              </a:tabLst>
              <a:defRPr sz="2400">
                <a:solidFill>
                  <a:schemeClr val="tx1"/>
                </a:solidFill>
                <a:latin typeface="Times" pitchFamily="18" charset="0"/>
              </a:defRPr>
            </a:lvl8pPr>
            <a:lvl9pPr eaLnBrk="0" fontAlgn="base" hangingPunct="0">
              <a:spcBef>
                <a:spcPct val="0"/>
              </a:spcBef>
              <a:spcAft>
                <a:spcPct val="0"/>
              </a:spcAft>
              <a:tabLst>
                <a:tab pos="279400" algn="l"/>
              </a:tabLst>
              <a:defRPr sz="2400">
                <a:solidFill>
                  <a:schemeClr val="tx1"/>
                </a:solidFill>
                <a:latin typeface="Times" pitchFamily="18" charset="0"/>
              </a:defRPr>
            </a:lvl9pPr>
          </a:lstStyle>
          <a:p>
            <a:pPr eaLnBrk="1" hangingPunct="1"/>
            <a:r>
              <a:rPr lang="cs-CZ" sz="3200" b="1" dirty="0">
                <a:latin typeface="Arial" pitchFamily="34" charset="0"/>
              </a:rPr>
              <a:t>Kontakty :</a:t>
            </a:r>
          </a:p>
          <a:p>
            <a:pPr eaLnBrk="1" hangingPunct="1"/>
            <a:r>
              <a:rPr lang="cs-CZ" sz="2200" b="1" dirty="0">
                <a:latin typeface="Arial" pitchFamily="34" charset="0"/>
              </a:rPr>
              <a:t>Tel. Olomouc : 585 716 111</a:t>
            </a:r>
          </a:p>
          <a:p>
            <a:pPr eaLnBrk="1" hangingPunct="1"/>
            <a:r>
              <a:rPr lang="cs-CZ" sz="2200" b="1" smtClean="0">
                <a:latin typeface="Arial" pitchFamily="34" charset="0"/>
              </a:rPr>
              <a:t>Web </a:t>
            </a:r>
            <a:r>
              <a:rPr lang="cs-CZ" sz="2200" b="1" dirty="0">
                <a:latin typeface="Arial" pitchFamily="34" charset="0"/>
              </a:rPr>
              <a:t>: www.grundfos.cz</a:t>
            </a:r>
          </a:p>
          <a:p>
            <a:pPr eaLnBrk="1" hangingPunct="1"/>
            <a:r>
              <a:rPr lang="cs-CZ" sz="2200" b="1" dirty="0">
                <a:latin typeface="Arial" pitchFamily="34" charset="0"/>
              </a:rPr>
              <a:t>Email : GCZ@grundfos.com</a:t>
            </a:r>
            <a:endParaRPr lang="en-GB" sz="2200" b="1" dirty="0">
              <a:latin typeface="Arial" pitchFamily="34" charset="0"/>
            </a:endParaRPr>
          </a:p>
        </p:txBody>
      </p:sp>
      <p:pic>
        <p:nvPicPr>
          <p:cNvPr id="921607" name="Picture 7" descr="MMj01782430000[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404813"/>
            <a:ext cx="1512888" cy="15128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03 ALPHA2 - no shel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2756" y="961231"/>
            <a:ext cx="2480064" cy="24800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R10000_ipod_front_med_dashboar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71445" y="1120110"/>
            <a:ext cx="1072460" cy="20000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descr="Redwolf_med_isolati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3546" y="1796924"/>
            <a:ext cx="3604417" cy="2069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799926"/>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2"/>
          <p:cNvSpPr>
            <a:spLocks noChangeArrowheads="1"/>
          </p:cNvSpPr>
          <p:nvPr/>
        </p:nvSpPr>
        <p:spPr bwMode="auto">
          <a:xfrm>
            <a:off x="4427538" y="333375"/>
            <a:ext cx="4716462" cy="5903913"/>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891907" name="Group 3"/>
          <p:cNvGrpSpPr>
            <a:grpSpLocks/>
          </p:cNvGrpSpPr>
          <p:nvPr/>
        </p:nvGrpSpPr>
        <p:grpSpPr bwMode="auto">
          <a:xfrm>
            <a:off x="5133975" y="2743200"/>
            <a:ext cx="3376613" cy="2803525"/>
            <a:chOff x="3932" y="1957"/>
            <a:chExt cx="1971" cy="1688"/>
          </a:xfrm>
        </p:grpSpPr>
        <p:sp>
          <p:nvSpPr>
            <p:cNvPr id="891908" name="Line 4"/>
            <p:cNvSpPr>
              <a:spLocks noChangeShapeType="1"/>
            </p:cNvSpPr>
            <p:nvPr/>
          </p:nvSpPr>
          <p:spPr bwMode="auto">
            <a:xfrm flipH="1" flipV="1">
              <a:off x="5393" y="2955"/>
              <a:ext cx="23" cy="4"/>
            </a:xfrm>
            <a:prstGeom prst="line">
              <a:avLst/>
            </a:prstGeom>
            <a:noFill/>
            <a:ln w="18815">
              <a:solidFill>
                <a:srgbClr val="40404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09" name="Freeform 5"/>
            <p:cNvSpPr>
              <a:spLocks/>
            </p:cNvSpPr>
            <p:nvPr/>
          </p:nvSpPr>
          <p:spPr bwMode="auto">
            <a:xfrm>
              <a:off x="5422" y="2677"/>
              <a:ext cx="30" cy="16"/>
            </a:xfrm>
            <a:custGeom>
              <a:avLst/>
              <a:gdLst>
                <a:gd name="T0" fmla="*/ 29 w 30"/>
                <a:gd name="T1" fmla="*/ 15 h 16"/>
                <a:gd name="T2" fmla="*/ 18 w 30"/>
                <a:gd name="T3" fmla="*/ 8 h 16"/>
                <a:gd name="T4" fmla="*/ 9 w 30"/>
                <a:gd name="T5" fmla="*/ 3 h 16"/>
                <a:gd name="T6" fmla="*/ 0 w 30"/>
                <a:gd name="T7" fmla="*/ 0 h 16"/>
              </a:gdLst>
              <a:ahLst/>
              <a:cxnLst>
                <a:cxn ang="0">
                  <a:pos x="T0" y="T1"/>
                </a:cxn>
                <a:cxn ang="0">
                  <a:pos x="T2" y="T3"/>
                </a:cxn>
                <a:cxn ang="0">
                  <a:pos x="T4" y="T5"/>
                </a:cxn>
                <a:cxn ang="0">
                  <a:pos x="T6" y="T7"/>
                </a:cxn>
              </a:cxnLst>
              <a:rect l="0" t="0" r="r" b="b"/>
              <a:pathLst>
                <a:path w="30" h="16">
                  <a:moveTo>
                    <a:pt x="29" y="15"/>
                  </a:moveTo>
                  <a:lnTo>
                    <a:pt x="18" y="8"/>
                  </a:lnTo>
                  <a:lnTo>
                    <a:pt x="9" y="3"/>
                  </a:lnTo>
                  <a:lnTo>
                    <a:pt x="0"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10" name="Freeform 6"/>
            <p:cNvSpPr>
              <a:spLocks/>
            </p:cNvSpPr>
            <p:nvPr/>
          </p:nvSpPr>
          <p:spPr bwMode="auto">
            <a:xfrm>
              <a:off x="5402" y="2669"/>
              <a:ext cx="21" cy="9"/>
            </a:xfrm>
            <a:custGeom>
              <a:avLst/>
              <a:gdLst>
                <a:gd name="T0" fmla="*/ 20 w 21"/>
                <a:gd name="T1" fmla="*/ 8 h 9"/>
                <a:gd name="T2" fmla="*/ 12 w 21"/>
                <a:gd name="T3" fmla="*/ 3 h 9"/>
                <a:gd name="T4" fmla="*/ 4 w 21"/>
                <a:gd name="T5" fmla="*/ 0 h 9"/>
                <a:gd name="T6" fmla="*/ 0 w 21"/>
                <a:gd name="T7" fmla="*/ 5 h 9"/>
              </a:gdLst>
              <a:ahLst/>
              <a:cxnLst>
                <a:cxn ang="0">
                  <a:pos x="T0" y="T1"/>
                </a:cxn>
                <a:cxn ang="0">
                  <a:pos x="T2" y="T3"/>
                </a:cxn>
                <a:cxn ang="0">
                  <a:pos x="T4" y="T5"/>
                </a:cxn>
                <a:cxn ang="0">
                  <a:pos x="T6" y="T7"/>
                </a:cxn>
              </a:cxnLst>
              <a:rect l="0" t="0" r="r" b="b"/>
              <a:pathLst>
                <a:path w="21" h="9">
                  <a:moveTo>
                    <a:pt x="20" y="8"/>
                  </a:moveTo>
                  <a:lnTo>
                    <a:pt x="12" y="3"/>
                  </a:lnTo>
                  <a:lnTo>
                    <a:pt x="4" y="0"/>
                  </a:lnTo>
                  <a:lnTo>
                    <a:pt x="0" y="5"/>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11" name="Freeform 7"/>
            <p:cNvSpPr>
              <a:spLocks/>
            </p:cNvSpPr>
            <p:nvPr/>
          </p:nvSpPr>
          <p:spPr bwMode="auto">
            <a:xfrm>
              <a:off x="5401" y="2674"/>
              <a:ext cx="7" cy="67"/>
            </a:xfrm>
            <a:custGeom>
              <a:avLst/>
              <a:gdLst>
                <a:gd name="T0" fmla="*/ 1 w 7"/>
                <a:gd name="T1" fmla="*/ 0 h 67"/>
                <a:gd name="T2" fmla="*/ 0 w 7"/>
                <a:gd name="T3" fmla="*/ 8 h 67"/>
                <a:gd name="T4" fmla="*/ 1 w 7"/>
                <a:gd name="T5" fmla="*/ 16 h 67"/>
                <a:gd name="T6" fmla="*/ 3 w 7"/>
                <a:gd name="T7" fmla="*/ 27 h 67"/>
                <a:gd name="T8" fmla="*/ 4 w 7"/>
                <a:gd name="T9" fmla="*/ 40 h 67"/>
                <a:gd name="T10" fmla="*/ 5 w 7"/>
                <a:gd name="T11" fmla="*/ 52 h 67"/>
                <a:gd name="T12" fmla="*/ 6 w 7"/>
                <a:gd name="T13" fmla="*/ 66 h 67"/>
              </a:gdLst>
              <a:ahLst/>
              <a:cxnLst>
                <a:cxn ang="0">
                  <a:pos x="T0" y="T1"/>
                </a:cxn>
                <a:cxn ang="0">
                  <a:pos x="T2" y="T3"/>
                </a:cxn>
                <a:cxn ang="0">
                  <a:pos x="T4" y="T5"/>
                </a:cxn>
                <a:cxn ang="0">
                  <a:pos x="T6" y="T7"/>
                </a:cxn>
                <a:cxn ang="0">
                  <a:pos x="T8" y="T9"/>
                </a:cxn>
                <a:cxn ang="0">
                  <a:pos x="T10" y="T11"/>
                </a:cxn>
                <a:cxn ang="0">
                  <a:pos x="T12" y="T13"/>
                </a:cxn>
              </a:cxnLst>
              <a:rect l="0" t="0" r="r" b="b"/>
              <a:pathLst>
                <a:path w="7" h="67">
                  <a:moveTo>
                    <a:pt x="1" y="0"/>
                  </a:moveTo>
                  <a:lnTo>
                    <a:pt x="0" y="8"/>
                  </a:lnTo>
                  <a:lnTo>
                    <a:pt x="1" y="16"/>
                  </a:lnTo>
                  <a:lnTo>
                    <a:pt x="3" y="27"/>
                  </a:lnTo>
                  <a:lnTo>
                    <a:pt x="4" y="40"/>
                  </a:lnTo>
                  <a:lnTo>
                    <a:pt x="5" y="52"/>
                  </a:lnTo>
                  <a:lnTo>
                    <a:pt x="6" y="66"/>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12" name="Freeform 8"/>
            <p:cNvSpPr>
              <a:spLocks/>
            </p:cNvSpPr>
            <p:nvPr/>
          </p:nvSpPr>
          <p:spPr bwMode="auto">
            <a:xfrm>
              <a:off x="5407" y="2740"/>
              <a:ext cx="2" cy="86"/>
            </a:xfrm>
            <a:custGeom>
              <a:avLst/>
              <a:gdLst>
                <a:gd name="T0" fmla="*/ 0 w 2"/>
                <a:gd name="T1" fmla="*/ 0 h 86"/>
                <a:gd name="T2" fmla="*/ 0 w 2"/>
                <a:gd name="T3" fmla="*/ 10 h 86"/>
                <a:gd name="T4" fmla="*/ 1 w 2"/>
                <a:gd name="T5" fmla="*/ 20 h 86"/>
                <a:gd name="T6" fmla="*/ 1 w 2"/>
                <a:gd name="T7" fmla="*/ 31 h 86"/>
                <a:gd name="T8" fmla="*/ 1 w 2"/>
                <a:gd name="T9" fmla="*/ 42 h 86"/>
                <a:gd name="T10" fmla="*/ 1 w 2"/>
                <a:gd name="T11" fmla="*/ 54 h 86"/>
                <a:gd name="T12" fmla="*/ 1 w 2"/>
                <a:gd name="T13" fmla="*/ 65 h 86"/>
                <a:gd name="T14" fmla="*/ 0 w 2"/>
                <a:gd name="T15" fmla="*/ 75 h 86"/>
                <a:gd name="T16" fmla="*/ 0 w 2"/>
                <a:gd name="T17" fmla="*/ 8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86">
                  <a:moveTo>
                    <a:pt x="0" y="0"/>
                  </a:moveTo>
                  <a:lnTo>
                    <a:pt x="0" y="10"/>
                  </a:lnTo>
                  <a:lnTo>
                    <a:pt x="1" y="20"/>
                  </a:lnTo>
                  <a:lnTo>
                    <a:pt x="1" y="31"/>
                  </a:lnTo>
                  <a:lnTo>
                    <a:pt x="1" y="42"/>
                  </a:lnTo>
                  <a:lnTo>
                    <a:pt x="1" y="54"/>
                  </a:lnTo>
                  <a:lnTo>
                    <a:pt x="1" y="65"/>
                  </a:lnTo>
                  <a:lnTo>
                    <a:pt x="0" y="75"/>
                  </a:lnTo>
                  <a:lnTo>
                    <a:pt x="0" y="85"/>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13" name="Freeform 9"/>
            <p:cNvSpPr>
              <a:spLocks/>
            </p:cNvSpPr>
            <p:nvPr/>
          </p:nvSpPr>
          <p:spPr bwMode="auto">
            <a:xfrm>
              <a:off x="5399" y="2825"/>
              <a:ext cx="9" cy="67"/>
            </a:xfrm>
            <a:custGeom>
              <a:avLst/>
              <a:gdLst>
                <a:gd name="T0" fmla="*/ 8 w 9"/>
                <a:gd name="T1" fmla="*/ 0 h 67"/>
                <a:gd name="T2" fmla="*/ 8 w 9"/>
                <a:gd name="T3" fmla="*/ 12 h 67"/>
                <a:gd name="T4" fmla="*/ 7 w 9"/>
                <a:gd name="T5" fmla="*/ 21 h 67"/>
                <a:gd name="T6" fmla="*/ 5 w 9"/>
                <a:gd name="T7" fmla="*/ 29 h 67"/>
                <a:gd name="T8" fmla="*/ 3 w 9"/>
                <a:gd name="T9" fmla="*/ 39 h 67"/>
                <a:gd name="T10" fmla="*/ 2 w 9"/>
                <a:gd name="T11" fmla="*/ 51 h 67"/>
                <a:gd name="T12" fmla="*/ 0 w 9"/>
                <a:gd name="T13" fmla="*/ 66 h 67"/>
              </a:gdLst>
              <a:ahLst/>
              <a:cxnLst>
                <a:cxn ang="0">
                  <a:pos x="T0" y="T1"/>
                </a:cxn>
                <a:cxn ang="0">
                  <a:pos x="T2" y="T3"/>
                </a:cxn>
                <a:cxn ang="0">
                  <a:pos x="T4" y="T5"/>
                </a:cxn>
                <a:cxn ang="0">
                  <a:pos x="T6" y="T7"/>
                </a:cxn>
                <a:cxn ang="0">
                  <a:pos x="T8" y="T9"/>
                </a:cxn>
                <a:cxn ang="0">
                  <a:pos x="T10" y="T11"/>
                </a:cxn>
                <a:cxn ang="0">
                  <a:pos x="T12" y="T13"/>
                </a:cxn>
              </a:cxnLst>
              <a:rect l="0" t="0" r="r" b="b"/>
              <a:pathLst>
                <a:path w="9" h="67">
                  <a:moveTo>
                    <a:pt x="8" y="0"/>
                  </a:moveTo>
                  <a:lnTo>
                    <a:pt x="8" y="12"/>
                  </a:lnTo>
                  <a:lnTo>
                    <a:pt x="7" y="21"/>
                  </a:lnTo>
                  <a:lnTo>
                    <a:pt x="5" y="29"/>
                  </a:lnTo>
                  <a:lnTo>
                    <a:pt x="3" y="39"/>
                  </a:lnTo>
                  <a:lnTo>
                    <a:pt x="2" y="51"/>
                  </a:lnTo>
                  <a:lnTo>
                    <a:pt x="0" y="66"/>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14" name="Freeform 10"/>
            <p:cNvSpPr>
              <a:spLocks/>
            </p:cNvSpPr>
            <p:nvPr/>
          </p:nvSpPr>
          <p:spPr bwMode="auto">
            <a:xfrm>
              <a:off x="5380" y="2891"/>
              <a:ext cx="20" cy="135"/>
            </a:xfrm>
            <a:custGeom>
              <a:avLst/>
              <a:gdLst>
                <a:gd name="T0" fmla="*/ 19 w 20"/>
                <a:gd name="T1" fmla="*/ 0 h 135"/>
                <a:gd name="T2" fmla="*/ 19 w 20"/>
                <a:gd name="T3" fmla="*/ 7 h 135"/>
                <a:gd name="T4" fmla="*/ 17 w 20"/>
                <a:gd name="T5" fmla="*/ 14 h 135"/>
                <a:gd name="T6" fmla="*/ 16 w 20"/>
                <a:gd name="T7" fmla="*/ 23 h 135"/>
                <a:gd name="T8" fmla="*/ 15 w 20"/>
                <a:gd name="T9" fmla="*/ 31 h 135"/>
                <a:gd name="T10" fmla="*/ 13 w 20"/>
                <a:gd name="T11" fmla="*/ 39 h 135"/>
                <a:gd name="T12" fmla="*/ 12 w 20"/>
                <a:gd name="T13" fmla="*/ 48 h 135"/>
                <a:gd name="T14" fmla="*/ 11 w 20"/>
                <a:gd name="T15" fmla="*/ 58 h 135"/>
                <a:gd name="T16" fmla="*/ 9 w 20"/>
                <a:gd name="T17" fmla="*/ 68 h 135"/>
                <a:gd name="T18" fmla="*/ 8 w 20"/>
                <a:gd name="T19" fmla="*/ 78 h 135"/>
                <a:gd name="T20" fmla="*/ 6 w 20"/>
                <a:gd name="T21" fmla="*/ 89 h 135"/>
                <a:gd name="T22" fmla="*/ 5 w 20"/>
                <a:gd name="T23" fmla="*/ 99 h 135"/>
                <a:gd name="T24" fmla="*/ 3 w 20"/>
                <a:gd name="T25" fmla="*/ 111 h 135"/>
                <a:gd name="T26" fmla="*/ 2 w 20"/>
                <a:gd name="T27" fmla="*/ 122 h 135"/>
                <a:gd name="T28" fmla="*/ 0 w 20"/>
                <a:gd name="T29" fmla="*/ 13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135">
                  <a:moveTo>
                    <a:pt x="19" y="0"/>
                  </a:moveTo>
                  <a:lnTo>
                    <a:pt x="19" y="7"/>
                  </a:lnTo>
                  <a:lnTo>
                    <a:pt x="17" y="14"/>
                  </a:lnTo>
                  <a:lnTo>
                    <a:pt x="16" y="23"/>
                  </a:lnTo>
                  <a:lnTo>
                    <a:pt x="15" y="31"/>
                  </a:lnTo>
                  <a:lnTo>
                    <a:pt x="13" y="39"/>
                  </a:lnTo>
                  <a:lnTo>
                    <a:pt x="12" y="48"/>
                  </a:lnTo>
                  <a:lnTo>
                    <a:pt x="11" y="58"/>
                  </a:lnTo>
                  <a:lnTo>
                    <a:pt x="9" y="68"/>
                  </a:lnTo>
                  <a:lnTo>
                    <a:pt x="8" y="78"/>
                  </a:lnTo>
                  <a:lnTo>
                    <a:pt x="6" y="89"/>
                  </a:lnTo>
                  <a:lnTo>
                    <a:pt x="5" y="99"/>
                  </a:lnTo>
                  <a:lnTo>
                    <a:pt x="3" y="111"/>
                  </a:lnTo>
                  <a:lnTo>
                    <a:pt x="2" y="122"/>
                  </a:lnTo>
                  <a:lnTo>
                    <a:pt x="0" y="134"/>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15" name="Freeform 11"/>
            <p:cNvSpPr>
              <a:spLocks/>
            </p:cNvSpPr>
            <p:nvPr/>
          </p:nvSpPr>
          <p:spPr bwMode="auto">
            <a:xfrm>
              <a:off x="4426" y="2244"/>
              <a:ext cx="970" cy="1045"/>
            </a:xfrm>
            <a:custGeom>
              <a:avLst/>
              <a:gdLst>
                <a:gd name="T0" fmla="*/ 62 w 970"/>
                <a:gd name="T1" fmla="*/ 24 h 1045"/>
                <a:gd name="T2" fmla="*/ 125 w 970"/>
                <a:gd name="T3" fmla="*/ 13 h 1045"/>
                <a:gd name="T4" fmla="*/ 201 w 970"/>
                <a:gd name="T5" fmla="*/ 6 h 1045"/>
                <a:gd name="T6" fmla="*/ 264 w 970"/>
                <a:gd name="T7" fmla="*/ 4 h 1045"/>
                <a:gd name="T8" fmla="*/ 334 w 970"/>
                <a:gd name="T9" fmla="*/ 1 h 1045"/>
                <a:gd name="T10" fmla="*/ 401 w 970"/>
                <a:gd name="T11" fmla="*/ 1 h 1045"/>
                <a:gd name="T12" fmla="*/ 470 w 970"/>
                <a:gd name="T13" fmla="*/ 0 h 1045"/>
                <a:gd name="T14" fmla="*/ 533 w 970"/>
                <a:gd name="T15" fmla="*/ 0 h 1045"/>
                <a:gd name="T16" fmla="*/ 597 w 970"/>
                <a:gd name="T17" fmla="*/ 2 h 1045"/>
                <a:gd name="T18" fmla="*/ 663 w 970"/>
                <a:gd name="T19" fmla="*/ 6 h 1045"/>
                <a:gd name="T20" fmla="*/ 728 w 970"/>
                <a:gd name="T21" fmla="*/ 11 h 1045"/>
                <a:gd name="T22" fmla="*/ 797 w 970"/>
                <a:gd name="T23" fmla="*/ 14 h 1045"/>
                <a:gd name="T24" fmla="*/ 868 w 970"/>
                <a:gd name="T25" fmla="*/ 22 h 1045"/>
                <a:gd name="T26" fmla="*/ 937 w 970"/>
                <a:gd name="T27" fmla="*/ 33 h 1045"/>
                <a:gd name="T28" fmla="*/ 967 w 970"/>
                <a:gd name="T29" fmla="*/ 61 h 1045"/>
                <a:gd name="T30" fmla="*/ 948 w 970"/>
                <a:gd name="T31" fmla="*/ 132 h 1045"/>
                <a:gd name="T32" fmla="*/ 935 w 970"/>
                <a:gd name="T33" fmla="*/ 190 h 1045"/>
                <a:gd name="T34" fmla="*/ 920 w 970"/>
                <a:gd name="T35" fmla="*/ 260 h 1045"/>
                <a:gd name="T36" fmla="*/ 912 w 970"/>
                <a:gd name="T37" fmla="*/ 331 h 1045"/>
                <a:gd name="T38" fmla="*/ 910 w 970"/>
                <a:gd name="T39" fmla="*/ 396 h 1045"/>
                <a:gd name="T40" fmla="*/ 910 w 970"/>
                <a:gd name="T41" fmla="*/ 464 h 1045"/>
                <a:gd name="T42" fmla="*/ 910 w 970"/>
                <a:gd name="T43" fmla="*/ 530 h 1045"/>
                <a:gd name="T44" fmla="*/ 909 w 970"/>
                <a:gd name="T45" fmla="*/ 597 h 1045"/>
                <a:gd name="T46" fmla="*/ 904 w 970"/>
                <a:gd name="T47" fmla="*/ 664 h 1045"/>
                <a:gd name="T48" fmla="*/ 898 w 970"/>
                <a:gd name="T49" fmla="*/ 726 h 1045"/>
                <a:gd name="T50" fmla="*/ 893 w 970"/>
                <a:gd name="T51" fmla="*/ 795 h 1045"/>
                <a:gd name="T52" fmla="*/ 885 w 970"/>
                <a:gd name="T53" fmla="*/ 861 h 1045"/>
                <a:gd name="T54" fmla="*/ 865 w 970"/>
                <a:gd name="T55" fmla="*/ 921 h 1045"/>
                <a:gd name="T56" fmla="*/ 841 w 970"/>
                <a:gd name="T57" fmla="*/ 973 h 1045"/>
                <a:gd name="T58" fmla="*/ 787 w 970"/>
                <a:gd name="T59" fmla="*/ 1014 h 1045"/>
                <a:gd name="T60" fmla="*/ 735 w 970"/>
                <a:gd name="T61" fmla="*/ 1026 h 1045"/>
                <a:gd name="T62" fmla="*/ 669 w 970"/>
                <a:gd name="T63" fmla="*/ 1033 h 1045"/>
                <a:gd name="T64" fmla="*/ 597 w 970"/>
                <a:gd name="T65" fmla="*/ 1038 h 1045"/>
                <a:gd name="T66" fmla="*/ 529 w 970"/>
                <a:gd name="T67" fmla="*/ 1041 h 1045"/>
                <a:gd name="T68" fmla="*/ 463 w 970"/>
                <a:gd name="T69" fmla="*/ 1042 h 1045"/>
                <a:gd name="T70" fmla="*/ 393 w 970"/>
                <a:gd name="T71" fmla="*/ 1044 h 1045"/>
                <a:gd name="T72" fmla="*/ 331 w 970"/>
                <a:gd name="T73" fmla="*/ 1041 h 1045"/>
                <a:gd name="T74" fmla="*/ 275 w 970"/>
                <a:gd name="T75" fmla="*/ 1033 h 1045"/>
                <a:gd name="T76" fmla="*/ 211 w 970"/>
                <a:gd name="T77" fmla="*/ 1016 h 1045"/>
                <a:gd name="T78" fmla="*/ 158 w 970"/>
                <a:gd name="T79" fmla="*/ 988 h 1045"/>
                <a:gd name="T80" fmla="*/ 120 w 970"/>
                <a:gd name="T81" fmla="*/ 943 h 1045"/>
                <a:gd name="T82" fmla="*/ 96 w 970"/>
                <a:gd name="T83" fmla="*/ 885 h 1045"/>
                <a:gd name="T84" fmla="*/ 77 w 970"/>
                <a:gd name="T85" fmla="*/ 820 h 1045"/>
                <a:gd name="T86" fmla="*/ 65 w 970"/>
                <a:gd name="T87" fmla="*/ 758 h 1045"/>
                <a:gd name="T88" fmla="*/ 58 w 970"/>
                <a:gd name="T89" fmla="*/ 693 h 1045"/>
                <a:gd name="T90" fmla="*/ 59 w 970"/>
                <a:gd name="T91" fmla="*/ 632 h 1045"/>
                <a:gd name="T92" fmla="*/ 62 w 970"/>
                <a:gd name="T93" fmla="*/ 567 h 1045"/>
                <a:gd name="T94" fmla="*/ 62 w 970"/>
                <a:gd name="T95" fmla="*/ 501 h 1045"/>
                <a:gd name="T96" fmla="*/ 65 w 970"/>
                <a:gd name="T97" fmla="*/ 434 h 1045"/>
                <a:gd name="T98" fmla="*/ 66 w 970"/>
                <a:gd name="T99" fmla="*/ 370 h 1045"/>
                <a:gd name="T100" fmla="*/ 69 w 970"/>
                <a:gd name="T101" fmla="*/ 301 h 1045"/>
                <a:gd name="T102" fmla="*/ 71 w 970"/>
                <a:gd name="T103" fmla="*/ 239 h 1045"/>
                <a:gd name="T104" fmla="*/ 59 w 970"/>
                <a:gd name="T105" fmla="*/ 173 h 1045"/>
                <a:gd name="T106" fmla="*/ 34 w 970"/>
                <a:gd name="T107" fmla="*/ 105 h 1045"/>
                <a:gd name="T108" fmla="*/ 9 w 970"/>
                <a:gd name="T109" fmla="*/ 49 h 1045"/>
                <a:gd name="T110" fmla="*/ 5 w 970"/>
                <a:gd name="T111" fmla="*/ 41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70" h="1045">
                  <a:moveTo>
                    <a:pt x="5" y="41"/>
                  </a:moveTo>
                  <a:lnTo>
                    <a:pt x="10" y="38"/>
                  </a:lnTo>
                  <a:lnTo>
                    <a:pt x="17" y="35"/>
                  </a:lnTo>
                  <a:lnTo>
                    <a:pt x="27" y="32"/>
                  </a:lnTo>
                  <a:lnTo>
                    <a:pt x="37" y="29"/>
                  </a:lnTo>
                  <a:lnTo>
                    <a:pt x="49" y="26"/>
                  </a:lnTo>
                  <a:lnTo>
                    <a:pt x="62" y="24"/>
                  </a:lnTo>
                  <a:lnTo>
                    <a:pt x="75" y="21"/>
                  </a:lnTo>
                  <a:lnTo>
                    <a:pt x="84" y="19"/>
                  </a:lnTo>
                  <a:lnTo>
                    <a:pt x="91" y="19"/>
                  </a:lnTo>
                  <a:lnTo>
                    <a:pt x="100" y="17"/>
                  </a:lnTo>
                  <a:lnTo>
                    <a:pt x="108" y="15"/>
                  </a:lnTo>
                  <a:lnTo>
                    <a:pt x="116" y="14"/>
                  </a:lnTo>
                  <a:lnTo>
                    <a:pt x="125" y="13"/>
                  </a:lnTo>
                  <a:lnTo>
                    <a:pt x="135" y="12"/>
                  </a:lnTo>
                  <a:lnTo>
                    <a:pt x="145" y="11"/>
                  </a:lnTo>
                  <a:lnTo>
                    <a:pt x="156" y="10"/>
                  </a:lnTo>
                  <a:lnTo>
                    <a:pt x="167" y="8"/>
                  </a:lnTo>
                  <a:lnTo>
                    <a:pt x="180" y="8"/>
                  </a:lnTo>
                  <a:lnTo>
                    <a:pt x="193" y="7"/>
                  </a:lnTo>
                  <a:lnTo>
                    <a:pt x="201" y="6"/>
                  </a:lnTo>
                  <a:lnTo>
                    <a:pt x="209" y="6"/>
                  </a:lnTo>
                  <a:lnTo>
                    <a:pt x="218" y="5"/>
                  </a:lnTo>
                  <a:lnTo>
                    <a:pt x="227" y="5"/>
                  </a:lnTo>
                  <a:lnTo>
                    <a:pt x="236" y="5"/>
                  </a:lnTo>
                  <a:lnTo>
                    <a:pt x="245" y="5"/>
                  </a:lnTo>
                  <a:lnTo>
                    <a:pt x="255" y="4"/>
                  </a:lnTo>
                  <a:lnTo>
                    <a:pt x="264" y="4"/>
                  </a:lnTo>
                  <a:lnTo>
                    <a:pt x="274" y="3"/>
                  </a:lnTo>
                  <a:lnTo>
                    <a:pt x="284" y="3"/>
                  </a:lnTo>
                  <a:lnTo>
                    <a:pt x="294" y="3"/>
                  </a:lnTo>
                  <a:lnTo>
                    <a:pt x="304" y="3"/>
                  </a:lnTo>
                  <a:lnTo>
                    <a:pt x="314" y="2"/>
                  </a:lnTo>
                  <a:lnTo>
                    <a:pt x="324" y="2"/>
                  </a:lnTo>
                  <a:lnTo>
                    <a:pt x="334" y="1"/>
                  </a:lnTo>
                  <a:lnTo>
                    <a:pt x="344" y="1"/>
                  </a:lnTo>
                  <a:lnTo>
                    <a:pt x="354" y="1"/>
                  </a:lnTo>
                  <a:lnTo>
                    <a:pt x="364" y="1"/>
                  </a:lnTo>
                  <a:lnTo>
                    <a:pt x="374" y="1"/>
                  </a:lnTo>
                  <a:lnTo>
                    <a:pt x="383" y="1"/>
                  </a:lnTo>
                  <a:lnTo>
                    <a:pt x="392" y="1"/>
                  </a:lnTo>
                  <a:lnTo>
                    <a:pt x="401" y="1"/>
                  </a:lnTo>
                  <a:lnTo>
                    <a:pt x="411" y="0"/>
                  </a:lnTo>
                  <a:lnTo>
                    <a:pt x="421" y="0"/>
                  </a:lnTo>
                  <a:lnTo>
                    <a:pt x="431" y="0"/>
                  </a:lnTo>
                  <a:lnTo>
                    <a:pt x="441" y="0"/>
                  </a:lnTo>
                  <a:lnTo>
                    <a:pt x="451" y="0"/>
                  </a:lnTo>
                  <a:lnTo>
                    <a:pt x="461" y="0"/>
                  </a:lnTo>
                  <a:lnTo>
                    <a:pt x="470" y="0"/>
                  </a:lnTo>
                  <a:lnTo>
                    <a:pt x="479" y="0"/>
                  </a:lnTo>
                  <a:lnTo>
                    <a:pt x="488" y="0"/>
                  </a:lnTo>
                  <a:lnTo>
                    <a:pt x="498" y="0"/>
                  </a:lnTo>
                  <a:lnTo>
                    <a:pt x="506" y="0"/>
                  </a:lnTo>
                  <a:lnTo>
                    <a:pt x="515" y="0"/>
                  </a:lnTo>
                  <a:lnTo>
                    <a:pt x="525" y="0"/>
                  </a:lnTo>
                  <a:lnTo>
                    <a:pt x="533" y="0"/>
                  </a:lnTo>
                  <a:lnTo>
                    <a:pt x="542" y="0"/>
                  </a:lnTo>
                  <a:lnTo>
                    <a:pt x="551" y="0"/>
                  </a:lnTo>
                  <a:lnTo>
                    <a:pt x="559" y="0"/>
                  </a:lnTo>
                  <a:lnTo>
                    <a:pt x="568" y="1"/>
                  </a:lnTo>
                  <a:lnTo>
                    <a:pt x="578" y="1"/>
                  </a:lnTo>
                  <a:lnTo>
                    <a:pt x="588" y="1"/>
                  </a:lnTo>
                  <a:lnTo>
                    <a:pt x="597" y="2"/>
                  </a:lnTo>
                  <a:lnTo>
                    <a:pt x="608" y="2"/>
                  </a:lnTo>
                  <a:lnTo>
                    <a:pt x="617" y="3"/>
                  </a:lnTo>
                  <a:lnTo>
                    <a:pt x="626" y="3"/>
                  </a:lnTo>
                  <a:lnTo>
                    <a:pt x="635" y="4"/>
                  </a:lnTo>
                  <a:lnTo>
                    <a:pt x="645" y="5"/>
                  </a:lnTo>
                  <a:lnTo>
                    <a:pt x="654" y="5"/>
                  </a:lnTo>
                  <a:lnTo>
                    <a:pt x="663" y="6"/>
                  </a:lnTo>
                  <a:lnTo>
                    <a:pt x="672" y="7"/>
                  </a:lnTo>
                  <a:lnTo>
                    <a:pt x="681" y="8"/>
                  </a:lnTo>
                  <a:lnTo>
                    <a:pt x="690" y="8"/>
                  </a:lnTo>
                  <a:lnTo>
                    <a:pt x="699" y="9"/>
                  </a:lnTo>
                  <a:lnTo>
                    <a:pt x="708" y="10"/>
                  </a:lnTo>
                  <a:lnTo>
                    <a:pt x="718" y="10"/>
                  </a:lnTo>
                  <a:lnTo>
                    <a:pt x="728" y="11"/>
                  </a:lnTo>
                  <a:lnTo>
                    <a:pt x="738" y="12"/>
                  </a:lnTo>
                  <a:lnTo>
                    <a:pt x="749" y="12"/>
                  </a:lnTo>
                  <a:lnTo>
                    <a:pt x="758" y="12"/>
                  </a:lnTo>
                  <a:lnTo>
                    <a:pt x="768" y="13"/>
                  </a:lnTo>
                  <a:lnTo>
                    <a:pt x="778" y="13"/>
                  </a:lnTo>
                  <a:lnTo>
                    <a:pt x="788" y="14"/>
                  </a:lnTo>
                  <a:lnTo>
                    <a:pt x="797" y="14"/>
                  </a:lnTo>
                  <a:lnTo>
                    <a:pt x="806" y="15"/>
                  </a:lnTo>
                  <a:lnTo>
                    <a:pt x="816" y="16"/>
                  </a:lnTo>
                  <a:lnTo>
                    <a:pt x="824" y="17"/>
                  </a:lnTo>
                  <a:lnTo>
                    <a:pt x="833" y="18"/>
                  </a:lnTo>
                  <a:lnTo>
                    <a:pt x="846" y="19"/>
                  </a:lnTo>
                  <a:lnTo>
                    <a:pt x="857" y="21"/>
                  </a:lnTo>
                  <a:lnTo>
                    <a:pt x="868" y="22"/>
                  </a:lnTo>
                  <a:lnTo>
                    <a:pt x="879" y="24"/>
                  </a:lnTo>
                  <a:lnTo>
                    <a:pt x="888" y="25"/>
                  </a:lnTo>
                  <a:lnTo>
                    <a:pt x="898" y="27"/>
                  </a:lnTo>
                  <a:lnTo>
                    <a:pt x="907" y="29"/>
                  </a:lnTo>
                  <a:lnTo>
                    <a:pt x="916" y="31"/>
                  </a:lnTo>
                  <a:lnTo>
                    <a:pt x="924" y="32"/>
                  </a:lnTo>
                  <a:lnTo>
                    <a:pt x="937" y="33"/>
                  </a:lnTo>
                  <a:lnTo>
                    <a:pt x="947" y="33"/>
                  </a:lnTo>
                  <a:lnTo>
                    <a:pt x="956" y="35"/>
                  </a:lnTo>
                  <a:lnTo>
                    <a:pt x="963" y="37"/>
                  </a:lnTo>
                  <a:lnTo>
                    <a:pt x="968" y="44"/>
                  </a:lnTo>
                  <a:lnTo>
                    <a:pt x="969" y="49"/>
                  </a:lnTo>
                  <a:lnTo>
                    <a:pt x="968" y="55"/>
                  </a:lnTo>
                  <a:lnTo>
                    <a:pt x="967" y="61"/>
                  </a:lnTo>
                  <a:lnTo>
                    <a:pt x="965" y="69"/>
                  </a:lnTo>
                  <a:lnTo>
                    <a:pt x="962" y="78"/>
                  </a:lnTo>
                  <a:lnTo>
                    <a:pt x="959" y="89"/>
                  </a:lnTo>
                  <a:lnTo>
                    <a:pt x="955" y="102"/>
                  </a:lnTo>
                  <a:lnTo>
                    <a:pt x="951" y="117"/>
                  </a:lnTo>
                  <a:lnTo>
                    <a:pt x="950" y="125"/>
                  </a:lnTo>
                  <a:lnTo>
                    <a:pt x="948" y="132"/>
                  </a:lnTo>
                  <a:lnTo>
                    <a:pt x="946" y="139"/>
                  </a:lnTo>
                  <a:lnTo>
                    <a:pt x="944" y="147"/>
                  </a:lnTo>
                  <a:lnTo>
                    <a:pt x="942" y="155"/>
                  </a:lnTo>
                  <a:lnTo>
                    <a:pt x="941" y="164"/>
                  </a:lnTo>
                  <a:lnTo>
                    <a:pt x="938" y="171"/>
                  </a:lnTo>
                  <a:lnTo>
                    <a:pt x="936" y="181"/>
                  </a:lnTo>
                  <a:lnTo>
                    <a:pt x="935" y="190"/>
                  </a:lnTo>
                  <a:lnTo>
                    <a:pt x="932" y="200"/>
                  </a:lnTo>
                  <a:lnTo>
                    <a:pt x="930" y="209"/>
                  </a:lnTo>
                  <a:lnTo>
                    <a:pt x="928" y="219"/>
                  </a:lnTo>
                  <a:lnTo>
                    <a:pt x="926" y="229"/>
                  </a:lnTo>
                  <a:lnTo>
                    <a:pt x="924" y="239"/>
                  </a:lnTo>
                  <a:lnTo>
                    <a:pt x="922" y="250"/>
                  </a:lnTo>
                  <a:lnTo>
                    <a:pt x="920" y="260"/>
                  </a:lnTo>
                  <a:lnTo>
                    <a:pt x="919" y="270"/>
                  </a:lnTo>
                  <a:lnTo>
                    <a:pt x="917" y="282"/>
                  </a:lnTo>
                  <a:lnTo>
                    <a:pt x="915" y="292"/>
                  </a:lnTo>
                  <a:lnTo>
                    <a:pt x="914" y="303"/>
                  </a:lnTo>
                  <a:lnTo>
                    <a:pt x="913" y="314"/>
                  </a:lnTo>
                  <a:lnTo>
                    <a:pt x="912" y="322"/>
                  </a:lnTo>
                  <a:lnTo>
                    <a:pt x="912" y="331"/>
                  </a:lnTo>
                  <a:lnTo>
                    <a:pt x="911" y="339"/>
                  </a:lnTo>
                  <a:lnTo>
                    <a:pt x="911" y="349"/>
                  </a:lnTo>
                  <a:lnTo>
                    <a:pt x="910" y="357"/>
                  </a:lnTo>
                  <a:lnTo>
                    <a:pt x="910" y="367"/>
                  </a:lnTo>
                  <a:lnTo>
                    <a:pt x="910" y="377"/>
                  </a:lnTo>
                  <a:lnTo>
                    <a:pt x="910" y="386"/>
                  </a:lnTo>
                  <a:lnTo>
                    <a:pt x="910" y="396"/>
                  </a:lnTo>
                  <a:lnTo>
                    <a:pt x="910" y="405"/>
                  </a:lnTo>
                  <a:lnTo>
                    <a:pt x="910" y="415"/>
                  </a:lnTo>
                  <a:lnTo>
                    <a:pt x="910" y="425"/>
                  </a:lnTo>
                  <a:lnTo>
                    <a:pt x="910" y="435"/>
                  </a:lnTo>
                  <a:lnTo>
                    <a:pt x="910" y="445"/>
                  </a:lnTo>
                  <a:lnTo>
                    <a:pt x="910" y="454"/>
                  </a:lnTo>
                  <a:lnTo>
                    <a:pt x="910" y="464"/>
                  </a:lnTo>
                  <a:lnTo>
                    <a:pt x="910" y="473"/>
                  </a:lnTo>
                  <a:lnTo>
                    <a:pt x="910" y="483"/>
                  </a:lnTo>
                  <a:lnTo>
                    <a:pt x="910" y="493"/>
                  </a:lnTo>
                  <a:lnTo>
                    <a:pt x="910" y="502"/>
                  </a:lnTo>
                  <a:lnTo>
                    <a:pt x="910" y="512"/>
                  </a:lnTo>
                  <a:lnTo>
                    <a:pt x="910" y="521"/>
                  </a:lnTo>
                  <a:lnTo>
                    <a:pt x="910" y="530"/>
                  </a:lnTo>
                  <a:lnTo>
                    <a:pt x="910" y="539"/>
                  </a:lnTo>
                  <a:lnTo>
                    <a:pt x="910" y="547"/>
                  </a:lnTo>
                  <a:lnTo>
                    <a:pt x="910" y="556"/>
                  </a:lnTo>
                  <a:lnTo>
                    <a:pt x="910" y="564"/>
                  </a:lnTo>
                  <a:lnTo>
                    <a:pt x="910" y="575"/>
                  </a:lnTo>
                  <a:lnTo>
                    <a:pt x="909" y="586"/>
                  </a:lnTo>
                  <a:lnTo>
                    <a:pt x="909" y="597"/>
                  </a:lnTo>
                  <a:lnTo>
                    <a:pt x="908" y="607"/>
                  </a:lnTo>
                  <a:lnTo>
                    <a:pt x="908" y="617"/>
                  </a:lnTo>
                  <a:lnTo>
                    <a:pt x="907" y="627"/>
                  </a:lnTo>
                  <a:lnTo>
                    <a:pt x="906" y="636"/>
                  </a:lnTo>
                  <a:lnTo>
                    <a:pt x="905" y="645"/>
                  </a:lnTo>
                  <a:lnTo>
                    <a:pt x="905" y="655"/>
                  </a:lnTo>
                  <a:lnTo>
                    <a:pt x="904" y="664"/>
                  </a:lnTo>
                  <a:lnTo>
                    <a:pt x="903" y="674"/>
                  </a:lnTo>
                  <a:lnTo>
                    <a:pt x="903" y="682"/>
                  </a:lnTo>
                  <a:lnTo>
                    <a:pt x="902" y="691"/>
                  </a:lnTo>
                  <a:lnTo>
                    <a:pt x="901" y="699"/>
                  </a:lnTo>
                  <a:lnTo>
                    <a:pt x="900" y="708"/>
                  </a:lnTo>
                  <a:lnTo>
                    <a:pt x="899" y="717"/>
                  </a:lnTo>
                  <a:lnTo>
                    <a:pt x="898" y="726"/>
                  </a:lnTo>
                  <a:lnTo>
                    <a:pt x="898" y="735"/>
                  </a:lnTo>
                  <a:lnTo>
                    <a:pt x="897" y="743"/>
                  </a:lnTo>
                  <a:lnTo>
                    <a:pt x="895" y="754"/>
                  </a:lnTo>
                  <a:lnTo>
                    <a:pt x="895" y="764"/>
                  </a:lnTo>
                  <a:lnTo>
                    <a:pt x="894" y="774"/>
                  </a:lnTo>
                  <a:lnTo>
                    <a:pt x="893" y="784"/>
                  </a:lnTo>
                  <a:lnTo>
                    <a:pt x="893" y="795"/>
                  </a:lnTo>
                  <a:lnTo>
                    <a:pt x="892" y="804"/>
                  </a:lnTo>
                  <a:lnTo>
                    <a:pt x="890" y="814"/>
                  </a:lnTo>
                  <a:lnTo>
                    <a:pt x="890" y="824"/>
                  </a:lnTo>
                  <a:lnTo>
                    <a:pt x="889" y="833"/>
                  </a:lnTo>
                  <a:lnTo>
                    <a:pt x="888" y="843"/>
                  </a:lnTo>
                  <a:lnTo>
                    <a:pt x="886" y="852"/>
                  </a:lnTo>
                  <a:lnTo>
                    <a:pt x="885" y="861"/>
                  </a:lnTo>
                  <a:lnTo>
                    <a:pt x="883" y="870"/>
                  </a:lnTo>
                  <a:lnTo>
                    <a:pt x="880" y="879"/>
                  </a:lnTo>
                  <a:lnTo>
                    <a:pt x="878" y="888"/>
                  </a:lnTo>
                  <a:lnTo>
                    <a:pt x="874" y="897"/>
                  </a:lnTo>
                  <a:lnTo>
                    <a:pt x="871" y="905"/>
                  </a:lnTo>
                  <a:lnTo>
                    <a:pt x="868" y="912"/>
                  </a:lnTo>
                  <a:lnTo>
                    <a:pt x="865" y="921"/>
                  </a:lnTo>
                  <a:lnTo>
                    <a:pt x="863" y="929"/>
                  </a:lnTo>
                  <a:lnTo>
                    <a:pt x="860" y="936"/>
                  </a:lnTo>
                  <a:lnTo>
                    <a:pt x="856" y="944"/>
                  </a:lnTo>
                  <a:lnTo>
                    <a:pt x="854" y="951"/>
                  </a:lnTo>
                  <a:lnTo>
                    <a:pt x="849" y="959"/>
                  </a:lnTo>
                  <a:lnTo>
                    <a:pt x="846" y="966"/>
                  </a:lnTo>
                  <a:lnTo>
                    <a:pt x="841" y="973"/>
                  </a:lnTo>
                  <a:lnTo>
                    <a:pt x="836" y="980"/>
                  </a:lnTo>
                  <a:lnTo>
                    <a:pt x="830" y="987"/>
                  </a:lnTo>
                  <a:lnTo>
                    <a:pt x="823" y="992"/>
                  </a:lnTo>
                  <a:lnTo>
                    <a:pt x="816" y="998"/>
                  </a:lnTo>
                  <a:lnTo>
                    <a:pt x="807" y="1003"/>
                  </a:lnTo>
                  <a:lnTo>
                    <a:pt x="797" y="1009"/>
                  </a:lnTo>
                  <a:lnTo>
                    <a:pt x="787" y="1014"/>
                  </a:lnTo>
                  <a:lnTo>
                    <a:pt x="781" y="1015"/>
                  </a:lnTo>
                  <a:lnTo>
                    <a:pt x="774" y="1017"/>
                  </a:lnTo>
                  <a:lnTo>
                    <a:pt x="767" y="1019"/>
                  </a:lnTo>
                  <a:lnTo>
                    <a:pt x="760" y="1021"/>
                  </a:lnTo>
                  <a:lnTo>
                    <a:pt x="751" y="1022"/>
                  </a:lnTo>
                  <a:lnTo>
                    <a:pt x="743" y="1024"/>
                  </a:lnTo>
                  <a:lnTo>
                    <a:pt x="735" y="1026"/>
                  </a:lnTo>
                  <a:lnTo>
                    <a:pt x="726" y="1027"/>
                  </a:lnTo>
                  <a:lnTo>
                    <a:pt x="717" y="1028"/>
                  </a:lnTo>
                  <a:lnTo>
                    <a:pt x="708" y="1029"/>
                  </a:lnTo>
                  <a:lnTo>
                    <a:pt x="699" y="1030"/>
                  </a:lnTo>
                  <a:lnTo>
                    <a:pt x="689" y="1032"/>
                  </a:lnTo>
                  <a:lnTo>
                    <a:pt x="679" y="1032"/>
                  </a:lnTo>
                  <a:lnTo>
                    <a:pt x="669" y="1033"/>
                  </a:lnTo>
                  <a:lnTo>
                    <a:pt x="659" y="1034"/>
                  </a:lnTo>
                  <a:lnTo>
                    <a:pt x="649" y="1035"/>
                  </a:lnTo>
                  <a:lnTo>
                    <a:pt x="638" y="1035"/>
                  </a:lnTo>
                  <a:lnTo>
                    <a:pt x="629" y="1036"/>
                  </a:lnTo>
                  <a:lnTo>
                    <a:pt x="618" y="1037"/>
                  </a:lnTo>
                  <a:lnTo>
                    <a:pt x="608" y="1037"/>
                  </a:lnTo>
                  <a:lnTo>
                    <a:pt x="597" y="1038"/>
                  </a:lnTo>
                  <a:lnTo>
                    <a:pt x="587" y="1039"/>
                  </a:lnTo>
                  <a:lnTo>
                    <a:pt x="577" y="1039"/>
                  </a:lnTo>
                  <a:lnTo>
                    <a:pt x="567" y="1039"/>
                  </a:lnTo>
                  <a:lnTo>
                    <a:pt x="557" y="1040"/>
                  </a:lnTo>
                  <a:lnTo>
                    <a:pt x="548" y="1040"/>
                  </a:lnTo>
                  <a:lnTo>
                    <a:pt x="538" y="1040"/>
                  </a:lnTo>
                  <a:lnTo>
                    <a:pt x="529" y="1041"/>
                  </a:lnTo>
                  <a:lnTo>
                    <a:pt x="519" y="1041"/>
                  </a:lnTo>
                  <a:lnTo>
                    <a:pt x="511" y="1041"/>
                  </a:lnTo>
                  <a:lnTo>
                    <a:pt x="502" y="1041"/>
                  </a:lnTo>
                  <a:lnTo>
                    <a:pt x="493" y="1041"/>
                  </a:lnTo>
                  <a:lnTo>
                    <a:pt x="486" y="1042"/>
                  </a:lnTo>
                  <a:lnTo>
                    <a:pt x="474" y="1042"/>
                  </a:lnTo>
                  <a:lnTo>
                    <a:pt x="463" y="1042"/>
                  </a:lnTo>
                  <a:lnTo>
                    <a:pt x="453" y="1043"/>
                  </a:lnTo>
                  <a:lnTo>
                    <a:pt x="443" y="1043"/>
                  </a:lnTo>
                  <a:lnTo>
                    <a:pt x="432" y="1044"/>
                  </a:lnTo>
                  <a:lnTo>
                    <a:pt x="422" y="1044"/>
                  </a:lnTo>
                  <a:lnTo>
                    <a:pt x="412" y="1044"/>
                  </a:lnTo>
                  <a:lnTo>
                    <a:pt x="402" y="1044"/>
                  </a:lnTo>
                  <a:lnTo>
                    <a:pt x="393" y="1044"/>
                  </a:lnTo>
                  <a:lnTo>
                    <a:pt x="383" y="1044"/>
                  </a:lnTo>
                  <a:lnTo>
                    <a:pt x="374" y="1044"/>
                  </a:lnTo>
                  <a:lnTo>
                    <a:pt x="365" y="1043"/>
                  </a:lnTo>
                  <a:lnTo>
                    <a:pt x="356" y="1043"/>
                  </a:lnTo>
                  <a:lnTo>
                    <a:pt x="347" y="1042"/>
                  </a:lnTo>
                  <a:lnTo>
                    <a:pt x="339" y="1042"/>
                  </a:lnTo>
                  <a:lnTo>
                    <a:pt x="331" y="1041"/>
                  </a:lnTo>
                  <a:lnTo>
                    <a:pt x="323" y="1040"/>
                  </a:lnTo>
                  <a:lnTo>
                    <a:pt x="314" y="1040"/>
                  </a:lnTo>
                  <a:lnTo>
                    <a:pt x="307" y="1039"/>
                  </a:lnTo>
                  <a:lnTo>
                    <a:pt x="299" y="1037"/>
                  </a:lnTo>
                  <a:lnTo>
                    <a:pt x="290" y="1036"/>
                  </a:lnTo>
                  <a:lnTo>
                    <a:pt x="283" y="1035"/>
                  </a:lnTo>
                  <a:lnTo>
                    <a:pt x="275" y="1033"/>
                  </a:lnTo>
                  <a:lnTo>
                    <a:pt x="266" y="1031"/>
                  </a:lnTo>
                  <a:lnTo>
                    <a:pt x="256" y="1029"/>
                  </a:lnTo>
                  <a:lnTo>
                    <a:pt x="246" y="1026"/>
                  </a:lnTo>
                  <a:lnTo>
                    <a:pt x="237" y="1024"/>
                  </a:lnTo>
                  <a:lnTo>
                    <a:pt x="229" y="1021"/>
                  </a:lnTo>
                  <a:lnTo>
                    <a:pt x="220" y="1019"/>
                  </a:lnTo>
                  <a:lnTo>
                    <a:pt x="211" y="1016"/>
                  </a:lnTo>
                  <a:lnTo>
                    <a:pt x="203" y="1013"/>
                  </a:lnTo>
                  <a:lnTo>
                    <a:pt x="195" y="1010"/>
                  </a:lnTo>
                  <a:lnTo>
                    <a:pt x="187" y="1006"/>
                  </a:lnTo>
                  <a:lnTo>
                    <a:pt x="180" y="1002"/>
                  </a:lnTo>
                  <a:lnTo>
                    <a:pt x="172" y="998"/>
                  </a:lnTo>
                  <a:lnTo>
                    <a:pt x="165" y="993"/>
                  </a:lnTo>
                  <a:lnTo>
                    <a:pt x="158" y="988"/>
                  </a:lnTo>
                  <a:lnTo>
                    <a:pt x="152" y="982"/>
                  </a:lnTo>
                  <a:lnTo>
                    <a:pt x="146" y="976"/>
                  </a:lnTo>
                  <a:lnTo>
                    <a:pt x="139" y="969"/>
                  </a:lnTo>
                  <a:lnTo>
                    <a:pt x="133" y="962"/>
                  </a:lnTo>
                  <a:lnTo>
                    <a:pt x="129" y="956"/>
                  </a:lnTo>
                  <a:lnTo>
                    <a:pt x="125" y="949"/>
                  </a:lnTo>
                  <a:lnTo>
                    <a:pt x="120" y="943"/>
                  </a:lnTo>
                  <a:lnTo>
                    <a:pt x="116" y="935"/>
                  </a:lnTo>
                  <a:lnTo>
                    <a:pt x="113" y="928"/>
                  </a:lnTo>
                  <a:lnTo>
                    <a:pt x="109" y="920"/>
                  </a:lnTo>
                  <a:lnTo>
                    <a:pt x="105" y="912"/>
                  </a:lnTo>
                  <a:lnTo>
                    <a:pt x="103" y="903"/>
                  </a:lnTo>
                  <a:lnTo>
                    <a:pt x="99" y="894"/>
                  </a:lnTo>
                  <a:lnTo>
                    <a:pt x="96" y="885"/>
                  </a:lnTo>
                  <a:lnTo>
                    <a:pt x="93" y="876"/>
                  </a:lnTo>
                  <a:lnTo>
                    <a:pt x="90" y="867"/>
                  </a:lnTo>
                  <a:lnTo>
                    <a:pt x="87" y="857"/>
                  </a:lnTo>
                  <a:lnTo>
                    <a:pt x="85" y="847"/>
                  </a:lnTo>
                  <a:lnTo>
                    <a:pt x="82" y="838"/>
                  </a:lnTo>
                  <a:lnTo>
                    <a:pt x="79" y="829"/>
                  </a:lnTo>
                  <a:lnTo>
                    <a:pt x="77" y="820"/>
                  </a:lnTo>
                  <a:lnTo>
                    <a:pt x="75" y="810"/>
                  </a:lnTo>
                  <a:lnTo>
                    <a:pt x="73" y="801"/>
                  </a:lnTo>
                  <a:lnTo>
                    <a:pt x="71" y="792"/>
                  </a:lnTo>
                  <a:lnTo>
                    <a:pt x="69" y="783"/>
                  </a:lnTo>
                  <a:lnTo>
                    <a:pt x="68" y="774"/>
                  </a:lnTo>
                  <a:lnTo>
                    <a:pt x="66" y="765"/>
                  </a:lnTo>
                  <a:lnTo>
                    <a:pt x="65" y="758"/>
                  </a:lnTo>
                  <a:lnTo>
                    <a:pt x="63" y="747"/>
                  </a:lnTo>
                  <a:lnTo>
                    <a:pt x="61" y="738"/>
                  </a:lnTo>
                  <a:lnTo>
                    <a:pt x="61" y="729"/>
                  </a:lnTo>
                  <a:lnTo>
                    <a:pt x="59" y="720"/>
                  </a:lnTo>
                  <a:lnTo>
                    <a:pt x="59" y="711"/>
                  </a:lnTo>
                  <a:lnTo>
                    <a:pt x="58" y="702"/>
                  </a:lnTo>
                  <a:lnTo>
                    <a:pt x="58" y="693"/>
                  </a:lnTo>
                  <a:lnTo>
                    <a:pt x="58" y="684"/>
                  </a:lnTo>
                  <a:lnTo>
                    <a:pt x="58" y="676"/>
                  </a:lnTo>
                  <a:lnTo>
                    <a:pt x="58" y="667"/>
                  </a:lnTo>
                  <a:lnTo>
                    <a:pt x="58" y="659"/>
                  </a:lnTo>
                  <a:lnTo>
                    <a:pt x="59" y="650"/>
                  </a:lnTo>
                  <a:lnTo>
                    <a:pt x="59" y="641"/>
                  </a:lnTo>
                  <a:lnTo>
                    <a:pt x="59" y="632"/>
                  </a:lnTo>
                  <a:lnTo>
                    <a:pt x="60" y="623"/>
                  </a:lnTo>
                  <a:lnTo>
                    <a:pt x="61" y="614"/>
                  </a:lnTo>
                  <a:lnTo>
                    <a:pt x="61" y="605"/>
                  </a:lnTo>
                  <a:lnTo>
                    <a:pt x="61" y="595"/>
                  </a:lnTo>
                  <a:lnTo>
                    <a:pt x="62" y="586"/>
                  </a:lnTo>
                  <a:lnTo>
                    <a:pt x="62" y="576"/>
                  </a:lnTo>
                  <a:lnTo>
                    <a:pt x="62" y="567"/>
                  </a:lnTo>
                  <a:lnTo>
                    <a:pt x="62" y="558"/>
                  </a:lnTo>
                  <a:lnTo>
                    <a:pt x="62" y="549"/>
                  </a:lnTo>
                  <a:lnTo>
                    <a:pt x="62" y="540"/>
                  </a:lnTo>
                  <a:lnTo>
                    <a:pt x="62" y="531"/>
                  </a:lnTo>
                  <a:lnTo>
                    <a:pt x="62" y="520"/>
                  </a:lnTo>
                  <a:lnTo>
                    <a:pt x="62" y="511"/>
                  </a:lnTo>
                  <a:lnTo>
                    <a:pt x="62" y="501"/>
                  </a:lnTo>
                  <a:lnTo>
                    <a:pt x="63" y="491"/>
                  </a:lnTo>
                  <a:lnTo>
                    <a:pt x="63" y="482"/>
                  </a:lnTo>
                  <a:lnTo>
                    <a:pt x="63" y="472"/>
                  </a:lnTo>
                  <a:lnTo>
                    <a:pt x="63" y="463"/>
                  </a:lnTo>
                  <a:lnTo>
                    <a:pt x="64" y="453"/>
                  </a:lnTo>
                  <a:lnTo>
                    <a:pt x="64" y="443"/>
                  </a:lnTo>
                  <a:lnTo>
                    <a:pt x="65" y="434"/>
                  </a:lnTo>
                  <a:lnTo>
                    <a:pt x="66" y="424"/>
                  </a:lnTo>
                  <a:lnTo>
                    <a:pt x="66" y="414"/>
                  </a:lnTo>
                  <a:lnTo>
                    <a:pt x="66" y="405"/>
                  </a:lnTo>
                  <a:lnTo>
                    <a:pt x="66" y="396"/>
                  </a:lnTo>
                  <a:lnTo>
                    <a:pt x="66" y="387"/>
                  </a:lnTo>
                  <a:lnTo>
                    <a:pt x="66" y="378"/>
                  </a:lnTo>
                  <a:lnTo>
                    <a:pt x="66" y="370"/>
                  </a:lnTo>
                  <a:lnTo>
                    <a:pt x="67" y="362"/>
                  </a:lnTo>
                  <a:lnTo>
                    <a:pt x="67" y="354"/>
                  </a:lnTo>
                  <a:lnTo>
                    <a:pt x="68" y="343"/>
                  </a:lnTo>
                  <a:lnTo>
                    <a:pt x="68" y="331"/>
                  </a:lnTo>
                  <a:lnTo>
                    <a:pt x="68" y="321"/>
                  </a:lnTo>
                  <a:lnTo>
                    <a:pt x="69" y="310"/>
                  </a:lnTo>
                  <a:lnTo>
                    <a:pt x="69" y="301"/>
                  </a:lnTo>
                  <a:lnTo>
                    <a:pt x="70" y="291"/>
                  </a:lnTo>
                  <a:lnTo>
                    <a:pt x="70" y="282"/>
                  </a:lnTo>
                  <a:lnTo>
                    <a:pt x="71" y="273"/>
                  </a:lnTo>
                  <a:lnTo>
                    <a:pt x="71" y="264"/>
                  </a:lnTo>
                  <a:lnTo>
                    <a:pt x="71" y="256"/>
                  </a:lnTo>
                  <a:lnTo>
                    <a:pt x="71" y="247"/>
                  </a:lnTo>
                  <a:lnTo>
                    <a:pt x="71" y="239"/>
                  </a:lnTo>
                  <a:lnTo>
                    <a:pt x="70" y="230"/>
                  </a:lnTo>
                  <a:lnTo>
                    <a:pt x="69" y="221"/>
                  </a:lnTo>
                  <a:lnTo>
                    <a:pt x="68" y="212"/>
                  </a:lnTo>
                  <a:lnTo>
                    <a:pt x="67" y="203"/>
                  </a:lnTo>
                  <a:lnTo>
                    <a:pt x="65" y="193"/>
                  </a:lnTo>
                  <a:lnTo>
                    <a:pt x="62" y="183"/>
                  </a:lnTo>
                  <a:lnTo>
                    <a:pt x="59" y="173"/>
                  </a:lnTo>
                  <a:lnTo>
                    <a:pt x="56" y="163"/>
                  </a:lnTo>
                  <a:lnTo>
                    <a:pt x="53" y="153"/>
                  </a:lnTo>
                  <a:lnTo>
                    <a:pt x="49" y="143"/>
                  </a:lnTo>
                  <a:lnTo>
                    <a:pt x="45" y="133"/>
                  </a:lnTo>
                  <a:lnTo>
                    <a:pt x="42" y="123"/>
                  </a:lnTo>
                  <a:lnTo>
                    <a:pt x="37" y="114"/>
                  </a:lnTo>
                  <a:lnTo>
                    <a:pt x="34" y="105"/>
                  </a:lnTo>
                  <a:lnTo>
                    <a:pt x="30" y="96"/>
                  </a:lnTo>
                  <a:lnTo>
                    <a:pt x="27" y="88"/>
                  </a:lnTo>
                  <a:lnTo>
                    <a:pt x="23" y="80"/>
                  </a:lnTo>
                  <a:lnTo>
                    <a:pt x="20" y="73"/>
                  </a:lnTo>
                  <a:lnTo>
                    <a:pt x="17" y="67"/>
                  </a:lnTo>
                  <a:lnTo>
                    <a:pt x="15" y="61"/>
                  </a:lnTo>
                  <a:lnTo>
                    <a:pt x="9" y="49"/>
                  </a:lnTo>
                  <a:lnTo>
                    <a:pt x="4" y="44"/>
                  </a:lnTo>
                  <a:lnTo>
                    <a:pt x="0" y="43"/>
                  </a:lnTo>
                  <a:lnTo>
                    <a:pt x="0" y="43"/>
                  </a:lnTo>
                  <a:lnTo>
                    <a:pt x="5" y="41"/>
                  </a:lnTo>
                  <a:lnTo>
                    <a:pt x="5" y="41"/>
                  </a:lnTo>
                  <a:lnTo>
                    <a:pt x="5" y="41"/>
                  </a:lnTo>
                  <a:lnTo>
                    <a:pt x="5" y="41"/>
                  </a:lnTo>
                </a:path>
              </a:pathLst>
            </a:custGeom>
            <a:solidFill>
              <a:srgbClr val="000000"/>
            </a:solidFill>
            <a:ln w="9407" cap="flat" cmpd="sng">
              <a:solidFill>
                <a:srgbClr val="A2A2A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16" name="Freeform 12"/>
            <p:cNvSpPr>
              <a:spLocks/>
            </p:cNvSpPr>
            <p:nvPr/>
          </p:nvSpPr>
          <p:spPr bwMode="auto">
            <a:xfrm>
              <a:off x="4017" y="3301"/>
              <a:ext cx="1804" cy="278"/>
            </a:xfrm>
            <a:custGeom>
              <a:avLst/>
              <a:gdLst>
                <a:gd name="T0" fmla="*/ 27 w 1804"/>
                <a:gd name="T1" fmla="*/ 45 h 278"/>
                <a:gd name="T2" fmla="*/ 78 w 1804"/>
                <a:gd name="T3" fmla="*/ 91 h 278"/>
                <a:gd name="T4" fmla="*/ 137 w 1804"/>
                <a:gd name="T5" fmla="*/ 130 h 278"/>
                <a:gd name="T6" fmla="*/ 198 w 1804"/>
                <a:gd name="T7" fmla="*/ 160 h 278"/>
                <a:gd name="T8" fmla="*/ 259 w 1804"/>
                <a:gd name="T9" fmla="*/ 185 h 278"/>
                <a:gd name="T10" fmla="*/ 325 w 1804"/>
                <a:gd name="T11" fmla="*/ 206 h 278"/>
                <a:gd name="T12" fmla="*/ 382 w 1804"/>
                <a:gd name="T13" fmla="*/ 223 h 278"/>
                <a:gd name="T14" fmla="*/ 445 w 1804"/>
                <a:gd name="T15" fmla="*/ 238 h 278"/>
                <a:gd name="T16" fmla="*/ 513 w 1804"/>
                <a:gd name="T17" fmla="*/ 249 h 278"/>
                <a:gd name="T18" fmla="*/ 568 w 1804"/>
                <a:gd name="T19" fmla="*/ 257 h 278"/>
                <a:gd name="T20" fmla="*/ 627 w 1804"/>
                <a:gd name="T21" fmla="*/ 266 h 278"/>
                <a:gd name="T22" fmla="*/ 694 w 1804"/>
                <a:gd name="T23" fmla="*/ 272 h 278"/>
                <a:gd name="T24" fmla="*/ 766 w 1804"/>
                <a:gd name="T25" fmla="*/ 276 h 278"/>
                <a:gd name="T26" fmla="*/ 831 w 1804"/>
                <a:gd name="T27" fmla="*/ 276 h 278"/>
                <a:gd name="T28" fmla="*/ 892 w 1804"/>
                <a:gd name="T29" fmla="*/ 275 h 278"/>
                <a:gd name="T30" fmla="*/ 958 w 1804"/>
                <a:gd name="T31" fmla="*/ 273 h 278"/>
                <a:gd name="T32" fmla="*/ 1026 w 1804"/>
                <a:gd name="T33" fmla="*/ 270 h 278"/>
                <a:gd name="T34" fmla="*/ 1094 w 1804"/>
                <a:gd name="T35" fmla="*/ 265 h 278"/>
                <a:gd name="T36" fmla="*/ 1160 w 1804"/>
                <a:gd name="T37" fmla="*/ 260 h 278"/>
                <a:gd name="T38" fmla="*/ 1219 w 1804"/>
                <a:gd name="T39" fmla="*/ 254 h 278"/>
                <a:gd name="T40" fmla="*/ 1285 w 1804"/>
                <a:gd name="T41" fmla="*/ 246 h 278"/>
                <a:gd name="T42" fmla="*/ 1358 w 1804"/>
                <a:gd name="T43" fmla="*/ 234 h 278"/>
                <a:gd name="T44" fmla="*/ 1423 w 1804"/>
                <a:gd name="T45" fmla="*/ 219 h 278"/>
                <a:gd name="T46" fmla="*/ 1480 w 1804"/>
                <a:gd name="T47" fmla="*/ 202 h 278"/>
                <a:gd name="T48" fmla="*/ 1527 w 1804"/>
                <a:gd name="T49" fmla="*/ 184 h 278"/>
                <a:gd name="T50" fmla="*/ 1596 w 1804"/>
                <a:gd name="T51" fmla="*/ 155 h 278"/>
                <a:gd name="T52" fmla="*/ 1655 w 1804"/>
                <a:gd name="T53" fmla="*/ 128 h 278"/>
                <a:gd name="T54" fmla="*/ 1715 w 1804"/>
                <a:gd name="T55" fmla="*/ 97 h 278"/>
                <a:gd name="T56" fmla="*/ 1766 w 1804"/>
                <a:gd name="T57" fmla="*/ 53 h 278"/>
                <a:gd name="T58" fmla="*/ 1796 w 1804"/>
                <a:gd name="T59" fmla="*/ 5 h 278"/>
                <a:gd name="T60" fmla="*/ 1746 w 1804"/>
                <a:gd name="T61" fmla="*/ 33 h 278"/>
                <a:gd name="T62" fmla="*/ 1675 w 1804"/>
                <a:gd name="T63" fmla="*/ 60 h 278"/>
                <a:gd name="T64" fmla="*/ 1615 w 1804"/>
                <a:gd name="T65" fmla="*/ 77 h 278"/>
                <a:gd name="T66" fmla="*/ 1551 w 1804"/>
                <a:gd name="T67" fmla="*/ 93 h 278"/>
                <a:gd name="T68" fmla="*/ 1484 w 1804"/>
                <a:gd name="T69" fmla="*/ 107 h 278"/>
                <a:gd name="T70" fmla="*/ 1423 w 1804"/>
                <a:gd name="T71" fmla="*/ 121 h 278"/>
                <a:gd name="T72" fmla="*/ 1360 w 1804"/>
                <a:gd name="T73" fmla="*/ 132 h 278"/>
                <a:gd name="T74" fmla="*/ 1302 w 1804"/>
                <a:gd name="T75" fmla="*/ 141 h 278"/>
                <a:gd name="T76" fmla="*/ 1228 w 1804"/>
                <a:gd name="T77" fmla="*/ 148 h 278"/>
                <a:gd name="T78" fmla="*/ 1173 w 1804"/>
                <a:gd name="T79" fmla="*/ 152 h 278"/>
                <a:gd name="T80" fmla="*/ 1111 w 1804"/>
                <a:gd name="T81" fmla="*/ 157 h 278"/>
                <a:gd name="T82" fmla="*/ 1045 w 1804"/>
                <a:gd name="T83" fmla="*/ 161 h 278"/>
                <a:gd name="T84" fmla="*/ 977 w 1804"/>
                <a:gd name="T85" fmla="*/ 164 h 278"/>
                <a:gd name="T86" fmla="*/ 913 w 1804"/>
                <a:gd name="T87" fmla="*/ 167 h 278"/>
                <a:gd name="T88" fmla="*/ 848 w 1804"/>
                <a:gd name="T89" fmla="*/ 167 h 278"/>
                <a:gd name="T90" fmla="*/ 782 w 1804"/>
                <a:gd name="T91" fmla="*/ 164 h 278"/>
                <a:gd name="T92" fmla="*/ 718 w 1804"/>
                <a:gd name="T93" fmla="*/ 160 h 278"/>
                <a:gd name="T94" fmla="*/ 656 w 1804"/>
                <a:gd name="T95" fmla="*/ 155 h 278"/>
                <a:gd name="T96" fmla="*/ 594 w 1804"/>
                <a:gd name="T97" fmla="*/ 148 h 278"/>
                <a:gd name="T98" fmla="*/ 527 w 1804"/>
                <a:gd name="T99" fmla="*/ 141 h 278"/>
                <a:gd name="T100" fmla="*/ 459 w 1804"/>
                <a:gd name="T101" fmla="*/ 131 h 278"/>
                <a:gd name="T102" fmla="*/ 394 w 1804"/>
                <a:gd name="T103" fmla="*/ 121 h 278"/>
                <a:gd name="T104" fmla="*/ 334 w 1804"/>
                <a:gd name="T105" fmla="*/ 111 h 278"/>
                <a:gd name="T106" fmla="*/ 267 w 1804"/>
                <a:gd name="T107" fmla="*/ 98 h 278"/>
                <a:gd name="T108" fmla="*/ 200 w 1804"/>
                <a:gd name="T109" fmla="*/ 84 h 278"/>
                <a:gd name="T110" fmla="*/ 143 w 1804"/>
                <a:gd name="T111" fmla="*/ 68 h 278"/>
                <a:gd name="T112" fmla="*/ 78 w 1804"/>
                <a:gd name="T113" fmla="*/ 44 h 278"/>
                <a:gd name="T114" fmla="*/ 21 w 1804"/>
                <a:gd name="T115" fmla="*/ 1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4" h="278">
                  <a:moveTo>
                    <a:pt x="0" y="0"/>
                  </a:moveTo>
                  <a:lnTo>
                    <a:pt x="3" y="7"/>
                  </a:lnTo>
                  <a:lnTo>
                    <a:pt x="6" y="15"/>
                  </a:lnTo>
                  <a:lnTo>
                    <a:pt x="10" y="22"/>
                  </a:lnTo>
                  <a:lnTo>
                    <a:pt x="15" y="30"/>
                  </a:lnTo>
                  <a:lnTo>
                    <a:pt x="21" y="37"/>
                  </a:lnTo>
                  <a:lnTo>
                    <a:pt x="27" y="45"/>
                  </a:lnTo>
                  <a:lnTo>
                    <a:pt x="33" y="53"/>
                  </a:lnTo>
                  <a:lnTo>
                    <a:pt x="42" y="61"/>
                  </a:lnTo>
                  <a:lnTo>
                    <a:pt x="51" y="69"/>
                  </a:lnTo>
                  <a:lnTo>
                    <a:pt x="57" y="75"/>
                  </a:lnTo>
                  <a:lnTo>
                    <a:pt x="64" y="80"/>
                  </a:lnTo>
                  <a:lnTo>
                    <a:pt x="70" y="85"/>
                  </a:lnTo>
                  <a:lnTo>
                    <a:pt x="78" y="91"/>
                  </a:lnTo>
                  <a:lnTo>
                    <a:pt x="85" y="96"/>
                  </a:lnTo>
                  <a:lnTo>
                    <a:pt x="93" y="102"/>
                  </a:lnTo>
                  <a:lnTo>
                    <a:pt x="102" y="107"/>
                  </a:lnTo>
                  <a:lnTo>
                    <a:pt x="110" y="114"/>
                  </a:lnTo>
                  <a:lnTo>
                    <a:pt x="119" y="119"/>
                  </a:lnTo>
                  <a:lnTo>
                    <a:pt x="128" y="124"/>
                  </a:lnTo>
                  <a:lnTo>
                    <a:pt x="137" y="130"/>
                  </a:lnTo>
                  <a:lnTo>
                    <a:pt x="146" y="135"/>
                  </a:lnTo>
                  <a:lnTo>
                    <a:pt x="155" y="141"/>
                  </a:lnTo>
                  <a:lnTo>
                    <a:pt x="165" y="145"/>
                  </a:lnTo>
                  <a:lnTo>
                    <a:pt x="173" y="149"/>
                  </a:lnTo>
                  <a:lnTo>
                    <a:pt x="181" y="153"/>
                  </a:lnTo>
                  <a:lnTo>
                    <a:pt x="189" y="157"/>
                  </a:lnTo>
                  <a:lnTo>
                    <a:pt x="198" y="160"/>
                  </a:lnTo>
                  <a:lnTo>
                    <a:pt x="206" y="164"/>
                  </a:lnTo>
                  <a:lnTo>
                    <a:pt x="214" y="168"/>
                  </a:lnTo>
                  <a:lnTo>
                    <a:pt x="223" y="171"/>
                  </a:lnTo>
                  <a:lnTo>
                    <a:pt x="232" y="175"/>
                  </a:lnTo>
                  <a:lnTo>
                    <a:pt x="241" y="178"/>
                  </a:lnTo>
                  <a:lnTo>
                    <a:pt x="250" y="181"/>
                  </a:lnTo>
                  <a:lnTo>
                    <a:pt x="259" y="185"/>
                  </a:lnTo>
                  <a:lnTo>
                    <a:pt x="269" y="187"/>
                  </a:lnTo>
                  <a:lnTo>
                    <a:pt x="278" y="191"/>
                  </a:lnTo>
                  <a:lnTo>
                    <a:pt x="287" y="194"/>
                  </a:lnTo>
                  <a:lnTo>
                    <a:pt x="297" y="198"/>
                  </a:lnTo>
                  <a:lnTo>
                    <a:pt x="307" y="200"/>
                  </a:lnTo>
                  <a:lnTo>
                    <a:pt x="316" y="204"/>
                  </a:lnTo>
                  <a:lnTo>
                    <a:pt x="325" y="206"/>
                  </a:lnTo>
                  <a:lnTo>
                    <a:pt x="333" y="209"/>
                  </a:lnTo>
                  <a:lnTo>
                    <a:pt x="341" y="211"/>
                  </a:lnTo>
                  <a:lnTo>
                    <a:pt x="350" y="214"/>
                  </a:lnTo>
                  <a:lnTo>
                    <a:pt x="357" y="216"/>
                  </a:lnTo>
                  <a:lnTo>
                    <a:pt x="366" y="218"/>
                  </a:lnTo>
                  <a:lnTo>
                    <a:pt x="373" y="221"/>
                  </a:lnTo>
                  <a:lnTo>
                    <a:pt x="382" y="223"/>
                  </a:lnTo>
                  <a:lnTo>
                    <a:pt x="390" y="225"/>
                  </a:lnTo>
                  <a:lnTo>
                    <a:pt x="398" y="227"/>
                  </a:lnTo>
                  <a:lnTo>
                    <a:pt x="406" y="229"/>
                  </a:lnTo>
                  <a:lnTo>
                    <a:pt x="416" y="231"/>
                  </a:lnTo>
                  <a:lnTo>
                    <a:pt x="425" y="234"/>
                  </a:lnTo>
                  <a:lnTo>
                    <a:pt x="435" y="235"/>
                  </a:lnTo>
                  <a:lnTo>
                    <a:pt x="445" y="238"/>
                  </a:lnTo>
                  <a:lnTo>
                    <a:pt x="456" y="240"/>
                  </a:lnTo>
                  <a:lnTo>
                    <a:pt x="467" y="242"/>
                  </a:lnTo>
                  <a:lnTo>
                    <a:pt x="478" y="244"/>
                  </a:lnTo>
                  <a:lnTo>
                    <a:pt x="491" y="246"/>
                  </a:lnTo>
                  <a:lnTo>
                    <a:pt x="498" y="247"/>
                  </a:lnTo>
                  <a:lnTo>
                    <a:pt x="505" y="248"/>
                  </a:lnTo>
                  <a:lnTo>
                    <a:pt x="513" y="249"/>
                  </a:lnTo>
                  <a:lnTo>
                    <a:pt x="521" y="250"/>
                  </a:lnTo>
                  <a:lnTo>
                    <a:pt x="528" y="252"/>
                  </a:lnTo>
                  <a:lnTo>
                    <a:pt x="536" y="252"/>
                  </a:lnTo>
                  <a:lnTo>
                    <a:pt x="543" y="254"/>
                  </a:lnTo>
                  <a:lnTo>
                    <a:pt x="552" y="255"/>
                  </a:lnTo>
                  <a:lnTo>
                    <a:pt x="560" y="256"/>
                  </a:lnTo>
                  <a:lnTo>
                    <a:pt x="568" y="257"/>
                  </a:lnTo>
                  <a:lnTo>
                    <a:pt x="576" y="258"/>
                  </a:lnTo>
                  <a:lnTo>
                    <a:pt x="584" y="260"/>
                  </a:lnTo>
                  <a:lnTo>
                    <a:pt x="593" y="261"/>
                  </a:lnTo>
                  <a:lnTo>
                    <a:pt x="602" y="262"/>
                  </a:lnTo>
                  <a:lnTo>
                    <a:pt x="610" y="263"/>
                  </a:lnTo>
                  <a:lnTo>
                    <a:pt x="619" y="264"/>
                  </a:lnTo>
                  <a:lnTo>
                    <a:pt x="627" y="266"/>
                  </a:lnTo>
                  <a:lnTo>
                    <a:pt x="637" y="266"/>
                  </a:lnTo>
                  <a:lnTo>
                    <a:pt x="646" y="267"/>
                  </a:lnTo>
                  <a:lnTo>
                    <a:pt x="655" y="268"/>
                  </a:lnTo>
                  <a:lnTo>
                    <a:pt x="665" y="270"/>
                  </a:lnTo>
                  <a:lnTo>
                    <a:pt x="675" y="270"/>
                  </a:lnTo>
                  <a:lnTo>
                    <a:pt x="684" y="271"/>
                  </a:lnTo>
                  <a:lnTo>
                    <a:pt x="694" y="272"/>
                  </a:lnTo>
                  <a:lnTo>
                    <a:pt x="704" y="272"/>
                  </a:lnTo>
                  <a:lnTo>
                    <a:pt x="714" y="273"/>
                  </a:lnTo>
                  <a:lnTo>
                    <a:pt x="725" y="274"/>
                  </a:lnTo>
                  <a:lnTo>
                    <a:pt x="735" y="275"/>
                  </a:lnTo>
                  <a:lnTo>
                    <a:pt x="745" y="275"/>
                  </a:lnTo>
                  <a:lnTo>
                    <a:pt x="755" y="276"/>
                  </a:lnTo>
                  <a:lnTo>
                    <a:pt x="766" y="276"/>
                  </a:lnTo>
                  <a:lnTo>
                    <a:pt x="777" y="276"/>
                  </a:lnTo>
                  <a:lnTo>
                    <a:pt x="788" y="276"/>
                  </a:lnTo>
                  <a:lnTo>
                    <a:pt x="799" y="277"/>
                  </a:lnTo>
                  <a:lnTo>
                    <a:pt x="807" y="277"/>
                  </a:lnTo>
                  <a:lnTo>
                    <a:pt x="815" y="277"/>
                  </a:lnTo>
                  <a:lnTo>
                    <a:pt x="823" y="277"/>
                  </a:lnTo>
                  <a:lnTo>
                    <a:pt x="831" y="276"/>
                  </a:lnTo>
                  <a:lnTo>
                    <a:pt x="840" y="276"/>
                  </a:lnTo>
                  <a:lnTo>
                    <a:pt x="848" y="276"/>
                  </a:lnTo>
                  <a:lnTo>
                    <a:pt x="857" y="276"/>
                  </a:lnTo>
                  <a:lnTo>
                    <a:pt x="865" y="276"/>
                  </a:lnTo>
                  <a:lnTo>
                    <a:pt x="874" y="276"/>
                  </a:lnTo>
                  <a:lnTo>
                    <a:pt x="883" y="276"/>
                  </a:lnTo>
                  <a:lnTo>
                    <a:pt x="892" y="275"/>
                  </a:lnTo>
                  <a:lnTo>
                    <a:pt x="902" y="275"/>
                  </a:lnTo>
                  <a:lnTo>
                    <a:pt x="911" y="275"/>
                  </a:lnTo>
                  <a:lnTo>
                    <a:pt x="920" y="275"/>
                  </a:lnTo>
                  <a:lnTo>
                    <a:pt x="929" y="274"/>
                  </a:lnTo>
                  <a:lnTo>
                    <a:pt x="939" y="273"/>
                  </a:lnTo>
                  <a:lnTo>
                    <a:pt x="949" y="273"/>
                  </a:lnTo>
                  <a:lnTo>
                    <a:pt x="958" y="273"/>
                  </a:lnTo>
                  <a:lnTo>
                    <a:pt x="968" y="272"/>
                  </a:lnTo>
                  <a:lnTo>
                    <a:pt x="977" y="272"/>
                  </a:lnTo>
                  <a:lnTo>
                    <a:pt x="987" y="272"/>
                  </a:lnTo>
                  <a:lnTo>
                    <a:pt x="997" y="271"/>
                  </a:lnTo>
                  <a:lnTo>
                    <a:pt x="1006" y="271"/>
                  </a:lnTo>
                  <a:lnTo>
                    <a:pt x="1017" y="270"/>
                  </a:lnTo>
                  <a:lnTo>
                    <a:pt x="1026" y="270"/>
                  </a:lnTo>
                  <a:lnTo>
                    <a:pt x="1036" y="269"/>
                  </a:lnTo>
                  <a:lnTo>
                    <a:pt x="1045" y="268"/>
                  </a:lnTo>
                  <a:lnTo>
                    <a:pt x="1056" y="268"/>
                  </a:lnTo>
                  <a:lnTo>
                    <a:pt x="1065" y="267"/>
                  </a:lnTo>
                  <a:lnTo>
                    <a:pt x="1075" y="266"/>
                  </a:lnTo>
                  <a:lnTo>
                    <a:pt x="1085" y="266"/>
                  </a:lnTo>
                  <a:lnTo>
                    <a:pt x="1094" y="265"/>
                  </a:lnTo>
                  <a:lnTo>
                    <a:pt x="1104" y="264"/>
                  </a:lnTo>
                  <a:lnTo>
                    <a:pt x="1113" y="264"/>
                  </a:lnTo>
                  <a:lnTo>
                    <a:pt x="1122" y="263"/>
                  </a:lnTo>
                  <a:lnTo>
                    <a:pt x="1132" y="262"/>
                  </a:lnTo>
                  <a:lnTo>
                    <a:pt x="1141" y="261"/>
                  </a:lnTo>
                  <a:lnTo>
                    <a:pt x="1150" y="261"/>
                  </a:lnTo>
                  <a:lnTo>
                    <a:pt x="1160" y="260"/>
                  </a:lnTo>
                  <a:lnTo>
                    <a:pt x="1168" y="259"/>
                  </a:lnTo>
                  <a:lnTo>
                    <a:pt x="1176" y="258"/>
                  </a:lnTo>
                  <a:lnTo>
                    <a:pt x="1185" y="257"/>
                  </a:lnTo>
                  <a:lnTo>
                    <a:pt x="1194" y="257"/>
                  </a:lnTo>
                  <a:lnTo>
                    <a:pt x="1203" y="255"/>
                  </a:lnTo>
                  <a:lnTo>
                    <a:pt x="1211" y="255"/>
                  </a:lnTo>
                  <a:lnTo>
                    <a:pt x="1219" y="254"/>
                  </a:lnTo>
                  <a:lnTo>
                    <a:pt x="1227" y="253"/>
                  </a:lnTo>
                  <a:lnTo>
                    <a:pt x="1235" y="252"/>
                  </a:lnTo>
                  <a:lnTo>
                    <a:pt x="1242" y="252"/>
                  </a:lnTo>
                  <a:lnTo>
                    <a:pt x="1250" y="251"/>
                  </a:lnTo>
                  <a:lnTo>
                    <a:pt x="1262" y="249"/>
                  </a:lnTo>
                  <a:lnTo>
                    <a:pt x="1273" y="247"/>
                  </a:lnTo>
                  <a:lnTo>
                    <a:pt x="1285" y="246"/>
                  </a:lnTo>
                  <a:lnTo>
                    <a:pt x="1296" y="245"/>
                  </a:lnTo>
                  <a:lnTo>
                    <a:pt x="1307" y="243"/>
                  </a:lnTo>
                  <a:lnTo>
                    <a:pt x="1317" y="241"/>
                  </a:lnTo>
                  <a:lnTo>
                    <a:pt x="1328" y="239"/>
                  </a:lnTo>
                  <a:lnTo>
                    <a:pt x="1338" y="237"/>
                  </a:lnTo>
                  <a:lnTo>
                    <a:pt x="1349" y="235"/>
                  </a:lnTo>
                  <a:lnTo>
                    <a:pt x="1358" y="234"/>
                  </a:lnTo>
                  <a:lnTo>
                    <a:pt x="1368" y="232"/>
                  </a:lnTo>
                  <a:lnTo>
                    <a:pt x="1378" y="229"/>
                  </a:lnTo>
                  <a:lnTo>
                    <a:pt x="1387" y="228"/>
                  </a:lnTo>
                  <a:lnTo>
                    <a:pt x="1397" y="225"/>
                  </a:lnTo>
                  <a:lnTo>
                    <a:pt x="1406" y="223"/>
                  </a:lnTo>
                  <a:lnTo>
                    <a:pt x="1415" y="221"/>
                  </a:lnTo>
                  <a:lnTo>
                    <a:pt x="1423" y="219"/>
                  </a:lnTo>
                  <a:lnTo>
                    <a:pt x="1432" y="216"/>
                  </a:lnTo>
                  <a:lnTo>
                    <a:pt x="1440" y="214"/>
                  </a:lnTo>
                  <a:lnTo>
                    <a:pt x="1448" y="212"/>
                  </a:lnTo>
                  <a:lnTo>
                    <a:pt x="1457" y="210"/>
                  </a:lnTo>
                  <a:lnTo>
                    <a:pt x="1464" y="207"/>
                  </a:lnTo>
                  <a:lnTo>
                    <a:pt x="1472" y="205"/>
                  </a:lnTo>
                  <a:lnTo>
                    <a:pt x="1480" y="202"/>
                  </a:lnTo>
                  <a:lnTo>
                    <a:pt x="1487" y="200"/>
                  </a:lnTo>
                  <a:lnTo>
                    <a:pt x="1494" y="198"/>
                  </a:lnTo>
                  <a:lnTo>
                    <a:pt x="1501" y="195"/>
                  </a:lnTo>
                  <a:lnTo>
                    <a:pt x="1507" y="191"/>
                  </a:lnTo>
                  <a:lnTo>
                    <a:pt x="1515" y="189"/>
                  </a:lnTo>
                  <a:lnTo>
                    <a:pt x="1521" y="186"/>
                  </a:lnTo>
                  <a:lnTo>
                    <a:pt x="1527" y="184"/>
                  </a:lnTo>
                  <a:lnTo>
                    <a:pt x="1538" y="180"/>
                  </a:lnTo>
                  <a:lnTo>
                    <a:pt x="1548" y="175"/>
                  </a:lnTo>
                  <a:lnTo>
                    <a:pt x="1558" y="171"/>
                  </a:lnTo>
                  <a:lnTo>
                    <a:pt x="1568" y="167"/>
                  </a:lnTo>
                  <a:lnTo>
                    <a:pt x="1578" y="162"/>
                  </a:lnTo>
                  <a:lnTo>
                    <a:pt x="1587" y="159"/>
                  </a:lnTo>
                  <a:lnTo>
                    <a:pt x="1596" y="155"/>
                  </a:lnTo>
                  <a:lnTo>
                    <a:pt x="1606" y="151"/>
                  </a:lnTo>
                  <a:lnTo>
                    <a:pt x="1614" y="147"/>
                  </a:lnTo>
                  <a:lnTo>
                    <a:pt x="1623" y="143"/>
                  </a:lnTo>
                  <a:lnTo>
                    <a:pt x="1631" y="139"/>
                  </a:lnTo>
                  <a:lnTo>
                    <a:pt x="1639" y="136"/>
                  </a:lnTo>
                  <a:lnTo>
                    <a:pt x="1648" y="132"/>
                  </a:lnTo>
                  <a:lnTo>
                    <a:pt x="1655" y="128"/>
                  </a:lnTo>
                  <a:lnTo>
                    <a:pt x="1665" y="123"/>
                  </a:lnTo>
                  <a:lnTo>
                    <a:pt x="1674" y="119"/>
                  </a:lnTo>
                  <a:lnTo>
                    <a:pt x="1684" y="114"/>
                  </a:lnTo>
                  <a:lnTo>
                    <a:pt x="1691" y="110"/>
                  </a:lnTo>
                  <a:lnTo>
                    <a:pt x="1700" y="106"/>
                  </a:lnTo>
                  <a:lnTo>
                    <a:pt x="1708" y="102"/>
                  </a:lnTo>
                  <a:lnTo>
                    <a:pt x="1715" y="97"/>
                  </a:lnTo>
                  <a:lnTo>
                    <a:pt x="1723" y="92"/>
                  </a:lnTo>
                  <a:lnTo>
                    <a:pt x="1730" y="87"/>
                  </a:lnTo>
                  <a:lnTo>
                    <a:pt x="1738" y="81"/>
                  </a:lnTo>
                  <a:lnTo>
                    <a:pt x="1745" y="75"/>
                  </a:lnTo>
                  <a:lnTo>
                    <a:pt x="1752" y="67"/>
                  </a:lnTo>
                  <a:lnTo>
                    <a:pt x="1759" y="60"/>
                  </a:lnTo>
                  <a:lnTo>
                    <a:pt x="1766" y="53"/>
                  </a:lnTo>
                  <a:lnTo>
                    <a:pt x="1772" y="44"/>
                  </a:lnTo>
                  <a:lnTo>
                    <a:pt x="1779" y="37"/>
                  </a:lnTo>
                  <a:lnTo>
                    <a:pt x="1785" y="28"/>
                  </a:lnTo>
                  <a:lnTo>
                    <a:pt x="1791" y="20"/>
                  </a:lnTo>
                  <a:lnTo>
                    <a:pt x="1797" y="11"/>
                  </a:lnTo>
                  <a:lnTo>
                    <a:pt x="1803" y="2"/>
                  </a:lnTo>
                  <a:lnTo>
                    <a:pt x="1796" y="5"/>
                  </a:lnTo>
                  <a:lnTo>
                    <a:pt x="1791" y="10"/>
                  </a:lnTo>
                  <a:lnTo>
                    <a:pt x="1784" y="14"/>
                  </a:lnTo>
                  <a:lnTo>
                    <a:pt x="1777" y="17"/>
                  </a:lnTo>
                  <a:lnTo>
                    <a:pt x="1769" y="21"/>
                  </a:lnTo>
                  <a:lnTo>
                    <a:pt x="1762" y="25"/>
                  </a:lnTo>
                  <a:lnTo>
                    <a:pt x="1754" y="29"/>
                  </a:lnTo>
                  <a:lnTo>
                    <a:pt x="1746" y="33"/>
                  </a:lnTo>
                  <a:lnTo>
                    <a:pt x="1736" y="37"/>
                  </a:lnTo>
                  <a:lnTo>
                    <a:pt x="1727" y="41"/>
                  </a:lnTo>
                  <a:lnTo>
                    <a:pt x="1718" y="44"/>
                  </a:lnTo>
                  <a:lnTo>
                    <a:pt x="1707" y="48"/>
                  </a:lnTo>
                  <a:lnTo>
                    <a:pt x="1696" y="52"/>
                  </a:lnTo>
                  <a:lnTo>
                    <a:pt x="1686" y="56"/>
                  </a:lnTo>
                  <a:lnTo>
                    <a:pt x="1675" y="60"/>
                  </a:lnTo>
                  <a:lnTo>
                    <a:pt x="1663" y="63"/>
                  </a:lnTo>
                  <a:lnTo>
                    <a:pt x="1656" y="66"/>
                  </a:lnTo>
                  <a:lnTo>
                    <a:pt x="1648" y="68"/>
                  </a:lnTo>
                  <a:lnTo>
                    <a:pt x="1640" y="71"/>
                  </a:lnTo>
                  <a:lnTo>
                    <a:pt x="1632" y="73"/>
                  </a:lnTo>
                  <a:lnTo>
                    <a:pt x="1624" y="75"/>
                  </a:lnTo>
                  <a:lnTo>
                    <a:pt x="1615" y="77"/>
                  </a:lnTo>
                  <a:lnTo>
                    <a:pt x="1606" y="79"/>
                  </a:lnTo>
                  <a:lnTo>
                    <a:pt x="1598" y="82"/>
                  </a:lnTo>
                  <a:lnTo>
                    <a:pt x="1588" y="84"/>
                  </a:lnTo>
                  <a:lnTo>
                    <a:pt x="1579" y="86"/>
                  </a:lnTo>
                  <a:lnTo>
                    <a:pt x="1569" y="88"/>
                  </a:lnTo>
                  <a:lnTo>
                    <a:pt x="1560" y="91"/>
                  </a:lnTo>
                  <a:lnTo>
                    <a:pt x="1551" y="93"/>
                  </a:lnTo>
                  <a:lnTo>
                    <a:pt x="1541" y="95"/>
                  </a:lnTo>
                  <a:lnTo>
                    <a:pt x="1532" y="97"/>
                  </a:lnTo>
                  <a:lnTo>
                    <a:pt x="1522" y="100"/>
                  </a:lnTo>
                  <a:lnTo>
                    <a:pt x="1512" y="102"/>
                  </a:lnTo>
                  <a:lnTo>
                    <a:pt x="1503" y="103"/>
                  </a:lnTo>
                  <a:lnTo>
                    <a:pt x="1494" y="106"/>
                  </a:lnTo>
                  <a:lnTo>
                    <a:pt x="1484" y="107"/>
                  </a:lnTo>
                  <a:lnTo>
                    <a:pt x="1475" y="110"/>
                  </a:lnTo>
                  <a:lnTo>
                    <a:pt x="1466" y="111"/>
                  </a:lnTo>
                  <a:lnTo>
                    <a:pt x="1457" y="114"/>
                  </a:lnTo>
                  <a:lnTo>
                    <a:pt x="1448" y="116"/>
                  </a:lnTo>
                  <a:lnTo>
                    <a:pt x="1440" y="118"/>
                  </a:lnTo>
                  <a:lnTo>
                    <a:pt x="1431" y="119"/>
                  </a:lnTo>
                  <a:lnTo>
                    <a:pt x="1423" y="121"/>
                  </a:lnTo>
                  <a:lnTo>
                    <a:pt x="1413" y="123"/>
                  </a:lnTo>
                  <a:lnTo>
                    <a:pt x="1403" y="125"/>
                  </a:lnTo>
                  <a:lnTo>
                    <a:pt x="1394" y="127"/>
                  </a:lnTo>
                  <a:lnTo>
                    <a:pt x="1385" y="128"/>
                  </a:lnTo>
                  <a:lnTo>
                    <a:pt x="1376" y="130"/>
                  </a:lnTo>
                  <a:lnTo>
                    <a:pt x="1368" y="130"/>
                  </a:lnTo>
                  <a:lnTo>
                    <a:pt x="1360" y="132"/>
                  </a:lnTo>
                  <a:lnTo>
                    <a:pt x="1352" y="134"/>
                  </a:lnTo>
                  <a:lnTo>
                    <a:pt x="1344" y="135"/>
                  </a:lnTo>
                  <a:lnTo>
                    <a:pt x="1336" y="136"/>
                  </a:lnTo>
                  <a:lnTo>
                    <a:pt x="1328" y="137"/>
                  </a:lnTo>
                  <a:lnTo>
                    <a:pt x="1319" y="138"/>
                  </a:lnTo>
                  <a:lnTo>
                    <a:pt x="1311" y="139"/>
                  </a:lnTo>
                  <a:lnTo>
                    <a:pt x="1302" y="141"/>
                  </a:lnTo>
                  <a:lnTo>
                    <a:pt x="1293" y="141"/>
                  </a:lnTo>
                  <a:lnTo>
                    <a:pt x="1283" y="143"/>
                  </a:lnTo>
                  <a:lnTo>
                    <a:pt x="1274" y="143"/>
                  </a:lnTo>
                  <a:lnTo>
                    <a:pt x="1263" y="145"/>
                  </a:lnTo>
                  <a:lnTo>
                    <a:pt x="1251" y="146"/>
                  </a:lnTo>
                  <a:lnTo>
                    <a:pt x="1240" y="146"/>
                  </a:lnTo>
                  <a:lnTo>
                    <a:pt x="1228" y="148"/>
                  </a:lnTo>
                  <a:lnTo>
                    <a:pt x="1220" y="148"/>
                  </a:lnTo>
                  <a:lnTo>
                    <a:pt x="1213" y="148"/>
                  </a:lnTo>
                  <a:lnTo>
                    <a:pt x="1205" y="149"/>
                  </a:lnTo>
                  <a:lnTo>
                    <a:pt x="1198" y="150"/>
                  </a:lnTo>
                  <a:lnTo>
                    <a:pt x="1190" y="151"/>
                  </a:lnTo>
                  <a:lnTo>
                    <a:pt x="1181" y="152"/>
                  </a:lnTo>
                  <a:lnTo>
                    <a:pt x="1173" y="152"/>
                  </a:lnTo>
                  <a:lnTo>
                    <a:pt x="1165" y="153"/>
                  </a:lnTo>
                  <a:lnTo>
                    <a:pt x="1156" y="153"/>
                  </a:lnTo>
                  <a:lnTo>
                    <a:pt x="1147" y="154"/>
                  </a:lnTo>
                  <a:lnTo>
                    <a:pt x="1138" y="154"/>
                  </a:lnTo>
                  <a:lnTo>
                    <a:pt x="1129" y="155"/>
                  </a:lnTo>
                  <a:lnTo>
                    <a:pt x="1120" y="156"/>
                  </a:lnTo>
                  <a:lnTo>
                    <a:pt x="1111" y="157"/>
                  </a:lnTo>
                  <a:lnTo>
                    <a:pt x="1102" y="157"/>
                  </a:lnTo>
                  <a:lnTo>
                    <a:pt x="1092" y="158"/>
                  </a:lnTo>
                  <a:lnTo>
                    <a:pt x="1083" y="159"/>
                  </a:lnTo>
                  <a:lnTo>
                    <a:pt x="1073" y="159"/>
                  </a:lnTo>
                  <a:lnTo>
                    <a:pt x="1064" y="160"/>
                  </a:lnTo>
                  <a:lnTo>
                    <a:pt x="1054" y="160"/>
                  </a:lnTo>
                  <a:lnTo>
                    <a:pt x="1045" y="161"/>
                  </a:lnTo>
                  <a:lnTo>
                    <a:pt x="1035" y="162"/>
                  </a:lnTo>
                  <a:lnTo>
                    <a:pt x="1025" y="162"/>
                  </a:lnTo>
                  <a:lnTo>
                    <a:pt x="1016" y="162"/>
                  </a:lnTo>
                  <a:lnTo>
                    <a:pt x="1006" y="163"/>
                  </a:lnTo>
                  <a:lnTo>
                    <a:pt x="997" y="164"/>
                  </a:lnTo>
                  <a:lnTo>
                    <a:pt x="987" y="164"/>
                  </a:lnTo>
                  <a:lnTo>
                    <a:pt x="977" y="164"/>
                  </a:lnTo>
                  <a:lnTo>
                    <a:pt x="968" y="165"/>
                  </a:lnTo>
                  <a:lnTo>
                    <a:pt x="959" y="166"/>
                  </a:lnTo>
                  <a:lnTo>
                    <a:pt x="950" y="166"/>
                  </a:lnTo>
                  <a:lnTo>
                    <a:pt x="940" y="166"/>
                  </a:lnTo>
                  <a:lnTo>
                    <a:pt x="931" y="166"/>
                  </a:lnTo>
                  <a:lnTo>
                    <a:pt x="922" y="167"/>
                  </a:lnTo>
                  <a:lnTo>
                    <a:pt x="913" y="167"/>
                  </a:lnTo>
                  <a:lnTo>
                    <a:pt x="904" y="167"/>
                  </a:lnTo>
                  <a:lnTo>
                    <a:pt x="896" y="167"/>
                  </a:lnTo>
                  <a:lnTo>
                    <a:pt x="887" y="167"/>
                  </a:lnTo>
                  <a:lnTo>
                    <a:pt x="878" y="167"/>
                  </a:lnTo>
                  <a:lnTo>
                    <a:pt x="868" y="167"/>
                  </a:lnTo>
                  <a:lnTo>
                    <a:pt x="859" y="167"/>
                  </a:lnTo>
                  <a:lnTo>
                    <a:pt x="848" y="167"/>
                  </a:lnTo>
                  <a:lnTo>
                    <a:pt x="838" y="167"/>
                  </a:lnTo>
                  <a:lnTo>
                    <a:pt x="829" y="166"/>
                  </a:lnTo>
                  <a:lnTo>
                    <a:pt x="819" y="166"/>
                  </a:lnTo>
                  <a:lnTo>
                    <a:pt x="810" y="166"/>
                  </a:lnTo>
                  <a:lnTo>
                    <a:pt x="800" y="165"/>
                  </a:lnTo>
                  <a:lnTo>
                    <a:pt x="791" y="165"/>
                  </a:lnTo>
                  <a:lnTo>
                    <a:pt x="782" y="164"/>
                  </a:lnTo>
                  <a:lnTo>
                    <a:pt x="772" y="164"/>
                  </a:lnTo>
                  <a:lnTo>
                    <a:pt x="763" y="163"/>
                  </a:lnTo>
                  <a:lnTo>
                    <a:pt x="754" y="162"/>
                  </a:lnTo>
                  <a:lnTo>
                    <a:pt x="745" y="162"/>
                  </a:lnTo>
                  <a:lnTo>
                    <a:pt x="736" y="162"/>
                  </a:lnTo>
                  <a:lnTo>
                    <a:pt x="727" y="161"/>
                  </a:lnTo>
                  <a:lnTo>
                    <a:pt x="718" y="160"/>
                  </a:lnTo>
                  <a:lnTo>
                    <a:pt x="709" y="160"/>
                  </a:lnTo>
                  <a:lnTo>
                    <a:pt x="700" y="159"/>
                  </a:lnTo>
                  <a:lnTo>
                    <a:pt x="691" y="158"/>
                  </a:lnTo>
                  <a:lnTo>
                    <a:pt x="683" y="157"/>
                  </a:lnTo>
                  <a:lnTo>
                    <a:pt x="673" y="157"/>
                  </a:lnTo>
                  <a:lnTo>
                    <a:pt x="665" y="156"/>
                  </a:lnTo>
                  <a:lnTo>
                    <a:pt x="656" y="155"/>
                  </a:lnTo>
                  <a:lnTo>
                    <a:pt x="647" y="154"/>
                  </a:lnTo>
                  <a:lnTo>
                    <a:pt x="639" y="153"/>
                  </a:lnTo>
                  <a:lnTo>
                    <a:pt x="629" y="152"/>
                  </a:lnTo>
                  <a:lnTo>
                    <a:pt x="621" y="152"/>
                  </a:lnTo>
                  <a:lnTo>
                    <a:pt x="612" y="150"/>
                  </a:lnTo>
                  <a:lnTo>
                    <a:pt x="603" y="150"/>
                  </a:lnTo>
                  <a:lnTo>
                    <a:pt x="594" y="148"/>
                  </a:lnTo>
                  <a:lnTo>
                    <a:pt x="585" y="148"/>
                  </a:lnTo>
                  <a:lnTo>
                    <a:pt x="575" y="146"/>
                  </a:lnTo>
                  <a:lnTo>
                    <a:pt x="566" y="145"/>
                  </a:lnTo>
                  <a:lnTo>
                    <a:pt x="556" y="144"/>
                  </a:lnTo>
                  <a:lnTo>
                    <a:pt x="546" y="143"/>
                  </a:lnTo>
                  <a:lnTo>
                    <a:pt x="536" y="142"/>
                  </a:lnTo>
                  <a:lnTo>
                    <a:pt x="527" y="141"/>
                  </a:lnTo>
                  <a:lnTo>
                    <a:pt x="518" y="139"/>
                  </a:lnTo>
                  <a:lnTo>
                    <a:pt x="507" y="138"/>
                  </a:lnTo>
                  <a:lnTo>
                    <a:pt x="498" y="137"/>
                  </a:lnTo>
                  <a:lnTo>
                    <a:pt x="488" y="135"/>
                  </a:lnTo>
                  <a:lnTo>
                    <a:pt x="478" y="134"/>
                  </a:lnTo>
                  <a:lnTo>
                    <a:pt x="469" y="132"/>
                  </a:lnTo>
                  <a:lnTo>
                    <a:pt x="459" y="131"/>
                  </a:lnTo>
                  <a:lnTo>
                    <a:pt x="450" y="130"/>
                  </a:lnTo>
                  <a:lnTo>
                    <a:pt x="441" y="128"/>
                  </a:lnTo>
                  <a:lnTo>
                    <a:pt x="431" y="127"/>
                  </a:lnTo>
                  <a:lnTo>
                    <a:pt x="421" y="125"/>
                  </a:lnTo>
                  <a:lnTo>
                    <a:pt x="413" y="124"/>
                  </a:lnTo>
                  <a:lnTo>
                    <a:pt x="403" y="123"/>
                  </a:lnTo>
                  <a:lnTo>
                    <a:pt x="394" y="121"/>
                  </a:lnTo>
                  <a:lnTo>
                    <a:pt x="386" y="120"/>
                  </a:lnTo>
                  <a:lnTo>
                    <a:pt x="377" y="119"/>
                  </a:lnTo>
                  <a:lnTo>
                    <a:pt x="368" y="117"/>
                  </a:lnTo>
                  <a:lnTo>
                    <a:pt x="359" y="116"/>
                  </a:lnTo>
                  <a:lnTo>
                    <a:pt x="351" y="114"/>
                  </a:lnTo>
                  <a:lnTo>
                    <a:pt x="342" y="112"/>
                  </a:lnTo>
                  <a:lnTo>
                    <a:pt x="334" y="111"/>
                  </a:lnTo>
                  <a:lnTo>
                    <a:pt x="326" y="110"/>
                  </a:lnTo>
                  <a:lnTo>
                    <a:pt x="318" y="108"/>
                  </a:lnTo>
                  <a:lnTo>
                    <a:pt x="310" y="107"/>
                  </a:lnTo>
                  <a:lnTo>
                    <a:pt x="298" y="105"/>
                  </a:lnTo>
                  <a:lnTo>
                    <a:pt x="287" y="102"/>
                  </a:lnTo>
                  <a:lnTo>
                    <a:pt x="277" y="100"/>
                  </a:lnTo>
                  <a:lnTo>
                    <a:pt x="267" y="98"/>
                  </a:lnTo>
                  <a:lnTo>
                    <a:pt x="256" y="96"/>
                  </a:lnTo>
                  <a:lnTo>
                    <a:pt x="246" y="94"/>
                  </a:lnTo>
                  <a:lnTo>
                    <a:pt x="237" y="92"/>
                  </a:lnTo>
                  <a:lnTo>
                    <a:pt x="227" y="90"/>
                  </a:lnTo>
                  <a:lnTo>
                    <a:pt x="218" y="88"/>
                  </a:lnTo>
                  <a:lnTo>
                    <a:pt x="209" y="86"/>
                  </a:lnTo>
                  <a:lnTo>
                    <a:pt x="200" y="84"/>
                  </a:lnTo>
                  <a:lnTo>
                    <a:pt x="192" y="82"/>
                  </a:lnTo>
                  <a:lnTo>
                    <a:pt x="183" y="80"/>
                  </a:lnTo>
                  <a:lnTo>
                    <a:pt x="175" y="77"/>
                  </a:lnTo>
                  <a:lnTo>
                    <a:pt x="167" y="75"/>
                  </a:lnTo>
                  <a:lnTo>
                    <a:pt x="159" y="73"/>
                  </a:lnTo>
                  <a:lnTo>
                    <a:pt x="151" y="71"/>
                  </a:lnTo>
                  <a:lnTo>
                    <a:pt x="143" y="68"/>
                  </a:lnTo>
                  <a:lnTo>
                    <a:pt x="135" y="66"/>
                  </a:lnTo>
                  <a:lnTo>
                    <a:pt x="127" y="63"/>
                  </a:lnTo>
                  <a:lnTo>
                    <a:pt x="117" y="60"/>
                  </a:lnTo>
                  <a:lnTo>
                    <a:pt x="107" y="56"/>
                  </a:lnTo>
                  <a:lnTo>
                    <a:pt x="97" y="52"/>
                  </a:lnTo>
                  <a:lnTo>
                    <a:pt x="88" y="48"/>
                  </a:lnTo>
                  <a:lnTo>
                    <a:pt x="78" y="44"/>
                  </a:lnTo>
                  <a:lnTo>
                    <a:pt x="70" y="40"/>
                  </a:lnTo>
                  <a:lnTo>
                    <a:pt x="61" y="36"/>
                  </a:lnTo>
                  <a:lnTo>
                    <a:pt x="52" y="32"/>
                  </a:lnTo>
                  <a:lnTo>
                    <a:pt x="44" y="27"/>
                  </a:lnTo>
                  <a:lnTo>
                    <a:pt x="36" y="23"/>
                  </a:lnTo>
                  <a:lnTo>
                    <a:pt x="28" y="19"/>
                  </a:lnTo>
                  <a:lnTo>
                    <a:pt x="21" y="14"/>
                  </a:lnTo>
                  <a:lnTo>
                    <a:pt x="14" y="10"/>
                  </a:lnTo>
                  <a:lnTo>
                    <a:pt x="7" y="5"/>
                  </a:lnTo>
                  <a:lnTo>
                    <a:pt x="0" y="0"/>
                  </a:lnTo>
                  <a:lnTo>
                    <a:pt x="0" y="0"/>
                  </a:lnTo>
                  <a:lnTo>
                    <a:pt x="0" y="0"/>
                  </a:lnTo>
                  <a:lnTo>
                    <a:pt x="0" y="0"/>
                  </a:lnTo>
                </a:path>
              </a:pathLst>
            </a:custGeom>
            <a:solidFill>
              <a:srgbClr val="E1E1E1"/>
            </a:solidFill>
            <a:ln w="18815" cap="flat" cmpd="sng">
              <a:solidFill>
                <a:srgbClr val="40404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17" name="Freeform 13"/>
            <p:cNvSpPr>
              <a:spLocks/>
            </p:cNvSpPr>
            <p:nvPr/>
          </p:nvSpPr>
          <p:spPr bwMode="auto">
            <a:xfrm>
              <a:off x="5479" y="2581"/>
              <a:ext cx="10" cy="80"/>
            </a:xfrm>
            <a:custGeom>
              <a:avLst/>
              <a:gdLst>
                <a:gd name="T0" fmla="*/ 9 w 10"/>
                <a:gd name="T1" fmla="*/ 79 h 80"/>
                <a:gd name="T2" fmla="*/ 6 w 10"/>
                <a:gd name="T3" fmla="*/ 70 h 80"/>
                <a:gd name="T4" fmla="*/ 4 w 10"/>
                <a:gd name="T5" fmla="*/ 61 h 80"/>
                <a:gd name="T6" fmla="*/ 2 w 10"/>
                <a:gd name="T7" fmla="*/ 52 h 80"/>
                <a:gd name="T8" fmla="*/ 1 w 10"/>
                <a:gd name="T9" fmla="*/ 42 h 80"/>
                <a:gd name="T10" fmla="*/ 0 w 10"/>
                <a:gd name="T11" fmla="*/ 33 h 80"/>
                <a:gd name="T12" fmla="*/ 0 w 10"/>
                <a:gd name="T13" fmla="*/ 22 h 80"/>
                <a:gd name="T14" fmla="*/ 0 w 10"/>
                <a:gd name="T15" fmla="*/ 11 h 80"/>
                <a:gd name="T16" fmla="*/ 2 w 10"/>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80">
                  <a:moveTo>
                    <a:pt x="9" y="79"/>
                  </a:moveTo>
                  <a:lnTo>
                    <a:pt x="6" y="70"/>
                  </a:lnTo>
                  <a:lnTo>
                    <a:pt x="4" y="61"/>
                  </a:lnTo>
                  <a:lnTo>
                    <a:pt x="2" y="52"/>
                  </a:lnTo>
                  <a:lnTo>
                    <a:pt x="1" y="42"/>
                  </a:lnTo>
                  <a:lnTo>
                    <a:pt x="0" y="33"/>
                  </a:lnTo>
                  <a:lnTo>
                    <a:pt x="0" y="22"/>
                  </a:lnTo>
                  <a:lnTo>
                    <a:pt x="0" y="11"/>
                  </a:lnTo>
                  <a:lnTo>
                    <a:pt x="2" y="0"/>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18" name="Freeform 14"/>
            <p:cNvSpPr>
              <a:spLocks/>
            </p:cNvSpPr>
            <p:nvPr/>
          </p:nvSpPr>
          <p:spPr bwMode="auto">
            <a:xfrm>
              <a:off x="5481" y="2478"/>
              <a:ext cx="27" cy="104"/>
            </a:xfrm>
            <a:custGeom>
              <a:avLst/>
              <a:gdLst>
                <a:gd name="T0" fmla="*/ 0 w 27"/>
                <a:gd name="T1" fmla="*/ 103 h 104"/>
                <a:gd name="T2" fmla="*/ 0 w 27"/>
                <a:gd name="T3" fmla="*/ 94 h 104"/>
                <a:gd name="T4" fmla="*/ 2 w 27"/>
                <a:gd name="T5" fmla="*/ 85 h 104"/>
                <a:gd name="T6" fmla="*/ 3 w 27"/>
                <a:gd name="T7" fmla="*/ 75 h 104"/>
                <a:gd name="T8" fmla="*/ 5 w 27"/>
                <a:gd name="T9" fmla="*/ 66 h 104"/>
                <a:gd name="T10" fmla="*/ 8 w 27"/>
                <a:gd name="T11" fmla="*/ 56 h 104"/>
                <a:gd name="T12" fmla="*/ 10 w 27"/>
                <a:gd name="T13" fmla="*/ 46 h 104"/>
                <a:gd name="T14" fmla="*/ 13 w 27"/>
                <a:gd name="T15" fmla="*/ 36 h 104"/>
                <a:gd name="T16" fmla="*/ 16 w 27"/>
                <a:gd name="T17" fmla="*/ 26 h 104"/>
                <a:gd name="T18" fmla="*/ 19 w 27"/>
                <a:gd name="T19" fmla="*/ 17 h 104"/>
                <a:gd name="T20" fmla="*/ 22 w 27"/>
                <a:gd name="T21" fmla="*/ 8 h 104"/>
                <a:gd name="T22" fmla="*/ 26 w 27"/>
                <a:gd name="T2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104">
                  <a:moveTo>
                    <a:pt x="0" y="103"/>
                  </a:moveTo>
                  <a:lnTo>
                    <a:pt x="0" y="94"/>
                  </a:lnTo>
                  <a:lnTo>
                    <a:pt x="2" y="85"/>
                  </a:lnTo>
                  <a:lnTo>
                    <a:pt x="3" y="75"/>
                  </a:lnTo>
                  <a:lnTo>
                    <a:pt x="5" y="66"/>
                  </a:lnTo>
                  <a:lnTo>
                    <a:pt x="8" y="56"/>
                  </a:lnTo>
                  <a:lnTo>
                    <a:pt x="10" y="46"/>
                  </a:lnTo>
                  <a:lnTo>
                    <a:pt x="13" y="36"/>
                  </a:lnTo>
                  <a:lnTo>
                    <a:pt x="16" y="26"/>
                  </a:lnTo>
                  <a:lnTo>
                    <a:pt x="19" y="17"/>
                  </a:lnTo>
                  <a:lnTo>
                    <a:pt x="22" y="8"/>
                  </a:lnTo>
                  <a:lnTo>
                    <a:pt x="26" y="0"/>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19" name="Freeform 15"/>
            <p:cNvSpPr>
              <a:spLocks/>
            </p:cNvSpPr>
            <p:nvPr/>
          </p:nvSpPr>
          <p:spPr bwMode="auto">
            <a:xfrm>
              <a:off x="5507" y="2395"/>
              <a:ext cx="59" cy="84"/>
            </a:xfrm>
            <a:custGeom>
              <a:avLst/>
              <a:gdLst>
                <a:gd name="T0" fmla="*/ 0 w 59"/>
                <a:gd name="T1" fmla="*/ 83 h 84"/>
                <a:gd name="T2" fmla="*/ 5 w 59"/>
                <a:gd name="T3" fmla="*/ 73 h 84"/>
                <a:gd name="T4" fmla="*/ 9 w 59"/>
                <a:gd name="T5" fmla="*/ 64 h 84"/>
                <a:gd name="T6" fmla="*/ 14 w 59"/>
                <a:gd name="T7" fmla="*/ 54 h 84"/>
                <a:gd name="T8" fmla="*/ 20 w 59"/>
                <a:gd name="T9" fmla="*/ 46 h 84"/>
                <a:gd name="T10" fmla="*/ 25 w 59"/>
                <a:gd name="T11" fmla="*/ 37 h 84"/>
                <a:gd name="T12" fmla="*/ 30 w 59"/>
                <a:gd name="T13" fmla="*/ 29 h 84"/>
                <a:gd name="T14" fmla="*/ 37 w 59"/>
                <a:gd name="T15" fmla="*/ 20 h 84"/>
                <a:gd name="T16" fmla="*/ 43 w 59"/>
                <a:gd name="T17" fmla="*/ 14 h 84"/>
                <a:gd name="T18" fmla="*/ 51 w 59"/>
                <a:gd name="T19" fmla="*/ 7 h 84"/>
                <a:gd name="T20" fmla="*/ 58 w 59"/>
                <a:gd name="T2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84">
                  <a:moveTo>
                    <a:pt x="0" y="83"/>
                  </a:moveTo>
                  <a:lnTo>
                    <a:pt x="5" y="73"/>
                  </a:lnTo>
                  <a:lnTo>
                    <a:pt x="9" y="64"/>
                  </a:lnTo>
                  <a:lnTo>
                    <a:pt x="14" y="54"/>
                  </a:lnTo>
                  <a:lnTo>
                    <a:pt x="20" y="46"/>
                  </a:lnTo>
                  <a:lnTo>
                    <a:pt x="25" y="37"/>
                  </a:lnTo>
                  <a:lnTo>
                    <a:pt x="30" y="29"/>
                  </a:lnTo>
                  <a:lnTo>
                    <a:pt x="37" y="20"/>
                  </a:lnTo>
                  <a:lnTo>
                    <a:pt x="43" y="14"/>
                  </a:lnTo>
                  <a:lnTo>
                    <a:pt x="51" y="7"/>
                  </a:lnTo>
                  <a:lnTo>
                    <a:pt x="58" y="0"/>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20" name="Freeform 16"/>
            <p:cNvSpPr>
              <a:spLocks/>
            </p:cNvSpPr>
            <p:nvPr/>
          </p:nvSpPr>
          <p:spPr bwMode="auto">
            <a:xfrm>
              <a:off x="5565" y="2356"/>
              <a:ext cx="98" cy="40"/>
            </a:xfrm>
            <a:custGeom>
              <a:avLst/>
              <a:gdLst>
                <a:gd name="T0" fmla="*/ 0 w 98"/>
                <a:gd name="T1" fmla="*/ 39 h 40"/>
                <a:gd name="T2" fmla="*/ 8 w 98"/>
                <a:gd name="T3" fmla="*/ 34 h 40"/>
                <a:gd name="T4" fmla="*/ 16 w 98"/>
                <a:gd name="T5" fmla="*/ 28 h 40"/>
                <a:gd name="T6" fmla="*/ 24 w 98"/>
                <a:gd name="T7" fmla="*/ 23 h 40"/>
                <a:gd name="T8" fmla="*/ 33 w 98"/>
                <a:gd name="T9" fmla="*/ 18 h 40"/>
                <a:gd name="T10" fmla="*/ 41 w 98"/>
                <a:gd name="T11" fmla="*/ 14 h 40"/>
                <a:gd name="T12" fmla="*/ 51 w 98"/>
                <a:gd name="T13" fmla="*/ 10 h 40"/>
                <a:gd name="T14" fmla="*/ 60 w 98"/>
                <a:gd name="T15" fmla="*/ 6 h 40"/>
                <a:gd name="T16" fmla="*/ 69 w 98"/>
                <a:gd name="T17" fmla="*/ 3 h 40"/>
                <a:gd name="T18" fmla="*/ 79 w 98"/>
                <a:gd name="T19" fmla="*/ 1 h 40"/>
                <a:gd name="T20" fmla="*/ 88 w 98"/>
                <a:gd name="T21" fmla="*/ 0 h 40"/>
                <a:gd name="T22" fmla="*/ 97 w 98"/>
                <a:gd name="T2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40">
                  <a:moveTo>
                    <a:pt x="0" y="39"/>
                  </a:moveTo>
                  <a:lnTo>
                    <a:pt x="8" y="34"/>
                  </a:lnTo>
                  <a:lnTo>
                    <a:pt x="16" y="28"/>
                  </a:lnTo>
                  <a:lnTo>
                    <a:pt x="24" y="23"/>
                  </a:lnTo>
                  <a:lnTo>
                    <a:pt x="33" y="18"/>
                  </a:lnTo>
                  <a:lnTo>
                    <a:pt x="41" y="14"/>
                  </a:lnTo>
                  <a:lnTo>
                    <a:pt x="51" y="10"/>
                  </a:lnTo>
                  <a:lnTo>
                    <a:pt x="60" y="6"/>
                  </a:lnTo>
                  <a:lnTo>
                    <a:pt x="69" y="3"/>
                  </a:lnTo>
                  <a:lnTo>
                    <a:pt x="79" y="1"/>
                  </a:lnTo>
                  <a:lnTo>
                    <a:pt x="88" y="0"/>
                  </a:lnTo>
                  <a:lnTo>
                    <a:pt x="97" y="0"/>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21" name="Freeform 17"/>
            <p:cNvSpPr>
              <a:spLocks/>
            </p:cNvSpPr>
            <p:nvPr/>
          </p:nvSpPr>
          <p:spPr bwMode="auto">
            <a:xfrm>
              <a:off x="5662" y="2356"/>
              <a:ext cx="90" cy="37"/>
            </a:xfrm>
            <a:custGeom>
              <a:avLst/>
              <a:gdLst>
                <a:gd name="T0" fmla="*/ 0 w 90"/>
                <a:gd name="T1" fmla="*/ 0 h 37"/>
                <a:gd name="T2" fmla="*/ 9 w 90"/>
                <a:gd name="T3" fmla="*/ 0 h 37"/>
                <a:gd name="T4" fmla="*/ 19 w 90"/>
                <a:gd name="T5" fmla="*/ 1 h 37"/>
                <a:gd name="T6" fmla="*/ 28 w 90"/>
                <a:gd name="T7" fmla="*/ 3 h 37"/>
                <a:gd name="T8" fmla="*/ 37 w 90"/>
                <a:gd name="T9" fmla="*/ 6 h 37"/>
                <a:gd name="T10" fmla="*/ 46 w 90"/>
                <a:gd name="T11" fmla="*/ 10 h 37"/>
                <a:gd name="T12" fmla="*/ 56 w 90"/>
                <a:gd name="T13" fmla="*/ 14 h 37"/>
                <a:gd name="T14" fmla="*/ 65 w 90"/>
                <a:gd name="T15" fmla="*/ 19 h 37"/>
                <a:gd name="T16" fmla="*/ 73 w 90"/>
                <a:gd name="T17" fmla="*/ 24 h 37"/>
                <a:gd name="T18" fmla="*/ 81 w 90"/>
                <a:gd name="T19" fmla="*/ 30 h 37"/>
                <a:gd name="T20" fmla="*/ 89 w 90"/>
                <a:gd name="T21"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37">
                  <a:moveTo>
                    <a:pt x="0" y="0"/>
                  </a:moveTo>
                  <a:lnTo>
                    <a:pt x="9" y="0"/>
                  </a:lnTo>
                  <a:lnTo>
                    <a:pt x="19" y="1"/>
                  </a:lnTo>
                  <a:lnTo>
                    <a:pt x="28" y="3"/>
                  </a:lnTo>
                  <a:lnTo>
                    <a:pt x="37" y="6"/>
                  </a:lnTo>
                  <a:lnTo>
                    <a:pt x="46" y="10"/>
                  </a:lnTo>
                  <a:lnTo>
                    <a:pt x="56" y="14"/>
                  </a:lnTo>
                  <a:lnTo>
                    <a:pt x="65" y="19"/>
                  </a:lnTo>
                  <a:lnTo>
                    <a:pt x="73" y="24"/>
                  </a:lnTo>
                  <a:lnTo>
                    <a:pt x="81" y="30"/>
                  </a:lnTo>
                  <a:lnTo>
                    <a:pt x="89" y="36"/>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22" name="Freeform 18"/>
            <p:cNvSpPr>
              <a:spLocks/>
            </p:cNvSpPr>
            <p:nvPr/>
          </p:nvSpPr>
          <p:spPr bwMode="auto">
            <a:xfrm>
              <a:off x="5751" y="2392"/>
              <a:ext cx="53" cy="77"/>
            </a:xfrm>
            <a:custGeom>
              <a:avLst/>
              <a:gdLst>
                <a:gd name="T0" fmla="*/ 0 w 53"/>
                <a:gd name="T1" fmla="*/ 0 h 77"/>
                <a:gd name="T2" fmla="*/ 7 w 53"/>
                <a:gd name="T3" fmla="*/ 7 h 77"/>
                <a:gd name="T4" fmla="*/ 14 w 53"/>
                <a:gd name="T5" fmla="*/ 14 h 77"/>
                <a:gd name="T6" fmla="*/ 21 w 53"/>
                <a:gd name="T7" fmla="*/ 21 h 77"/>
                <a:gd name="T8" fmla="*/ 28 w 53"/>
                <a:gd name="T9" fmla="*/ 30 h 77"/>
                <a:gd name="T10" fmla="*/ 34 w 53"/>
                <a:gd name="T11" fmla="*/ 39 h 77"/>
                <a:gd name="T12" fmla="*/ 39 w 53"/>
                <a:gd name="T13" fmla="*/ 48 h 77"/>
                <a:gd name="T14" fmla="*/ 44 w 53"/>
                <a:gd name="T15" fmla="*/ 57 h 77"/>
                <a:gd name="T16" fmla="*/ 48 w 53"/>
                <a:gd name="T17" fmla="*/ 67 h 77"/>
                <a:gd name="T18" fmla="*/ 52 w 53"/>
                <a:gd name="T19"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77">
                  <a:moveTo>
                    <a:pt x="0" y="0"/>
                  </a:moveTo>
                  <a:lnTo>
                    <a:pt x="7" y="7"/>
                  </a:lnTo>
                  <a:lnTo>
                    <a:pt x="14" y="14"/>
                  </a:lnTo>
                  <a:lnTo>
                    <a:pt x="21" y="21"/>
                  </a:lnTo>
                  <a:lnTo>
                    <a:pt x="28" y="30"/>
                  </a:lnTo>
                  <a:lnTo>
                    <a:pt x="34" y="39"/>
                  </a:lnTo>
                  <a:lnTo>
                    <a:pt x="39" y="48"/>
                  </a:lnTo>
                  <a:lnTo>
                    <a:pt x="44" y="57"/>
                  </a:lnTo>
                  <a:lnTo>
                    <a:pt x="48" y="67"/>
                  </a:lnTo>
                  <a:lnTo>
                    <a:pt x="52" y="76"/>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23" name="Freeform 19"/>
            <p:cNvSpPr>
              <a:spLocks/>
            </p:cNvSpPr>
            <p:nvPr/>
          </p:nvSpPr>
          <p:spPr bwMode="auto">
            <a:xfrm>
              <a:off x="5803" y="2468"/>
              <a:ext cx="6" cy="89"/>
            </a:xfrm>
            <a:custGeom>
              <a:avLst/>
              <a:gdLst>
                <a:gd name="T0" fmla="*/ 0 w 6"/>
                <a:gd name="T1" fmla="*/ 0 h 89"/>
                <a:gd name="T2" fmla="*/ 2 w 6"/>
                <a:gd name="T3" fmla="*/ 9 h 89"/>
                <a:gd name="T4" fmla="*/ 4 w 6"/>
                <a:gd name="T5" fmla="*/ 19 h 89"/>
                <a:gd name="T6" fmla="*/ 4 w 6"/>
                <a:gd name="T7" fmla="*/ 28 h 89"/>
                <a:gd name="T8" fmla="*/ 5 w 6"/>
                <a:gd name="T9" fmla="*/ 38 h 89"/>
                <a:gd name="T10" fmla="*/ 4 w 6"/>
                <a:gd name="T11" fmla="*/ 47 h 89"/>
                <a:gd name="T12" fmla="*/ 4 w 6"/>
                <a:gd name="T13" fmla="*/ 58 h 89"/>
                <a:gd name="T14" fmla="*/ 3 w 6"/>
                <a:gd name="T15" fmla="*/ 67 h 89"/>
                <a:gd name="T16" fmla="*/ 1 w 6"/>
                <a:gd name="T17" fmla="*/ 78 h 89"/>
                <a:gd name="T18" fmla="*/ 0 w 6"/>
                <a:gd name="T19" fmla="*/ 8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89">
                  <a:moveTo>
                    <a:pt x="0" y="0"/>
                  </a:moveTo>
                  <a:lnTo>
                    <a:pt x="2" y="9"/>
                  </a:lnTo>
                  <a:lnTo>
                    <a:pt x="4" y="19"/>
                  </a:lnTo>
                  <a:lnTo>
                    <a:pt x="4" y="28"/>
                  </a:lnTo>
                  <a:lnTo>
                    <a:pt x="5" y="38"/>
                  </a:lnTo>
                  <a:lnTo>
                    <a:pt x="4" y="47"/>
                  </a:lnTo>
                  <a:lnTo>
                    <a:pt x="4" y="58"/>
                  </a:lnTo>
                  <a:lnTo>
                    <a:pt x="3" y="67"/>
                  </a:lnTo>
                  <a:lnTo>
                    <a:pt x="1" y="78"/>
                  </a:lnTo>
                  <a:lnTo>
                    <a:pt x="0" y="88"/>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24" name="Freeform 20"/>
            <p:cNvSpPr>
              <a:spLocks/>
            </p:cNvSpPr>
            <p:nvPr/>
          </p:nvSpPr>
          <p:spPr bwMode="auto">
            <a:xfrm>
              <a:off x="5770" y="2556"/>
              <a:ext cx="34" cy="93"/>
            </a:xfrm>
            <a:custGeom>
              <a:avLst/>
              <a:gdLst>
                <a:gd name="T0" fmla="*/ 33 w 34"/>
                <a:gd name="T1" fmla="*/ 0 h 93"/>
                <a:gd name="T2" fmla="*/ 31 w 34"/>
                <a:gd name="T3" fmla="*/ 9 h 93"/>
                <a:gd name="T4" fmla="*/ 28 w 34"/>
                <a:gd name="T5" fmla="*/ 19 h 93"/>
                <a:gd name="T6" fmla="*/ 25 w 34"/>
                <a:gd name="T7" fmla="*/ 28 h 93"/>
                <a:gd name="T8" fmla="*/ 22 w 34"/>
                <a:gd name="T9" fmla="*/ 38 h 93"/>
                <a:gd name="T10" fmla="*/ 18 w 34"/>
                <a:gd name="T11" fmla="*/ 48 h 93"/>
                <a:gd name="T12" fmla="*/ 15 w 34"/>
                <a:gd name="T13" fmla="*/ 57 h 93"/>
                <a:gd name="T14" fmla="*/ 11 w 34"/>
                <a:gd name="T15" fmla="*/ 66 h 93"/>
                <a:gd name="T16" fmla="*/ 8 w 34"/>
                <a:gd name="T17" fmla="*/ 75 h 93"/>
                <a:gd name="T18" fmla="*/ 4 w 34"/>
                <a:gd name="T19" fmla="*/ 84 h 93"/>
                <a:gd name="T20" fmla="*/ 0 w 34"/>
                <a:gd name="T21" fmla="*/ 9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93">
                  <a:moveTo>
                    <a:pt x="33" y="0"/>
                  </a:moveTo>
                  <a:lnTo>
                    <a:pt x="31" y="9"/>
                  </a:lnTo>
                  <a:lnTo>
                    <a:pt x="28" y="19"/>
                  </a:lnTo>
                  <a:lnTo>
                    <a:pt x="25" y="28"/>
                  </a:lnTo>
                  <a:lnTo>
                    <a:pt x="22" y="38"/>
                  </a:lnTo>
                  <a:lnTo>
                    <a:pt x="18" y="48"/>
                  </a:lnTo>
                  <a:lnTo>
                    <a:pt x="15" y="57"/>
                  </a:lnTo>
                  <a:lnTo>
                    <a:pt x="11" y="66"/>
                  </a:lnTo>
                  <a:lnTo>
                    <a:pt x="8" y="75"/>
                  </a:lnTo>
                  <a:lnTo>
                    <a:pt x="4" y="84"/>
                  </a:lnTo>
                  <a:lnTo>
                    <a:pt x="0" y="92"/>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25" name="Freeform 21"/>
            <p:cNvSpPr>
              <a:spLocks/>
            </p:cNvSpPr>
            <p:nvPr/>
          </p:nvSpPr>
          <p:spPr bwMode="auto">
            <a:xfrm>
              <a:off x="5732" y="2648"/>
              <a:ext cx="39" cy="60"/>
            </a:xfrm>
            <a:custGeom>
              <a:avLst/>
              <a:gdLst>
                <a:gd name="T0" fmla="*/ 38 w 39"/>
                <a:gd name="T1" fmla="*/ 0 h 60"/>
                <a:gd name="T2" fmla="*/ 33 w 39"/>
                <a:gd name="T3" fmla="*/ 10 h 60"/>
                <a:gd name="T4" fmla="*/ 28 w 39"/>
                <a:gd name="T5" fmla="*/ 19 h 60"/>
                <a:gd name="T6" fmla="*/ 23 w 39"/>
                <a:gd name="T7" fmla="*/ 27 h 60"/>
                <a:gd name="T8" fmla="*/ 18 w 39"/>
                <a:gd name="T9" fmla="*/ 35 h 60"/>
                <a:gd name="T10" fmla="*/ 12 w 39"/>
                <a:gd name="T11" fmla="*/ 42 h 60"/>
                <a:gd name="T12" fmla="*/ 7 w 39"/>
                <a:gd name="T13" fmla="*/ 50 h 60"/>
                <a:gd name="T14" fmla="*/ 0 w 39"/>
                <a:gd name="T15" fmla="*/ 59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0">
                  <a:moveTo>
                    <a:pt x="38" y="0"/>
                  </a:moveTo>
                  <a:lnTo>
                    <a:pt x="33" y="10"/>
                  </a:lnTo>
                  <a:lnTo>
                    <a:pt x="28" y="19"/>
                  </a:lnTo>
                  <a:lnTo>
                    <a:pt x="23" y="27"/>
                  </a:lnTo>
                  <a:lnTo>
                    <a:pt x="18" y="35"/>
                  </a:lnTo>
                  <a:lnTo>
                    <a:pt x="12" y="42"/>
                  </a:lnTo>
                  <a:lnTo>
                    <a:pt x="7" y="50"/>
                  </a:lnTo>
                  <a:lnTo>
                    <a:pt x="0" y="59"/>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26" name="Freeform 22"/>
            <p:cNvSpPr>
              <a:spLocks/>
            </p:cNvSpPr>
            <p:nvPr/>
          </p:nvSpPr>
          <p:spPr bwMode="auto">
            <a:xfrm>
              <a:off x="5680" y="2707"/>
              <a:ext cx="53" cy="63"/>
            </a:xfrm>
            <a:custGeom>
              <a:avLst/>
              <a:gdLst>
                <a:gd name="T0" fmla="*/ 52 w 53"/>
                <a:gd name="T1" fmla="*/ 0 h 63"/>
                <a:gd name="T2" fmla="*/ 47 w 53"/>
                <a:gd name="T3" fmla="*/ 7 h 63"/>
                <a:gd name="T4" fmla="*/ 41 w 53"/>
                <a:gd name="T5" fmla="*/ 15 h 63"/>
                <a:gd name="T6" fmla="*/ 35 w 53"/>
                <a:gd name="T7" fmla="*/ 23 h 63"/>
                <a:gd name="T8" fmla="*/ 28 w 53"/>
                <a:gd name="T9" fmla="*/ 30 h 63"/>
                <a:gd name="T10" fmla="*/ 22 w 53"/>
                <a:gd name="T11" fmla="*/ 38 h 63"/>
                <a:gd name="T12" fmla="*/ 16 w 53"/>
                <a:gd name="T13" fmla="*/ 46 h 63"/>
                <a:gd name="T14" fmla="*/ 8 w 53"/>
                <a:gd name="T15" fmla="*/ 54 h 63"/>
                <a:gd name="T16" fmla="*/ 0 w 53"/>
                <a:gd name="T17"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63">
                  <a:moveTo>
                    <a:pt x="52" y="0"/>
                  </a:moveTo>
                  <a:lnTo>
                    <a:pt x="47" y="7"/>
                  </a:lnTo>
                  <a:lnTo>
                    <a:pt x="41" y="15"/>
                  </a:lnTo>
                  <a:lnTo>
                    <a:pt x="35" y="23"/>
                  </a:lnTo>
                  <a:lnTo>
                    <a:pt x="28" y="30"/>
                  </a:lnTo>
                  <a:lnTo>
                    <a:pt x="22" y="38"/>
                  </a:lnTo>
                  <a:lnTo>
                    <a:pt x="16" y="46"/>
                  </a:lnTo>
                  <a:lnTo>
                    <a:pt x="8" y="54"/>
                  </a:lnTo>
                  <a:lnTo>
                    <a:pt x="0" y="62"/>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27" name="Freeform 23"/>
            <p:cNvSpPr>
              <a:spLocks/>
            </p:cNvSpPr>
            <p:nvPr/>
          </p:nvSpPr>
          <p:spPr bwMode="auto">
            <a:xfrm>
              <a:off x="5597" y="2769"/>
              <a:ext cx="84" cy="67"/>
            </a:xfrm>
            <a:custGeom>
              <a:avLst/>
              <a:gdLst>
                <a:gd name="T0" fmla="*/ 83 w 84"/>
                <a:gd name="T1" fmla="*/ 0 h 67"/>
                <a:gd name="T2" fmla="*/ 77 w 84"/>
                <a:gd name="T3" fmla="*/ 6 h 67"/>
                <a:gd name="T4" fmla="*/ 70 w 84"/>
                <a:gd name="T5" fmla="*/ 12 h 67"/>
                <a:gd name="T6" fmla="*/ 62 w 84"/>
                <a:gd name="T7" fmla="*/ 18 h 67"/>
                <a:gd name="T8" fmla="*/ 55 w 84"/>
                <a:gd name="T9" fmla="*/ 23 h 67"/>
                <a:gd name="T10" fmla="*/ 47 w 84"/>
                <a:gd name="T11" fmla="*/ 29 h 67"/>
                <a:gd name="T12" fmla="*/ 39 w 84"/>
                <a:gd name="T13" fmla="*/ 35 h 67"/>
                <a:gd name="T14" fmla="*/ 31 w 84"/>
                <a:gd name="T15" fmla="*/ 41 h 67"/>
                <a:gd name="T16" fmla="*/ 23 w 84"/>
                <a:gd name="T17" fmla="*/ 47 h 67"/>
                <a:gd name="T18" fmla="*/ 15 w 84"/>
                <a:gd name="T19" fmla="*/ 53 h 67"/>
                <a:gd name="T20" fmla="*/ 7 w 84"/>
                <a:gd name="T21" fmla="*/ 59 h 67"/>
                <a:gd name="T22" fmla="*/ 0 w 84"/>
                <a:gd name="T23"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67">
                  <a:moveTo>
                    <a:pt x="83" y="0"/>
                  </a:moveTo>
                  <a:lnTo>
                    <a:pt x="77" y="6"/>
                  </a:lnTo>
                  <a:lnTo>
                    <a:pt x="70" y="12"/>
                  </a:lnTo>
                  <a:lnTo>
                    <a:pt x="62" y="18"/>
                  </a:lnTo>
                  <a:lnTo>
                    <a:pt x="55" y="23"/>
                  </a:lnTo>
                  <a:lnTo>
                    <a:pt x="47" y="29"/>
                  </a:lnTo>
                  <a:lnTo>
                    <a:pt x="39" y="35"/>
                  </a:lnTo>
                  <a:lnTo>
                    <a:pt x="31" y="41"/>
                  </a:lnTo>
                  <a:lnTo>
                    <a:pt x="23" y="47"/>
                  </a:lnTo>
                  <a:lnTo>
                    <a:pt x="15" y="53"/>
                  </a:lnTo>
                  <a:lnTo>
                    <a:pt x="7" y="59"/>
                  </a:lnTo>
                  <a:lnTo>
                    <a:pt x="0" y="66"/>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28" name="Freeform 24"/>
            <p:cNvSpPr>
              <a:spLocks/>
            </p:cNvSpPr>
            <p:nvPr/>
          </p:nvSpPr>
          <p:spPr bwMode="auto">
            <a:xfrm>
              <a:off x="5518" y="2835"/>
              <a:ext cx="80" cy="72"/>
            </a:xfrm>
            <a:custGeom>
              <a:avLst/>
              <a:gdLst>
                <a:gd name="T0" fmla="*/ 79 w 80"/>
                <a:gd name="T1" fmla="*/ 0 h 72"/>
                <a:gd name="T2" fmla="*/ 72 w 80"/>
                <a:gd name="T3" fmla="*/ 6 h 72"/>
                <a:gd name="T4" fmla="*/ 64 w 80"/>
                <a:gd name="T5" fmla="*/ 11 h 72"/>
                <a:gd name="T6" fmla="*/ 57 w 80"/>
                <a:gd name="T7" fmla="*/ 18 h 72"/>
                <a:gd name="T8" fmla="*/ 49 w 80"/>
                <a:gd name="T9" fmla="*/ 24 h 72"/>
                <a:gd name="T10" fmla="*/ 43 w 80"/>
                <a:gd name="T11" fmla="*/ 30 h 72"/>
                <a:gd name="T12" fmla="*/ 36 w 80"/>
                <a:gd name="T13" fmla="*/ 36 h 72"/>
                <a:gd name="T14" fmla="*/ 28 w 80"/>
                <a:gd name="T15" fmla="*/ 43 h 72"/>
                <a:gd name="T16" fmla="*/ 21 w 80"/>
                <a:gd name="T17" fmla="*/ 50 h 72"/>
                <a:gd name="T18" fmla="*/ 14 w 80"/>
                <a:gd name="T19" fmla="*/ 57 h 72"/>
                <a:gd name="T20" fmla="*/ 7 w 80"/>
                <a:gd name="T21" fmla="*/ 64 h 72"/>
                <a:gd name="T22" fmla="*/ 0 w 80"/>
                <a:gd name="T23" fmla="*/ 7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0" h="72">
                  <a:moveTo>
                    <a:pt x="79" y="0"/>
                  </a:moveTo>
                  <a:lnTo>
                    <a:pt x="72" y="6"/>
                  </a:lnTo>
                  <a:lnTo>
                    <a:pt x="64" y="11"/>
                  </a:lnTo>
                  <a:lnTo>
                    <a:pt x="57" y="18"/>
                  </a:lnTo>
                  <a:lnTo>
                    <a:pt x="49" y="24"/>
                  </a:lnTo>
                  <a:lnTo>
                    <a:pt x="43" y="30"/>
                  </a:lnTo>
                  <a:lnTo>
                    <a:pt x="36" y="36"/>
                  </a:lnTo>
                  <a:lnTo>
                    <a:pt x="28" y="43"/>
                  </a:lnTo>
                  <a:lnTo>
                    <a:pt x="21" y="50"/>
                  </a:lnTo>
                  <a:lnTo>
                    <a:pt x="14" y="57"/>
                  </a:lnTo>
                  <a:lnTo>
                    <a:pt x="7" y="64"/>
                  </a:lnTo>
                  <a:lnTo>
                    <a:pt x="0" y="71"/>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29" name="Freeform 25"/>
            <p:cNvSpPr>
              <a:spLocks/>
            </p:cNvSpPr>
            <p:nvPr/>
          </p:nvSpPr>
          <p:spPr bwMode="auto">
            <a:xfrm>
              <a:off x="5442" y="2906"/>
              <a:ext cx="77" cy="92"/>
            </a:xfrm>
            <a:custGeom>
              <a:avLst/>
              <a:gdLst>
                <a:gd name="T0" fmla="*/ 76 w 77"/>
                <a:gd name="T1" fmla="*/ 0 h 92"/>
                <a:gd name="T2" fmla="*/ 69 w 77"/>
                <a:gd name="T3" fmla="*/ 6 h 92"/>
                <a:gd name="T4" fmla="*/ 63 w 77"/>
                <a:gd name="T5" fmla="*/ 14 h 92"/>
                <a:gd name="T6" fmla="*/ 56 w 77"/>
                <a:gd name="T7" fmla="*/ 21 h 92"/>
                <a:gd name="T8" fmla="*/ 49 w 77"/>
                <a:gd name="T9" fmla="*/ 28 h 92"/>
                <a:gd name="T10" fmla="*/ 43 w 77"/>
                <a:gd name="T11" fmla="*/ 36 h 92"/>
                <a:gd name="T12" fmla="*/ 37 w 77"/>
                <a:gd name="T13" fmla="*/ 43 h 92"/>
                <a:gd name="T14" fmla="*/ 30 w 77"/>
                <a:gd name="T15" fmla="*/ 51 h 92"/>
                <a:gd name="T16" fmla="*/ 24 w 77"/>
                <a:gd name="T17" fmla="*/ 58 h 92"/>
                <a:gd name="T18" fmla="*/ 18 w 77"/>
                <a:gd name="T19" fmla="*/ 66 h 92"/>
                <a:gd name="T20" fmla="*/ 12 w 77"/>
                <a:gd name="T21" fmla="*/ 74 h 92"/>
                <a:gd name="T22" fmla="*/ 6 w 77"/>
                <a:gd name="T23" fmla="*/ 83 h 92"/>
                <a:gd name="T24" fmla="*/ 0 w 77"/>
                <a:gd name="T25" fmla="*/ 9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92">
                  <a:moveTo>
                    <a:pt x="76" y="0"/>
                  </a:moveTo>
                  <a:lnTo>
                    <a:pt x="69" y="6"/>
                  </a:lnTo>
                  <a:lnTo>
                    <a:pt x="63" y="14"/>
                  </a:lnTo>
                  <a:lnTo>
                    <a:pt x="56" y="21"/>
                  </a:lnTo>
                  <a:lnTo>
                    <a:pt x="49" y="28"/>
                  </a:lnTo>
                  <a:lnTo>
                    <a:pt x="43" y="36"/>
                  </a:lnTo>
                  <a:lnTo>
                    <a:pt x="37" y="43"/>
                  </a:lnTo>
                  <a:lnTo>
                    <a:pt x="30" y="51"/>
                  </a:lnTo>
                  <a:lnTo>
                    <a:pt x="24" y="58"/>
                  </a:lnTo>
                  <a:lnTo>
                    <a:pt x="18" y="66"/>
                  </a:lnTo>
                  <a:lnTo>
                    <a:pt x="12" y="74"/>
                  </a:lnTo>
                  <a:lnTo>
                    <a:pt x="6" y="83"/>
                  </a:lnTo>
                  <a:lnTo>
                    <a:pt x="0" y="91"/>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30" name="Freeform 26"/>
            <p:cNvSpPr>
              <a:spLocks/>
            </p:cNvSpPr>
            <p:nvPr/>
          </p:nvSpPr>
          <p:spPr bwMode="auto">
            <a:xfrm>
              <a:off x="5377" y="2997"/>
              <a:ext cx="66" cy="109"/>
            </a:xfrm>
            <a:custGeom>
              <a:avLst/>
              <a:gdLst>
                <a:gd name="T0" fmla="*/ 65 w 66"/>
                <a:gd name="T1" fmla="*/ 0 h 109"/>
                <a:gd name="T2" fmla="*/ 59 w 66"/>
                <a:gd name="T3" fmla="*/ 8 h 109"/>
                <a:gd name="T4" fmla="*/ 54 w 66"/>
                <a:gd name="T5" fmla="*/ 16 h 109"/>
                <a:gd name="T6" fmla="*/ 48 w 66"/>
                <a:gd name="T7" fmla="*/ 24 h 109"/>
                <a:gd name="T8" fmla="*/ 43 w 66"/>
                <a:gd name="T9" fmla="*/ 32 h 109"/>
                <a:gd name="T10" fmla="*/ 37 w 66"/>
                <a:gd name="T11" fmla="*/ 41 h 109"/>
                <a:gd name="T12" fmla="*/ 32 w 66"/>
                <a:gd name="T13" fmla="*/ 49 h 109"/>
                <a:gd name="T14" fmla="*/ 27 w 66"/>
                <a:gd name="T15" fmla="*/ 58 h 109"/>
                <a:gd name="T16" fmla="*/ 22 w 66"/>
                <a:gd name="T17" fmla="*/ 66 h 109"/>
                <a:gd name="T18" fmla="*/ 18 w 66"/>
                <a:gd name="T19" fmla="*/ 75 h 109"/>
                <a:gd name="T20" fmla="*/ 13 w 66"/>
                <a:gd name="T21" fmla="*/ 83 h 109"/>
                <a:gd name="T22" fmla="*/ 8 w 66"/>
                <a:gd name="T23" fmla="*/ 92 h 109"/>
                <a:gd name="T24" fmla="*/ 4 w 66"/>
                <a:gd name="T25" fmla="*/ 100 h 109"/>
                <a:gd name="T26" fmla="*/ 0 w 66"/>
                <a:gd name="T27" fmla="*/ 10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109">
                  <a:moveTo>
                    <a:pt x="65" y="0"/>
                  </a:moveTo>
                  <a:lnTo>
                    <a:pt x="59" y="8"/>
                  </a:lnTo>
                  <a:lnTo>
                    <a:pt x="54" y="16"/>
                  </a:lnTo>
                  <a:lnTo>
                    <a:pt x="48" y="24"/>
                  </a:lnTo>
                  <a:lnTo>
                    <a:pt x="43" y="32"/>
                  </a:lnTo>
                  <a:lnTo>
                    <a:pt x="37" y="41"/>
                  </a:lnTo>
                  <a:lnTo>
                    <a:pt x="32" y="49"/>
                  </a:lnTo>
                  <a:lnTo>
                    <a:pt x="27" y="58"/>
                  </a:lnTo>
                  <a:lnTo>
                    <a:pt x="22" y="66"/>
                  </a:lnTo>
                  <a:lnTo>
                    <a:pt x="18" y="75"/>
                  </a:lnTo>
                  <a:lnTo>
                    <a:pt x="13" y="83"/>
                  </a:lnTo>
                  <a:lnTo>
                    <a:pt x="8" y="92"/>
                  </a:lnTo>
                  <a:lnTo>
                    <a:pt x="4" y="100"/>
                  </a:lnTo>
                  <a:lnTo>
                    <a:pt x="0" y="108"/>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31" name="Freeform 27"/>
            <p:cNvSpPr>
              <a:spLocks/>
            </p:cNvSpPr>
            <p:nvPr/>
          </p:nvSpPr>
          <p:spPr bwMode="auto">
            <a:xfrm>
              <a:off x="5343" y="3105"/>
              <a:ext cx="35" cy="93"/>
            </a:xfrm>
            <a:custGeom>
              <a:avLst/>
              <a:gdLst>
                <a:gd name="T0" fmla="*/ 34 w 35"/>
                <a:gd name="T1" fmla="*/ 0 h 93"/>
                <a:gd name="T2" fmla="*/ 29 w 35"/>
                <a:gd name="T3" fmla="*/ 10 h 93"/>
                <a:gd name="T4" fmla="*/ 24 w 35"/>
                <a:gd name="T5" fmla="*/ 19 h 93"/>
                <a:gd name="T6" fmla="*/ 20 w 35"/>
                <a:gd name="T7" fmla="*/ 29 h 93"/>
                <a:gd name="T8" fmla="*/ 16 w 35"/>
                <a:gd name="T9" fmla="*/ 38 h 93"/>
                <a:gd name="T10" fmla="*/ 13 w 35"/>
                <a:gd name="T11" fmla="*/ 47 h 93"/>
                <a:gd name="T12" fmla="*/ 9 w 35"/>
                <a:gd name="T13" fmla="*/ 56 h 93"/>
                <a:gd name="T14" fmla="*/ 6 w 35"/>
                <a:gd name="T15" fmla="*/ 65 h 93"/>
                <a:gd name="T16" fmla="*/ 4 w 35"/>
                <a:gd name="T17" fmla="*/ 74 h 93"/>
                <a:gd name="T18" fmla="*/ 1 w 35"/>
                <a:gd name="T19" fmla="*/ 83 h 93"/>
                <a:gd name="T20" fmla="*/ 0 w 35"/>
                <a:gd name="T21" fmla="*/ 9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93">
                  <a:moveTo>
                    <a:pt x="34" y="0"/>
                  </a:moveTo>
                  <a:lnTo>
                    <a:pt x="29" y="10"/>
                  </a:lnTo>
                  <a:lnTo>
                    <a:pt x="24" y="19"/>
                  </a:lnTo>
                  <a:lnTo>
                    <a:pt x="20" y="29"/>
                  </a:lnTo>
                  <a:lnTo>
                    <a:pt x="16" y="38"/>
                  </a:lnTo>
                  <a:lnTo>
                    <a:pt x="13" y="47"/>
                  </a:lnTo>
                  <a:lnTo>
                    <a:pt x="9" y="56"/>
                  </a:lnTo>
                  <a:lnTo>
                    <a:pt x="6" y="65"/>
                  </a:lnTo>
                  <a:lnTo>
                    <a:pt x="4" y="74"/>
                  </a:lnTo>
                  <a:lnTo>
                    <a:pt x="1" y="83"/>
                  </a:lnTo>
                  <a:lnTo>
                    <a:pt x="0" y="92"/>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32" name="Freeform 28"/>
            <p:cNvSpPr>
              <a:spLocks/>
            </p:cNvSpPr>
            <p:nvPr/>
          </p:nvSpPr>
          <p:spPr bwMode="auto">
            <a:xfrm>
              <a:off x="4370" y="2248"/>
              <a:ext cx="19" cy="28"/>
            </a:xfrm>
            <a:custGeom>
              <a:avLst/>
              <a:gdLst>
                <a:gd name="T0" fmla="*/ 0 w 19"/>
                <a:gd name="T1" fmla="*/ 0 h 28"/>
                <a:gd name="T2" fmla="*/ 5 w 19"/>
                <a:gd name="T3" fmla="*/ 10 h 28"/>
                <a:gd name="T4" fmla="*/ 11 w 19"/>
                <a:gd name="T5" fmla="*/ 19 h 28"/>
                <a:gd name="T6" fmla="*/ 18 w 19"/>
                <a:gd name="T7" fmla="*/ 27 h 28"/>
              </a:gdLst>
              <a:ahLst/>
              <a:cxnLst>
                <a:cxn ang="0">
                  <a:pos x="T0" y="T1"/>
                </a:cxn>
                <a:cxn ang="0">
                  <a:pos x="T2" y="T3"/>
                </a:cxn>
                <a:cxn ang="0">
                  <a:pos x="T4" y="T5"/>
                </a:cxn>
                <a:cxn ang="0">
                  <a:pos x="T6" y="T7"/>
                </a:cxn>
              </a:cxnLst>
              <a:rect l="0" t="0" r="r" b="b"/>
              <a:pathLst>
                <a:path w="19" h="28">
                  <a:moveTo>
                    <a:pt x="0" y="0"/>
                  </a:moveTo>
                  <a:lnTo>
                    <a:pt x="5" y="10"/>
                  </a:lnTo>
                  <a:lnTo>
                    <a:pt x="11" y="19"/>
                  </a:lnTo>
                  <a:lnTo>
                    <a:pt x="18" y="27"/>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33" name="Freeform 29"/>
            <p:cNvSpPr>
              <a:spLocks/>
            </p:cNvSpPr>
            <p:nvPr/>
          </p:nvSpPr>
          <p:spPr bwMode="auto">
            <a:xfrm>
              <a:off x="4388" y="2275"/>
              <a:ext cx="23" cy="16"/>
            </a:xfrm>
            <a:custGeom>
              <a:avLst/>
              <a:gdLst>
                <a:gd name="T0" fmla="*/ 0 w 23"/>
                <a:gd name="T1" fmla="*/ 0 h 16"/>
                <a:gd name="T2" fmla="*/ 6 w 23"/>
                <a:gd name="T3" fmla="*/ 6 h 16"/>
                <a:gd name="T4" fmla="*/ 15 w 23"/>
                <a:gd name="T5" fmla="*/ 11 h 16"/>
                <a:gd name="T6" fmla="*/ 22 w 23"/>
                <a:gd name="T7" fmla="*/ 15 h 16"/>
              </a:gdLst>
              <a:ahLst/>
              <a:cxnLst>
                <a:cxn ang="0">
                  <a:pos x="T0" y="T1"/>
                </a:cxn>
                <a:cxn ang="0">
                  <a:pos x="T2" y="T3"/>
                </a:cxn>
                <a:cxn ang="0">
                  <a:pos x="T4" y="T5"/>
                </a:cxn>
                <a:cxn ang="0">
                  <a:pos x="T6" y="T7"/>
                </a:cxn>
              </a:cxnLst>
              <a:rect l="0" t="0" r="r" b="b"/>
              <a:pathLst>
                <a:path w="23" h="16">
                  <a:moveTo>
                    <a:pt x="0" y="0"/>
                  </a:moveTo>
                  <a:lnTo>
                    <a:pt x="6" y="6"/>
                  </a:lnTo>
                  <a:lnTo>
                    <a:pt x="15" y="11"/>
                  </a:lnTo>
                  <a:lnTo>
                    <a:pt x="22" y="15"/>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34" name="Freeform 30"/>
            <p:cNvSpPr>
              <a:spLocks/>
            </p:cNvSpPr>
            <p:nvPr/>
          </p:nvSpPr>
          <p:spPr bwMode="auto">
            <a:xfrm>
              <a:off x="4410" y="2290"/>
              <a:ext cx="23" cy="11"/>
            </a:xfrm>
            <a:custGeom>
              <a:avLst/>
              <a:gdLst>
                <a:gd name="T0" fmla="*/ 0 w 23"/>
                <a:gd name="T1" fmla="*/ 0 h 11"/>
                <a:gd name="T2" fmla="*/ 7 w 23"/>
                <a:gd name="T3" fmla="*/ 4 h 11"/>
                <a:gd name="T4" fmla="*/ 16 w 23"/>
                <a:gd name="T5" fmla="*/ 7 h 11"/>
                <a:gd name="T6" fmla="*/ 22 w 23"/>
                <a:gd name="T7" fmla="*/ 10 h 11"/>
              </a:gdLst>
              <a:ahLst/>
              <a:cxnLst>
                <a:cxn ang="0">
                  <a:pos x="T0" y="T1"/>
                </a:cxn>
                <a:cxn ang="0">
                  <a:pos x="T2" y="T3"/>
                </a:cxn>
                <a:cxn ang="0">
                  <a:pos x="T4" y="T5"/>
                </a:cxn>
                <a:cxn ang="0">
                  <a:pos x="T6" y="T7"/>
                </a:cxn>
              </a:cxnLst>
              <a:rect l="0" t="0" r="r" b="b"/>
              <a:pathLst>
                <a:path w="23" h="11">
                  <a:moveTo>
                    <a:pt x="0" y="0"/>
                  </a:moveTo>
                  <a:lnTo>
                    <a:pt x="7" y="4"/>
                  </a:lnTo>
                  <a:lnTo>
                    <a:pt x="16" y="7"/>
                  </a:lnTo>
                  <a:lnTo>
                    <a:pt x="22" y="10"/>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35" name="Freeform 31"/>
            <p:cNvSpPr>
              <a:spLocks/>
            </p:cNvSpPr>
            <p:nvPr/>
          </p:nvSpPr>
          <p:spPr bwMode="auto">
            <a:xfrm>
              <a:off x="4432" y="2300"/>
              <a:ext cx="10" cy="2"/>
            </a:xfrm>
            <a:custGeom>
              <a:avLst/>
              <a:gdLst>
                <a:gd name="T0" fmla="*/ 0 w 10"/>
                <a:gd name="T1" fmla="*/ 0 h 2"/>
                <a:gd name="T2" fmla="*/ 5 w 10"/>
                <a:gd name="T3" fmla="*/ 1 h 2"/>
                <a:gd name="T4" fmla="*/ 8 w 10"/>
                <a:gd name="T5" fmla="*/ 1 h 2"/>
                <a:gd name="T6" fmla="*/ 9 w 10"/>
                <a:gd name="T7" fmla="*/ 1 h 2"/>
              </a:gdLst>
              <a:ahLst/>
              <a:cxnLst>
                <a:cxn ang="0">
                  <a:pos x="T0" y="T1"/>
                </a:cxn>
                <a:cxn ang="0">
                  <a:pos x="T2" y="T3"/>
                </a:cxn>
                <a:cxn ang="0">
                  <a:pos x="T4" y="T5"/>
                </a:cxn>
                <a:cxn ang="0">
                  <a:pos x="T6" y="T7"/>
                </a:cxn>
              </a:cxnLst>
              <a:rect l="0" t="0" r="r" b="b"/>
              <a:pathLst>
                <a:path w="10" h="2">
                  <a:moveTo>
                    <a:pt x="0" y="0"/>
                  </a:moveTo>
                  <a:lnTo>
                    <a:pt x="5" y="1"/>
                  </a:lnTo>
                  <a:lnTo>
                    <a:pt x="8" y="1"/>
                  </a:lnTo>
                  <a:lnTo>
                    <a:pt x="9" y="1"/>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36" name="Freeform 32"/>
            <p:cNvSpPr>
              <a:spLocks/>
            </p:cNvSpPr>
            <p:nvPr/>
          </p:nvSpPr>
          <p:spPr bwMode="auto">
            <a:xfrm>
              <a:off x="5429" y="2266"/>
              <a:ext cx="19" cy="16"/>
            </a:xfrm>
            <a:custGeom>
              <a:avLst/>
              <a:gdLst>
                <a:gd name="T0" fmla="*/ 18 w 19"/>
                <a:gd name="T1" fmla="*/ 0 h 16"/>
                <a:gd name="T2" fmla="*/ 11 w 19"/>
                <a:gd name="T3" fmla="*/ 5 h 16"/>
                <a:gd name="T4" fmla="*/ 5 w 19"/>
                <a:gd name="T5" fmla="*/ 10 h 16"/>
                <a:gd name="T6" fmla="*/ 0 w 19"/>
                <a:gd name="T7" fmla="*/ 15 h 16"/>
              </a:gdLst>
              <a:ahLst/>
              <a:cxnLst>
                <a:cxn ang="0">
                  <a:pos x="T0" y="T1"/>
                </a:cxn>
                <a:cxn ang="0">
                  <a:pos x="T2" y="T3"/>
                </a:cxn>
                <a:cxn ang="0">
                  <a:pos x="T4" y="T5"/>
                </a:cxn>
                <a:cxn ang="0">
                  <a:pos x="T6" y="T7"/>
                </a:cxn>
              </a:cxnLst>
              <a:rect l="0" t="0" r="r" b="b"/>
              <a:pathLst>
                <a:path w="19" h="16">
                  <a:moveTo>
                    <a:pt x="18" y="0"/>
                  </a:moveTo>
                  <a:lnTo>
                    <a:pt x="11" y="5"/>
                  </a:lnTo>
                  <a:lnTo>
                    <a:pt x="5" y="10"/>
                  </a:lnTo>
                  <a:lnTo>
                    <a:pt x="0" y="15"/>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37" name="Freeform 33"/>
            <p:cNvSpPr>
              <a:spLocks/>
            </p:cNvSpPr>
            <p:nvPr/>
          </p:nvSpPr>
          <p:spPr bwMode="auto">
            <a:xfrm>
              <a:off x="5411" y="2281"/>
              <a:ext cx="19" cy="10"/>
            </a:xfrm>
            <a:custGeom>
              <a:avLst/>
              <a:gdLst>
                <a:gd name="T0" fmla="*/ 18 w 19"/>
                <a:gd name="T1" fmla="*/ 0 h 10"/>
                <a:gd name="T2" fmla="*/ 12 w 19"/>
                <a:gd name="T3" fmla="*/ 2 h 10"/>
                <a:gd name="T4" fmla="*/ 5 w 19"/>
                <a:gd name="T5" fmla="*/ 6 h 10"/>
                <a:gd name="T6" fmla="*/ 0 w 19"/>
                <a:gd name="T7" fmla="*/ 9 h 10"/>
              </a:gdLst>
              <a:ahLst/>
              <a:cxnLst>
                <a:cxn ang="0">
                  <a:pos x="T0" y="T1"/>
                </a:cxn>
                <a:cxn ang="0">
                  <a:pos x="T2" y="T3"/>
                </a:cxn>
                <a:cxn ang="0">
                  <a:pos x="T4" y="T5"/>
                </a:cxn>
                <a:cxn ang="0">
                  <a:pos x="T6" y="T7"/>
                </a:cxn>
              </a:cxnLst>
              <a:rect l="0" t="0" r="r" b="b"/>
              <a:pathLst>
                <a:path w="19" h="10">
                  <a:moveTo>
                    <a:pt x="18" y="0"/>
                  </a:moveTo>
                  <a:lnTo>
                    <a:pt x="12" y="2"/>
                  </a:lnTo>
                  <a:lnTo>
                    <a:pt x="5" y="6"/>
                  </a:lnTo>
                  <a:lnTo>
                    <a:pt x="0" y="9"/>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38" name="Freeform 34"/>
            <p:cNvSpPr>
              <a:spLocks/>
            </p:cNvSpPr>
            <p:nvPr/>
          </p:nvSpPr>
          <p:spPr bwMode="auto">
            <a:xfrm>
              <a:off x="5391" y="2290"/>
              <a:ext cx="21" cy="8"/>
            </a:xfrm>
            <a:custGeom>
              <a:avLst/>
              <a:gdLst>
                <a:gd name="T0" fmla="*/ 20 w 21"/>
                <a:gd name="T1" fmla="*/ 0 h 8"/>
                <a:gd name="T2" fmla="*/ 13 w 21"/>
                <a:gd name="T3" fmla="*/ 2 h 8"/>
                <a:gd name="T4" fmla="*/ 6 w 21"/>
                <a:gd name="T5" fmla="*/ 5 h 8"/>
                <a:gd name="T6" fmla="*/ 0 w 21"/>
                <a:gd name="T7" fmla="*/ 7 h 8"/>
              </a:gdLst>
              <a:ahLst/>
              <a:cxnLst>
                <a:cxn ang="0">
                  <a:pos x="T0" y="T1"/>
                </a:cxn>
                <a:cxn ang="0">
                  <a:pos x="T2" y="T3"/>
                </a:cxn>
                <a:cxn ang="0">
                  <a:pos x="T4" y="T5"/>
                </a:cxn>
                <a:cxn ang="0">
                  <a:pos x="T6" y="T7"/>
                </a:cxn>
              </a:cxnLst>
              <a:rect l="0" t="0" r="r" b="b"/>
              <a:pathLst>
                <a:path w="21" h="8">
                  <a:moveTo>
                    <a:pt x="20" y="0"/>
                  </a:moveTo>
                  <a:lnTo>
                    <a:pt x="13" y="2"/>
                  </a:lnTo>
                  <a:lnTo>
                    <a:pt x="6" y="5"/>
                  </a:lnTo>
                  <a:lnTo>
                    <a:pt x="0" y="7"/>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39" name="Freeform 35"/>
            <p:cNvSpPr>
              <a:spLocks/>
            </p:cNvSpPr>
            <p:nvPr/>
          </p:nvSpPr>
          <p:spPr bwMode="auto">
            <a:xfrm>
              <a:off x="5428" y="2292"/>
              <a:ext cx="17" cy="14"/>
            </a:xfrm>
            <a:custGeom>
              <a:avLst/>
              <a:gdLst>
                <a:gd name="T0" fmla="*/ 16 w 17"/>
                <a:gd name="T1" fmla="*/ 0 h 14"/>
                <a:gd name="T2" fmla="*/ 12 w 17"/>
                <a:gd name="T3" fmla="*/ 5 h 14"/>
                <a:gd name="T4" fmla="*/ 6 w 17"/>
                <a:gd name="T5" fmla="*/ 8 h 14"/>
                <a:gd name="T6" fmla="*/ 0 w 17"/>
                <a:gd name="T7" fmla="*/ 13 h 14"/>
              </a:gdLst>
              <a:ahLst/>
              <a:cxnLst>
                <a:cxn ang="0">
                  <a:pos x="T0" y="T1"/>
                </a:cxn>
                <a:cxn ang="0">
                  <a:pos x="T2" y="T3"/>
                </a:cxn>
                <a:cxn ang="0">
                  <a:pos x="T4" y="T5"/>
                </a:cxn>
                <a:cxn ang="0">
                  <a:pos x="T6" y="T7"/>
                </a:cxn>
              </a:cxnLst>
              <a:rect l="0" t="0" r="r" b="b"/>
              <a:pathLst>
                <a:path w="17" h="14">
                  <a:moveTo>
                    <a:pt x="16" y="0"/>
                  </a:moveTo>
                  <a:lnTo>
                    <a:pt x="12" y="5"/>
                  </a:lnTo>
                  <a:lnTo>
                    <a:pt x="6" y="8"/>
                  </a:lnTo>
                  <a:lnTo>
                    <a:pt x="0" y="13"/>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40" name="Freeform 36"/>
            <p:cNvSpPr>
              <a:spLocks/>
            </p:cNvSpPr>
            <p:nvPr/>
          </p:nvSpPr>
          <p:spPr bwMode="auto">
            <a:xfrm>
              <a:off x="5404" y="2305"/>
              <a:ext cx="25" cy="12"/>
            </a:xfrm>
            <a:custGeom>
              <a:avLst/>
              <a:gdLst>
                <a:gd name="T0" fmla="*/ 24 w 25"/>
                <a:gd name="T1" fmla="*/ 0 h 12"/>
                <a:gd name="T2" fmla="*/ 16 w 25"/>
                <a:gd name="T3" fmla="*/ 4 h 12"/>
                <a:gd name="T4" fmla="*/ 7 w 25"/>
                <a:gd name="T5" fmla="*/ 8 h 12"/>
                <a:gd name="T6" fmla="*/ 0 w 25"/>
                <a:gd name="T7" fmla="*/ 11 h 12"/>
              </a:gdLst>
              <a:ahLst/>
              <a:cxnLst>
                <a:cxn ang="0">
                  <a:pos x="T0" y="T1"/>
                </a:cxn>
                <a:cxn ang="0">
                  <a:pos x="T2" y="T3"/>
                </a:cxn>
                <a:cxn ang="0">
                  <a:pos x="T4" y="T5"/>
                </a:cxn>
                <a:cxn ang="0">
                  <a:pos x="T6" y="T7"/>
                </a:cxn>
              </a:cxnLst>
              <a:rect l="0" t="0" r="r" b="b"/>
              <a:pathLst>
                <a:path w="25" h="12">
                  <a:moveTo>
                    <a:pt x="24" y="0"/>
                  </a:moveTo>
                  <a:lnTo>
                    <a:pt x="16" y="4"/>
                  </a:lnTo>
                  <a:lnTo>
                    <a:pt x="7" y="8"/>
                  </a:lnTo>
                  <a:lnTo>
                    <a:pt x="0" y="11"/>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41" name="Freeform 37"/>
            <p:cNvSpPr>
              <a:spLocks/>
            </p:cNvSpPr>
            <p:nvPr/>
          </p:nvSpPr>
          <p:spPr bwMode="auto">
            <a:xfrm>
              <a:off x="5387" y="2316"/>
              <a:ext cx="18" cy="4"/>
            </a:xfrm>
            <a:custGeom>
              <a:avLst/>
              <a:gdLst>
                <a:gd name="T0" fmla="*/ 17 w 18"/>
                <a:gd name="T1" fmla="*/ 0 h 4"/>
                <a:gd name="T2" fmla="*/ 10 w 18"/>
                <a:gd name="T3" fmla="*/ 2 h 4"/>
                <a:gd name="T4" fmla="*/ 4 w 18"/>
                <a:gd name="T5" fmla="*/ 3 h 4"/>
                <a:gd name="T6" fmla="*/ 0 w 18"/>
                <a:gd name="T7" fmla="*/ 3 h 4"/>
              </a:gdLst>
              <a:ahLst/>
              <a:cxnLst>
                <a:cxn ang="0">
                  <a:pos x="T0" y="T1"/>
                </a:cxn>
                <a:cxn ang="0">
                  <a:pos x="T2" y="T3"/>
                </a:cxn>
                <a:cxn ang="0">
                  <a:pos x="T4" y="T5"/>
                </a:cxn>
                <a:cxn ang="0">
                  <a:pos x="T6" y="T7"/>
                </a:cxn>
              </a:cxnLst>
              <a:rect l="0" t="0" r="r" b="b"/>
              <a:pathLst>
                <a:path w="18" h="4">
                  <a:moveTo>
                    <a:pt x="17" y="0"/>
                  </a:moveTo>
                  <a:lnTo>
                    <a:pt x="10" y="2"/>
                  </a:lnTo>
                  <a:lnTo>
                    <a:pt x="4" y="3"/>
                  </a:lnTo>
                  <a:lnTo>
                    <a:pt x="0" y="3"/>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42" name="Freeform 38"/>
            <p:cNvSpPr>
              <a:spLocks/>
            </p:cNvSpPr>
            <p:nvPr/>
          </p:nvSpPr>
          <p:spPr bwMode="auto">
            <a:xfrm>
              <a:off x="5396" y="2428"/>
              <a:ext cx="16" cy="13"/>
            </a:xfrm>
            <a:custGeom>
              <a:avLst/>
              <a:gdLst>
                <a:gd name="T0" fmla="*/ 15 w 16"/>
                <a:gd name="T1" fmla="*/ 0 h 13"/>
                <a:gd name="T2" fmla="*/ 11 w 16"/>
                <a:gd name="T3" fmla="*/ 4 h 13"/>
                <a:gd name="T4" fmla="*/ 5 w 16"/>
                <a:gd name="T5" fmla="*/ 8 h 13"/>
                <a:gd name="T6" fmla="*/ 0 w 16"/>
                <a:gd name="T7" fmla="*/ 12 h 13"/>
              </a:gdLst>
              <a:ahLst/>
              <a:cxnLst>
                <a:cxn ang="0">
                  <a:pos x="T0" y="T1"/>
                </a:cxn>
                <a:cxn ang="0">
                  <a:pos x="T2" y="T3"/>
                </a:cxn>
                <a:cxn ang="0">
                  <a:pos x="T4" y="T5"/>
                </a:cxn>
                <a:cxn ang="0">
                  <a:pos x="T6" y="T7"/>
                </a:cxn>
              </a:cxnLst>
              <a:rect l="0" t="0" r="r" b="b"/>
              <a:pathLst>
                <a:path w="16" h="13">
                  <a:moveTo>
                    <a:pt x="15" y="0"/>
                  </a:moveTo>
                  <a:lnTo>
                    <a:pt x="11" y="4"/>
                  </a:lnTo>
                  <a:lnTo>
                    <a:pt x="5" y="8"/>
                  </a:lnTo>
                  <a:lnTo>
                    <a:pt x="0" y="12"/>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43" name="Freeform 39"/>
            <p:cNvSpPr>
              <a:spLocks/>
            </p:cNvSpPr>
            <p:nvPr/>
          </p:nvSpPr>
          <p:spPr bwMode="auto">
            <a:xfrm>
              <a:off x="5371" y="2440"/>
              <a:ext cx="26" cy="12"/>
            </a:xfrm>
            <a:custGeom>
              <a:avLst/>
              <a:gdLst>
                <a:gd name="T0" fmla="*/ 25 w 26"/>
                <a:gd name="T1" fmla="*/ 0 h 12"/>
                <a:gd name="T2" fmla="*/ 17 w 26"/>
                <a:gd name="T3" fmla="*/ 3 h 12"/>
                <a:gd name="T4" fmla="*/ 8 w 26"/>
                <a:gd name="T5" fmla="*/ 7 h 12"/>
                <a:gd name="T6" fmla="*/ 0 w 26"/>
                <a:gd name="T7" fmla="*/ 11 h 12"/>
              </a:gdLst>
              <a:ahLst/>
              <a:cxnLst>
                <a:cxn ang="0">
                  <a:pos x="T0" y="T1"/>
                </a:cxn>
                <a:cxn ang="0">
                  <a:pos x="T2" y="T3"/>
                </a:cxn>
                <a:cxn ang="0">
                  <a:pos x="T4" y="T5"/>
                </a:cxn>
                <a:cxn ang="0">
                  <a:pos x="T6" y="T7"/>
                </a:cxn>
              </a:cxnLst>
              <a:rect l="0" t="0" r="r" b="b"/>
              <a:pathLst>
                <a:path w="26" h="12">
                  <a:moveTo>
                    <a:pt x="25" y="0"/>
                  </a:moveTo>
                  <a:lnTo>
                    <a:pt x="17" y="3"/>
                  </a:lnTo>
                  <a:lnTo>
                    <a:pt x="8" y="7"/>
                  </a:lnTo>
                  <a:lnTo>
                    <a:pt x="0" y="11"/>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44" name="Freeform 40"/>
            <p:cNvSpPr>
              <a:spLocks/>
            </p:cNvSpPr>
            <p:nvPr/>
          </p:nvSpPr>
          <p:spPr bwMode="auto">
            <a:xfrm>
              <a:off x="5353" y="2451"/>
              <a:ext cx="19" cy="4"/>
            </a:xfrm>
            <a:custGeom>
              <a:avLst/>
              <a:gdLst>
                <a:gd name="T0" fmla="*/ 18 w 19"/>
                <a:gd name="T1" fmla="*/ 0 h 4"/>
                <a:gd name="T2" fmla="*/ 11 w 19"/>
                <a:gd name="T3" fmla="*/ 1 h 4"/>
                <a:gd name="T4" fmla="*/ 5 w 19"/>
                <a:gd name="T5" fmla="*/ 2 h 4"/>
                <a:gd name="T6" fmla="*/ 0 w 19"/>
                <a:gd name="T7" fmla="*/ 3 h 4"/>
              </a:gdLst>
              <a:ahLst/>
              <a:cxnLst>
                <a:cxn ang="0">
                  <a:pos x="T0" y="T1"/>
                </a:cxn>
                <a:cxn ang="0">
                  <a:pos x="T2" y="T3"/>
                </a:cxn>
                <a:cxn ang="0">
                  <a:pos x="T4" y="T5"/>
                </a:cxn>
                <a:cxn ang="0">
                  <a:pos x="T6" y="T7"/>
                </a:cxn>
              </a:cxnLst>
              <a:rect l="0" t="0" r="r" b="b"/>
              <a:pathLst>
                <a:path w="19" h="4">
                  <a:moveTo>
                    <a:pt x="18" y="0"/>
                  </a:moveTo>
                  <a:lnTo>
                    <a:pt x="11" y="1"/>
                  </a:lnTo>
                  <a:lnTo>
                    <a:pt x="5" y="2"/>
                  </a:lnTo>
                  <a:lnTo>
                    <a:pt x="0" y="3"/>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45" name="Freeform 41"/>
            <p:cNvSpPr>
              <a:spLocks/>
            </p:cNvSpPr>
            <p:nvPr/>
          </p:nvSpPr>
          <p:spPr bwMode="auto">
            <a:xfrm>
              <a:off x="4436" y="2433"/>
              <a:ext cx="17" cy="11"/>
            </a:xfrm>
            <a:custGeom>
              <a:avLst/>
              <a:gdLst>
                <a:gd name="T0" fmla="*/ 0 w 17"/>
                <a:gd name="T1" fmla="*/ 0 h 11"/>
                <a:gd name="T2" fmla="*/ 5 w 17"/>
                <a:gd name="T3" fmla="*/ 4 h 11"/>
                <a:gd name="T4" fmla="*/ 11 w 17"/>
                <a:gd name="T5" fmla="*/ 7 h 11"/>
                <a:gd name="T6" fmla="*/ 16 w 17"/>
                <a:gd name="T7" fmla="*/ 10 h 11"/>
              </a:gdLst>
              <a:ahLst/>
              <a:cxnLst>
                <a:cxn ang="0">
                  <a:pos x="T0" y="T1"/>
                </a:cxn>
                <a:cxn ang="0">
                  <a:pos x="T2" y="T3"/>
                </a:cxn>
                <a:cxn ang="0">
                  <a:pos x="T4" y="T5"/>
                </a:cxn>
                <a:cxn ang="0">
                  <a:pos x="T6" y="T7"/>
                </a:cxn>
              </a:cxnLst>
              <a:rect l="0" t="0" r="r" b="b"/>
              <a:pathLst>
                <a:path w="17" h="11">
                  <a:moveTo>
                    <a:pt x="0" y="0"/>
                  </a:moveTo>
                  <a:lnTo>
                    <a:pt x="5" y="4"/>
                  </a:lnTo>
                  <a:lnTo>
                    <a:pt x="11" y="7"/>
                  </a:lnTo>
                  <a:lnTo>
                    <a:pt x="16" y="10"/>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46" name="Freeform 42"/>
            <p:cNvSpPr>
              <a:spLocks/>
            </p:cNvSpPr>
            <p:nvPr/>
          </p:nvSpPr>
          <p:spPr bwMode="auto">
            <a:xfrm>
              <a:off x="4452" y="2443"/>
              <a:ext cx="14" cy="8"/>
            </a:xfrm>
            <a:custGeom>
              <a:avLst/>
              <a:gdLst>
                <a:gd name="T0" fmla="*/ 0 w 14"/>
                <a:gd name="T1" fmla="*/ 0 h 8"/>
                <a:gd name="T2" fmla="*/ 4 w 14"/>
                <a:gd name="T3" fmla="*/ 2 h 8"/>
                <a:gd name="T4" fmla="*/ 8 w 14"/>
                <a:gd name="T5" fmla="*/ 4 h 8"/>
                <a:gd name="T6" fmla="*/ 13 w 14"/>
                <a:gd name="T7" fmla="*/ 7 h 8"/>
              </a:gdLst>
              <a:ahLst/>
              <a:cxnLst>
                <a:cxn ang="0">
                  <a:pos x="T0" y="T1"/>
                </a:cxn>
                <a:cxn ang="0">
                  <a:pos x="T2" y="T3"/>
                </a:cxn>
                <a:cxn ang="0">
                  <a:pos x="T4" y="T5"/>
                </a:cxn>
                <a:cxn ang="0">
                  <a:pos x="T6" y="T7"/>
                </a:cxn>
              </a:cxnLst>
              <a:rect l="0" t="0" r="r" b="b"/>
              <a:pathLst>
                <a:path w="14" h="8">
                  <a:moveTo>
                    <a:pt x="0" y="0"/>
                  </a:moveTo>
                  <a:lnTo>
                    <a:pt x="4" y="2"/>
                  </a:lnTo>
                  <a:lnTo>
                    <a:pt x="8" y="4"/>
                  </a:lnTo>
                  <a:lnTo>
                    <a:pt x="13" y="7"/>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47" name="Freeform 43"/>
            <p:cNvSpPr>
              <a:spLocks/>
            </p:cNvSpPr>
            <p:nvPr/>
          </p:nvSpPr>
          <p:spPr bwMode="auto">
            <a:xfrm>
              <a:off x="4465" y="2450"/>
              <a:ext cx="14" cy="7"/>
            </a:xfrm>
            <a:custGeom>
              <a:avLst/>
              <a:gdLst>
                <a:gd name="T0" fmla="*/ 0 w 14"/>
                <a:gd name="T1" fmla="*/ 0 h 7"/>
                <a:gd name="T2" fmla="*/ 4 w 14"/>
                <a:gd name="T3" fmla="*/ 2 h 7"/>
                <a:gd name="T4" fmla="*/ 8 w 14"/>
                <a:gd name="T5" fmla="*/ 4 h 7"/>
                <a:gd name="T6" fmla="*/ 13 w 14"/>
                <a:gd name="T7" fmla="*/ 6 h 7"/>
              </a:gdLst>
              <a:ahLst/>
              <a:cxnLst>
                <a:cxn ang="0">
                  <a:pos x="T0" y="T1"/>
                </a:cxn>
                <a:cxn ang="0">
                  <a:pos x="T2" y="T3"/>
                </a:cxn>
                <a:cxn ang="0">
                  <a:pos x="T4" y="T5"/>
                </a:cxn>
                <a:cxn ang="0">
                  <a:pos x="T6" y="T7"/>
                </a:cxn>
              </a:cxnLst>
              <a:rect l="0" t="0" r="r" b="b"/>
              <a:pathLst>
                <a:path w="14" h="7">
                  <a:moveTo>
                    <a:pt x="0" y="0"/>
                  </a:moveTo>
                  <a:lnTo>
                    <a:pt x="4" y="2"/>
                  </a:lnTo>
                  <a:lnTo>
                    <a:pt x="8" y="4"/>
                  </a:lnTo>
                  <a:lnTo>
                    <a:pt x="13" y="6"/>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48" name="Freeform 44"/>
            <p:cNvSpPr>
              <a:spLocks/>
            </p:cNvSpPr>
            <p:nvPr/>
          </p:nvSpPr>
          <p:spPr bwMode="auto">
            <a:xfrm>
              <a:off x="4478" y="2456"/>
              <a:ext cx="13" cy="6"/>
            </a:xfrm>
            <a:custGeom>
              <a:avLst/>
              <a:gdLst>
                <a:gd name="T0" fmla="*/ 0 w 13"/>
                <a:gd name="T1" fmla="*/ 0 h 6"/>
                <a:gd name="T2" fmla="*/ 3 w 13"/>
                <a:gd name="T3" fmla="*/ 1 h 6"/>
                <a:gd name="T4" fmla="*/ 8 w 13"/>
                <a:gd name="T5" fmla="*/ 3 h 6"/>
                <a:gd name="T6" fmla="*/ 12 w 13"/>
                <a:gd name="T7" fmla="*/ 5 h 6"/>
              </a:gdLst>
              <a:ahLst/>
              <a:cxnLst>
                <a:cxn ang="0">
                  <a:pos x="T0" y="T1"/>
                </a:cxn>
                <a:cxn ang="0">
                  <a:pos x="T2" y="T3"/>
                </a:cxn>
                <a:cxn ang="0">
                  <a:pos x="T4" y="T5"/>
                </a:cxn>
                <a:cxn ang="0">
                  <a:pos x="T6" y="T7"/>
                </a:cxn>
              </a:cxnLst>
              <a:rect l="0" t="0" r="r" b="b"/>
              <a:pathLst>
                <a:path w="13" h="6">
                  <a:moveTo>
                    <a:pt x="0" y="0"/>
                  </a:moveTo>
                  <a:lnTo>
                    <a:pt x="3" y="1"/>
                  </a:lnTo>
                  <a:lnTo>
                    <a:pt x="8" y="3"/>
                  </a:lnTo>
                  <a:lnTo>
                    <a:pt x="12" y="5"/>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49" name="Freeform 45"/>
            <p:cNvSpPr>
              <a:spLocks/>
            </p:cNvSpPr>
            <p:nvPr/>
          </p:nvSpPr>
          <p:spPr bwMode="auto">
            <a:xfrm>
              <a:off x="4490" y="2461"/>
              <a:ext cx="8" cy="1"/>
            </a:xfrm>
            <a:custGeom>
              <a:avLst/>
              <a:gdLst>
                <a:gd name="T0" fmla="*/ 0 w 8"/>
                <a:gd name="T1" fmla="*/ 0 h 1"/>
                <a:gd name="T2" fmla="*/ 3 w 8"/>
                <a:gd name="T3" fmla="*/ 0 h 1"/>
                <a:gd name="T4" fmla="*/ 5 w 8"/>
                <a:gd name="T5" fmla="*/ 0 h 1"/>
                <a:gd name="T6" fmla="*/ 7 w 8"/>
                <a:gd name="T7" fmla="*/ 0 h 1"/>
              </a:gdLst>
              <a:ahLst/>
              <a:cxnLst>
                <a:cxn ang="0">
                  <a:pos x="T0" y="T1"/>
                </a:cxn>
                <a:cxn ang="0">
                  <a:pos x="T2" y="T3"/>
                </a:cxn>
                <a:cxn ang="0">
                  <a:pos x="T4" y="T5"/>
                </a:cxn>
                <a:cxn ang="0">
                  <a:pos x="T6" y="T7"/>
                </a:cxn>
              </a:cxnLst>
              <a:rect l="0" t="0" r="r" b="b"/>
              <a:pathLst>
                <a:path w="8" h="1">
                  <a:moveTo>
                    <a:pt x="0" y="0"/>
                  </a:moveTo>
                  <a:lnTo>
                    <a:pt x="3" y="0"/>
                  </a:lnTo>
                  <a:lnTo>
                    <a:pt x="5" y="0"/>
                  </a:lnTo>
                  <a:lnTo>
                    <a:pt x="7" y="0"/>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50" name="Freeform 46"/>
            <p:cNvSpPr>
              <a:spLocks/>
            </p:cNvSpPr>
            <p:nvPr/>
          </p:nvSpPr>
          <p:spPr bwMode="auto">
            <a:xfrm>
              <a:off x="4388" y="2302"/>
              <a:ext cx="19" cy="12"/>
            </a:xfrm>
            <a:custGeom>
              <a:avLst/>
              <a:gdLst>
                <a:gd name="T0" fmla="*/ 0 w 19"/>
                <a:gd name="T1" fmla="*/ 0 h 12"/>
                <a:gd name="T2" fmla="*/ 4 w 19"/>
                <a:gd name="T3" fmla="*/ 4 h 12"/>
                <a:gd name="T4" fmla="*/ 10 w 19"/>
                <a:gd name="T5" fmla="*/ 7 h 12"/>
                <a:gd name="T6" fmla="*/ 18 w 19"/>
                <a:gd name="T7" fmla="*/ 11 h 12"/>
              </a:gdLst>
              <a:ahLst/>
              <a:cxnLst>
                <a:cxn ang="0">
                  <a:pos x="T0" y="T1"/>
                </a:cxn>
                <a:cxn ang="0">
                  <a:pos x="T2" y="T3"/>
                </a:cxn>
                <a:cxn ang="0">
                  <a:pos x="T4" y="T5"/>
                </a:cxn>
                <a:cxn ang="0">
                  <a:pos x="T6" y="T7"/>
                </a:cxn>
              </a:cxnLst>
              <a:rect l="0" t="0" r="r" b="b"/>
              <a:pathLst>
                <a:path w="19" h="12">
                  <a:moveTo>
                    <a:pt x="0" y="0"/>
                  </a:moveTo>
                  <a:lnTo>
                    <a:pt x="4" y="4"/>
                  </a:lnTo>
                  <a:lnTo>
                    <a:pt x="10" y="7"/>
                  </a:lnTo>
                  <a:lnTo>
                    <a:pt x="18" y="11"/>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51" name="Freeform 47"/>
            <p:cNvSpPr>
              <a:spLocks/>
            </p:cNvSpPr>
            <p:nvPr/>
          </p:nvSpPr>
          <p:spPr bwMode="auto">
            <a:xfrm>
              <a:off x="4406" y="2313"/>
              <a:ext cx="28" cy="12"/>
            </a:xfrm>
            <a:custGeom>
              <a:avLst/>
              <a:gdLst>
                <a:gd name="T0" fmla="*/ 0 w 28"/>
                <a:gd name="T1" fmla="*/ 0 h 12"/>
                <a:gd name="T2" fmla="*/ 7 w 28"/>
                <a:gd name="T3" fmla="*/ 3 h 12"/>
                <a:gd name="T4" fmla="*/ 18 w 28"/>
                <a:gd name="T5" fmla="*/ 8 h 12"/>
                <a:gd name="T6" fmla="*/ 27 w 28"/>
                <a:gd name="T7" fmla="*/ 11 h 12"/>
              </a:gdLst>
              <a:ahLst/>
              <a:cxnLst>
                <a:cxn ang="0">
                  <a:pos x="T0" y="T1"/>
                </a:cxn>
                <a:cxn ang="0">
                  <a:pos x="T2" y="T3"/>
                </a:cxn>
                <a:cxn ang="0">
                  <a:pos x="T4" y="T5"/>
                </a:cxn>
                <a:cxn ang="0">
                  <a:pos x="T6" y="T7"/>
                </a:cxn>
              </a:cxnLst>
              <a:rect l="0" t="0" r="r" b="b"/>
              <a:pathLst>
                <a:path w="28" h="12">
                  <a:moveTo>
                    <a:pt x="0" y="0"/>
                  </a:moveTo>
                  <a:lnTo>
                    <a:pt x="7" y="3"/>
                  </a:lnTo>
                  <a:lnTo>
                    <a:pt x="18" y="8"/>
                  </a:lnTo>
                  <a:lnTo>
                    <a:pt x="27" y="11"/>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52" name="Freeform 48"/>
            <p:cNvSpPr>
              <a:spLocks/>
            </p:cNvSpPr>
            <p:nvPr/>
          </p:nvSpPr>
          <p:spPr bwMode="auto">
            <a:xfrm>
              <a:off x="4433" y="2324"/>
              <a:ext cx="19" cy="6"/>
            </a:xfrm>
            <a:custGeom>
              <a:avLst/>
              <a:gdLst>
                <a:gd name="T0" fmla="*/ 0 w 19"/>
                <a:gd name="T1" fmla="*/ 0 h 6"/>
                <a:gd name="T2" fmla="*/ 7 w 19"/>
                <a:gd name="T3" fmla="*/ 2 h 6"/>
                <a:gd name="T4" fmla="*/ 13 w 19"/>
                <a:gd name="T5" fmla="*/ 4 h 6"/>
                <a:gd name="T6" fmla="*/ 18 w 19"/>
                <a:gd name="T7" fmla="*/ 5 h 6"/>
              </a:gdLst>
              <a:ahLst/>
              <a:cxnLst>
                <a:cxn ang="0">
                  <a:pos x="T0" y="T1"/>
                </a:cxn>
                <a:cxn ang="0">
                  <a:pos x="T2" y="T3"/>
                </a:cxn>
                <a:cxn ang="0">
                  <a:pos x="T4" y="T5"/>
                </a:cxn>
                <a:cxn ang="0">
                  <a:pos x="T6" y="T7"/>
                </a:cxn>
              </a:cxnLst>
              <a:rect l="0" t="0" r="r" b="b"/>
              <a:pathLst>
                <a:path w="19" h="6">
                  <a:moveTo>
                    <a:pt x="0" y="0"/>
                  </a:moveTo>
                  <a:lnTo>
                    <a:pt x="7" y="2"/>
                  </a:lnTo>
                  <a:lnTo>
                    <a:pt x="13" y="4"/>
                  </a:lnTo>
                  <a:lnTo>
                    <a:pt x="18" y="5"/>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53" name="Freeform 49"/>
            <p:cNvSpPr>
              <a:spLocks/>
            </p:cNvSpPr>
            <p:nvPr/>
          </p:nvSpPr>
          <p:spPr bwMode="auto">
            <a:xfrm>
              <a:off x="5277" y="3229"/>
              <a:ext cx="60" cy="74"/>
            </a:xfrm>
            <a:custGeom>
              <a:avLst/>
              <a:gdLst>
                <a:gd name="T0" fmla="*/ 59 w 60"/>
                <a:gd name="T1" fmla="*/ 0 h 74"/>
                <a:gd name="T2" fmla="*/ 52 w 60"/>
                <a:gd name="T3" fmla="*/ 10 h 74"/>
                <a:gd name="T4" fmla="*/ 45 w 60"/>
                <a:gd name="T5" fmla="*/ 19 h 74"/>
                <a:gd name="T6" fmla="*/ 38 w 60"/>
                <a:gd name="T7" fmla="*/ 28 h 74"/>
                <a:gd name="T8" fmla="*/ 32 w 60"/>
                <a:gd name="T9" fmla="*/ 36 h 74"/>
                <a:gd name="T10" fmla="*/ 25 w 60"/>
                <a:gd name="T11" fmla="*/ 44 h 74"/>
                <a:gd name="T12" fmla="*/ 18 w 60"/>
                <a:gd name="T13" fmla="*/ 52 h 74"/>
                <a:gd name="T14" fmla="*/ 12 w 60"/>
                <a:gd name="T15" fmla="*/ 59 h 74"/>
                <a:gd name="T16" fmla="*/ 6 w 60"/>
                <a:gd name="T17" fmla="*/ 66 h 74"/>
                <a:gd name="T18" fmla="*/ 0 w 60"/>
                <a:gd name="T19" fmla="*/ 7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74">
                  <a:moveTo>
                    <a:pt x="59" y="0"/>
                  </a:moveTo>
                  <a:lnTo>
                    <a:pt x="52" y="10"/>
                  </a:lnTo>
                  <a:lnTo>
                    <a:pt x="45" y="19"/>
                  </a:lnTo>
                  <a:lnTo>
                    <a:pt x="38" y="28"/>
                  </a:lnTo>
                  <a:lnTo>
                    <a:pt x="32" y="36"/>
                  </a:lnTo>
                  <a:lnTo>
                    <a:pt x="25" y="44"/>
                  </a:lnTo>
                  <a:lnTo>
                    <a:pt x="18" y="52"/>
                  </a:lnTo>
                  <a:lnTo>
                    <a:pt x="12" y="59"/>
                  </a:lnTo>
                  <a:lnTo>
                    <a:pt x="6" y="66"/>
                  </a:lnTo>
                  <a:lnTo>
                    <a:pt x="0" y="73"/>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54" name="Freeform 50"/>
            <p:cNvSpPr>
              <a:spLocks/>
            </p:cNvSpPr>
            <p:nvPr/>
          </p:nvSpPr>
          <p:spPr bwMode="auto">
            <a:xfrm>
              <a:off x="5231" y="3302"/>
              <a:ext cx="47" cy="43"/>
            </a:xfrm>
            <a:custGeom>
              <a:avLst/>
              <a:gdLst>
                <a:gd name="T0" fmla="*/ 46 w 47"/>
                <a:gd name="T1" fmla="*/ 0 h 43"/>
                <a:gd name="T2" fmla="*/ 37 w 47"/>
                <a:gd name="T3" fmla="*/ 9 h 43"/>
                <a:gd name="T4" fmla="*/ 28 w 47"/>
                <a:gd name="T5" fmla="*/ 15 h 43"/>
                <a:gd name="T6" fmla="*/ 19 w 47"/>
                <a:gd name="T7" fmla="*/ 20 h 43"/>
                <a:gd name="T8" fmla="*/ 12 w 47"/>
                <a:gd name="T9" fmla="*/ 26 h 43"/>
                <a:gd name="T10" fmla="*/ 5 w 47"/>
                <a:gd name="T11" fmla="*/ 33 h 43"/>
                <a:gd name="T12" fmla="*/ 0 w 47"/>
                <a:gd name="T13" fmla="*/ 42 h 43"/>
              </a:gdLst>
              <a:ahLst/>
              <a:cxnLst>
                <a:cxn ang="0">
                  <a:pos x="T0" y="T1"/>
                </a:cxn>
                <a:cxn ang="0">
                  <a:pos x="T2" y="T3"/>
                </a:cxn>
                <a:cxn ang="0">
                  <a:pos x="T4" y="T5"/>
                </a:cxn>
                <a:cxn ang="0">
                  <a:pos x="T6" y="T7"/>
                </a:cxn>
                <a:cxn ang="0">
                  <a:pos x="T8" y="T9"/>
                </a:cxn>
                <a:cxn ang="0">
                  <a:pos x="T10" y="T11"/>
                </a:cxn>
                <a:cxn ang="0">
                  <a:pos x="T12" y="T13"/>
                </a:cxn>
              </a:cxnLst>
              <a:rect l="0" t="0" r="r" b="b"/>
              <a:pathLst>
                <a:path w="47" h="43">
                  <a:moveTo>
                    <a:pt x="46" y="0"/>
                  </a:moveTo>
                  <a:lnTo>
                    <a:pt x="37" y="9"/>
                  </a:lnTo>
                  <a:lnTo>
                    <a:pt x="28" y="15"/>
                  </a:lnTo>
                  <a:lnTo>
                    <a:pt x="19" y="20"/>
                  </a:lnTo>
                  <a:lnTo>
                    <a:pt x="12" y="26"/>
                  </a:lnTo>
                  <a:lnTo>
                    <a:pt x="5" y="33"/>
                  </a:lnTo>
                  <a:lnTo>
                    <a:pt x="0" y="42"/>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55" name="Freeform 51"/>
            <p:cNvSpPr>
              <a:spLocks/>
            </p:cNvSpPr>
            <p:nvPr/>
          </p:nvSpPr>
          <p:spPr bwMode="auto">
            <a:xfrm>
              <a:off x="5221" y="3344"/>
              <a:ext cx="11" cy="85"/>
            </a:xfrm>
            <a:custGeom>
              <a:avLst/>
              <a:gdLst>
                <a:gd name="T0" fmla="*/ 10 w 11"/>
                <a:gd name="T1" fmla="*/ 0 h 85"/>
                <a:gd name="T2" fmla="*/ 8 w 11"/>
                <a:gd name="T3" fmla="*/ 7 h 85"/>
                <a:gd name="T4" fmla="*/ 6 w 11"/>
                <a:gd name="T5" fmla="*/ 17 h 85"/>
                <a:gd name="T6" fmla="*/ 6 w 11"/>
                <a:gd name="T7" fmla="*/ 28 h 85"/>
                <a:gd name="T8" fmla="*/ 6 w 11"/>
                <a:gd name="T9" fmla="*/ 39 h 85"/>
                <a:gd name="T10" fmla="*/ 7 w 11"/>
                <a:gd name="T11" fmla="*/ 49 h 85"/>
                <a:gd name="T12" fmla="*/ 7 w 11"/>
                <a:gd name="T13" fmla="*/ 60 h 85"/>
                <a:gd name="T14" fmla="*/ 6 w 11"/>
                <a:gd name="T15" fmla="*/ 69 h 85"/>
                <a:gd name="T16" fmla="*/ 4 w 11"/>
                <a:gd name="T17" fmla="*/ 78 h 85"/>
                <a:gd name="T18" fmla="*/ 0 w 11"/>
                <a:gd name="T19" fmla="*/ 8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85">
                  <a:moveTo>
                    <a:pt x="10" y="0"/>
                  </a:moveTo>
                  <a:lnTo>
                    <a:pt x="8" y="7"/>
                  </a:lnTo>
                  <a:lnTo>
                    <a:pt x="6" y="17"/>
                  </a:lnTo>
                  <a:lnTo>
                    <a:pt x="6" y="28"/>
                  </a:lnTo>
                  <a:lnTo>
                    <a:pt x="6" y="39"/>
                  </a:lnTo>
                  <a:lnTo>
                    <a:pt x="7" y="49"/>
                  </a:lnTo>
                  <a:lnTo>
                    <a:pt x="7" y="60"/>
                  </a:lnTo>
                  <a:lnTo>
                    <a:pt x="6" y="69"/>
                  </a:lnTo>
                  <a:lnTo>
                    <a:pt x="4" y="78"/>
                  </a:lnTo>
                  <a:lnTo>
                    <a:pt x="0" y="84"/>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56" name="Freeform 52"/>
            <p:cNvSpPr>
              <a:spLocks/>
            </p:cNvSpPr>
            <p:nvPr/>
          </p:nvSpPr>
          <p:spPr bwMode="auto">
            <a:xfrm>
              <a:off x="5144" y="3428"/>
              <a:ext cx="78" cy="8"/>
            </a:xfrm>
            <a:custGeom>
              <a:avLst/>
              <a:gdLst>
                <a:gd name="T0" fmla="*/ 77 w 78"/>
                <a:gd name="T1" fmla="*/ 0 h 8"/>
                <a:gd name="T2" fmla="*/ 71 w 78"/>
                <a:gd name="T3" fmla="*/ 4 h 8"/>
                <a:gd name="T4" fmla="*/ 63 w 78"/>
                <a:gd name="T5" fmla="*/ 7 h 8"/>
                <a:gd name="T6" fmla="*/ 53 w 78"/>
                <a:gd name="T7" fmla="*/ 7 h 8"/>
                <a:gd name="T8" fmla="*/ 43 w 78"/>
                <a:gd name="T9" fmla="*/ 7 h 8"/>
                <a:gd name="T10" fmla="*/ 33 w 78"/>
                <a:gd name="T11" fmla="*/ 7 h 8"/>
                <a:gd name="T12" fmla="*/ 22 w 78"/>
                <a:gd name="T13" fmla="*/ 6 h 8"/>
                <a:gd name="T14" fmla="*/ 11 w 78"/>
                <a:gd name="T15" fmla="*/ 5 h 8"/>
                <a:gd name="T16" fmla="*/ 0 w 78"/>
                <a:gd name="T1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8">
                  <a:moveTo>
                    <a:pt x="77" y="0"/>
                  </a:moveTo>
                  <a:lnTo>
                    <a:pt x="71" y="4"/>
                  </a:lnTo>
                  <a:lnTo>
                    <a:pt x="63" y="7"/>
                  </a:lnTo>
                  <a:lnTo>
                    <a:pt x="53" y="7"/>
                  </a:lnTo>
                  <a:lnTo>
                    <a:pt x="43" y="7"/>
                  </a:lnTo>
                  <a:lnTo>
                    <a:pt x="33" y="7"/>
                  </a:lnTo>
                  <a:lnTo>
                    <a:pt x="22" y="6"/>
                  </a:lnTo>
                  <a:lnTo>
                    <a:pt x="11" y="5"/>
                  </a:lnTo>
                  <a:lnTo>
                    <a:pt x="0" y="6"/>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57" name="Freeform 53"/>
            <p:cNvSpPr>
              <a:spLocks/>
            </p:cNvSpPr>
            <p:nvPr/>
          </p:nvSpPr>
          <p:spPr bwMode="auto">
            <a:xfrm>
              <a:off x="5060" y="3434"/>
              <a:ext cx="85" cy="6"/>
            </a:xfrm>
            <a:custGeom>
              <a:avLst/>
              <a:gdLst>
                <a:gd name="T0" fmla="*/ 84 w 85"/>
                <a:gd name="T1" fmla="*/ 0 h 6"/>
                <a:gd name="T2" fmla="*/ 74 w 85"/>
                <a:gd name="T3" fmla="*/ 0 h 6"/>
                <a:gd name="T4" fmla="*/ 64 w 85"/>
                <a:gd name="T5" fmla="*/ 1 h 6"/>
                <a:gd name="T6" fmla="*/ 53 w 85"/>
                <a:gd name="T7" fmla="*/ 2 h 6"/>
                <a:gd name="T8" fmla="*/ 43 w 85"/>
                <a:gd name="T9" fmla="*/ 2 h 6"/>
                <a:gd name="T10" fmla="*/ 33 w 85"/>
                <a:gd name="T11" fmla="*/ 4 h 6"/>
                <a:gd name="T12" fmla="*/ 22 w 85"/>
                <a:gd name="T13" fmla="*/ 4 h 6"/>
                <a:gd name="T14" fmla="*/ 11 w 85"/>
                <a:gd name="T15" fmla="*/ 5 h 6"/>
                <a:gd name="T16" fmla="*/ 0 w 85"/>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
                  <a:moveTo>
                    <a:pt x="84" y="0"/>
                  </a:moveTo>
                  <a:lnTo>
                    <a:pt x="74" y="0"/>
                  </a:lnTo>
                  <a:lnTo>
                    <a:pt x="64" y="1"/>
                  </a:lnTo>
                  <a:lnTo>
                    <a:pt x="53" y="2"/>
                  </a:lnTo>
                  <a:lnTo>
                    <a:pt x="43" y="2"/>
                  </a:lnTo>
                  <a:lnTo>
                    <a:pt x="33" y="4"/>
                  </a:lnTo>
                  <a:lnTo>
                    <a:pt x="22" y="4"/>
                  </a:lnTo>
                  <a:lnTo>
                    <a:pt x="11" y="5"/>
                  </a:lnTo>
                  <a:lnTo>
                    <a:pt x="0" y="5"/>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58" name="Freeform 54"/>
            <p:cNvSpPr>
              <a:spLocks/>
            </p:cNvSpPr>
            <p:nvPr/>
          </p:nvSpPr>
          <p:spPr bwMode="auto">
            <a:xfrm>
              <a:off x="4958" y="3439"/>
              <a:ext cx="103" cy="7"/>
            </a:xfrm>
            <a:custGeom>
              <a:avLst/>
              <a:gdLst>
                <a:gd name="T0" fmla="*/ 102 w 103"/>
                <a:gd name="T1" fmla="*/ 0 h 7"/>
                <a:gd name="T2" fmla="*/ 92 w 103"/>
                <a:gd name="T3" fmla="*/ 1 h 7"/>
                <a:gd name="T4" fmla="*/ 83 w 103"/>
                <a:gd name="T5" fmla="*/ 1 h 7"/>
                <a:gd name="T6" fmla="*/ 73 w 103"/>
                <a:gd name="T7" fmla="*/ 2 h 7"/>
                <a:gd name="T8" fmla="*/ 63 w 103"/>
                <a:gd name="T9" fmla="*/ 3 h 7"/>
                <a:gd name="T10" fmla="*/ 53 w 103"/>
                <a:gd name="T11" fmla="*/ 3 h 7"/>
                <a:gd name="T12" fmla="*/ 42 w 103"/>
                <a:gd name="T13" fmla="*/ 5 h 7"/>
                <a:gd name="T14" fmla="*/ 32 w 103"/>
                <a:gd name="T15" fmla="*/ 5 h 7"/>
                <a:gd name="T16" fmla="*/ 22 w 103"/>
                <a:gd name="T17" fmla="*/ 5 h 7"/>
                <a:gd name="T18" fmla="*/ 11 w 103"/>
                <a:gd name="T19" fmla="*/ 5 h 7"/>
                <a:gd name="T20" fmla="*/ 0 w 103"/>
                <a:gd name="T21"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7">
                  <a:moveTo>
                    <a:pt x="102" y="0"/>
                  </a:moveTo>
                  <a:lnTo>
                    <a:pt x="92" y="1"/>
                  </a:lnTo>
                  <a:lnTo>
                    <a:pt x="83" y="1"/>
                  </a:lnTo>
                  <a:lnTo>
                    <a:pt x="73" y="2"/>
                  </a:lnTo>
                  <a:lnTo>
                    <a:pt x="63" y="3"/>
                  </a:lnTo>
                  <a:lnTo>
                    <a:pt x="53" y="3"/>
                  </a:lnTo>
                  <a:lnTo>
                    <a:pt x="42" y="5"/>
                  </a:lnTo>
                  <a:lnTo>
                    <a:pt x="32" y="5"/>
                  </a:lnTo>
                  <a:lnTo>
                    <a:pt x="22" y="5"/>
                  </a:lnTo>
                  <a:lnTo>
                    <a:pt x="11" y="5"/>
                  </a:lnTo>
                  <a:lnTo>
                    <a:pt x="0" y="6"/>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59" name="Freeform 55"/>
            <p:cNvSpPr>
              <a:spLocks/>
            </p:cNvSpPr>
            <p:nvPr/>
          </p:nvSpPr>
          <p:spPr bwMode="auto">
            <a:xfrm>
              <a:off x="4843" y="3439"/>
              <a:ext cx="116" cy="7"/>
            </a:xfrm>
            <a:custGeom>
              <a:avLst/>
              <a:gdLst>
                <a:gd name="T0" fmla="*/ 115 w 116"/>
                <a:gd name="T1" fmla="*/ 6 h 7"/>
                <a:gd name="T2" fmla="*/ 106 w 116"/>
                <a:gd name="T3" fmla="*/ 6 h 7"/>
                <a:gd name="T4" fmla="*/ 96 w 116"/>
                <a:gd name="T5" fmla="*/ 5 h 7"/>
                <a:gd name="T6" fmla="*/ 87 w 116"/>
                <a:gd name="T7" fmla="*/ 5 h 7"/>
                <a:gd name="T8" fmla="*/ 77 w 116"/>
                <a:gd name="T9" fmla="*/ 5 h 7"/>
                <a:gd name="T10" fmla="*/ 68 w 116"/>
                <a:gd name="T11" fmla="*/ 4 h 7"/>
                <a:gd name="T12" fmla="*/ 58 w 116"/>
                <a:gd name="T13" fmla="*/ 3 h 7"/>
                <a:gd name="T14" fmla="*/ 49 w 116"/>
                <a:gd name="T15" fmla="*/ 3 h 7"/>
                <a:gd name="T16" fmla="*/ 39 w 116"/>
                <a:gd name="T17" fmla="*/ 2 h 7"/>
                <a:gd name="T18" fmla="*/ 29 w 116"/>
                <a:gd name="T19" fmla="*/ 1 h 7"/>
                <a:gd name="T20" fmla="*/ 20 w 116"/>
                <a:gd name="T21" fmla="*/ 1 h 7"/>
                <a:gd name="T22" fmla="*/ 10 w 116"/>
                <a:gd name="T23" fmla="*/ 1 h 7"/>
                <a:gd name="T24" fmla="*/ 0 w 1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 h="7">
                  <a:moveTo>
                    <a:pt x="115" y="6"/>
                  </a:moveTo>
                  <a:lnTo>
                    <a:pt x="106" y="6"/>
                  </a:lnTo>
                  <a:lnTo>
                    <a:pt x="96" y="5"/>
                  </a:lnTo>
                  <a:lnTo>
                    <a:pt x="87" y="5"/>
                  </a:lnTo>
                  <a:lnTo>
                    <a:pt x="77" y="5"/>
                  </a:lnTo>
                  <a:lnTo>
                    <a:pt x="68" y="4"/>
                  </a:lnTo>
                  <a:lnTo>
                    <a:pt x="58" y="3"/>
                  </a:lnTo>
                  <a:lnTo>
                    <a:pt x="49" y="3"/>
                  </a:lnTo>
                  <a:lnTo>
                    <a:pt x="39" y="2"/>
                  </a:lnTo>
                  <a:lnTo>
                    <a:pt x="29" y="1"/>
                  </a:lnTo>
                  <a:lnTo>
                    <a:pt x="20" y="1"/>
                  </a:lnTo>
                  <a:lnTo>
                    <a:pt x="10" y="1"/>
                  </a:lnTo>
                  <a:lnTo>
                    <a:pt x="0"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60" name="Freeform 56"/>
            <p:cNvSpPr>
              <a:spLocks/>
            </p:cNvSpPr>
            <p:nvPr/>
          </p:nvSpPr>
          <p:spPr bwMode="auto">
            <a:xfrm>
              <a:off x="4726" y="3436"/>
              <a:ext cx="118" cy="4"/>
            </a:xfrm>
            <a:custGeom>
              <a:avLst/>
              <a:gdLst>
                <a:gd name="T0" fmla="*/ 117 w 118"/>
                <a:gd name="T1" fmla="*/ 3 h 4"/>
                <a:gd name="T2" fmla="*/ 107 w 118"/>
                <a:gd name="T3" fmla="*/ 3 h 4"/>
                <a:gd name="T4" fmla="*/ 97 w 118"/>
                <a:gd name="T5" fmla="*/ 3 h 4"/>
                <a:gd name="T6" fmla="*/ 88 w 118"/>
                <a:gd name="T7" fmla="*/ 3 h 4"/>
                <a:gd name="T8" fmla="*/ 78 w 118"/>
                <a:gd name="T9" fmla="*/ 2 h 4"/>
                <a:gd name="T10" fmla="*/ 68 w 118"/>
                <a:gd name="T11" fmla="*/ 2 h 4"/>
                <a:gd name="T12" fmla="*/ 59 w 118"/>
                <a:gd name="T13" fmla="*/ 2 h 4"/>
                <a:gd name="T14" fmla="*/ 49 w 118"/>
                <a:gd name="T15" fmla="*/ 2 h 4"/>
                <a:gd name="T16" fmla="*/ 39 w 118"/>
                <a:gd name="T17" fmla="*/ 2 h 4"/>
                <a:gd name="T18" fmla="*/ 29 w 118"/>
                <a:gd name="T19" fmla="*/ 2 h 4"/>
                <a:gd name="T20" fmla="*/ 20 w 118"/>
                <a:gd name="T21" fmla="*/ 1 h 4"/>
                <a:gd name="T22" fmla="*/ 9 w 118"/>
                <a:gd name="T23" fmla="*/ 1 h 4"/>
                <a:gd name="T24" fmla="*/ 0 w 118"/>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4">
                  <a:moveTo>
                    <a:pt x="117" y="3"/>
                  </a:moveTo>
                  <a:lnTo>
                    <a:pt x="107" y="3"/>
                  </a:lnTo>
                  <a:lnTo>
                    <a:pt x="97" y="3"/>
                  </a:lnTo>
                  <a:lnTo>
                    <a:pt x="88" y="3"/>
                  </a:lnTo>
                  <a:lnTo>
                    <a:pt x="78" y="2"/>
                  </a:lnTo>
                  <a:lnTo>
                    <a:pt x="68" y="2"/>
                  </a:lnTo>
                  <a:lnTo>
                    <a:pt x="59" y="2"/>
                  </a:lnTo>
                  <a:lnTo>
                    <a:pt x="49" y="2"/>
                  </a:lnTo>
                  <a:lnTo>
                    <a:pt x="39" y="2"/>
                  </a:lnTo>
                  <a:lnTo>
                    <a:pt x="29" y="2"/>
                  </a:lnTo>
                  <a:lnTo>
                    <a:pt x="20" y="1"/>
                  </a:lnTo>
                  <a:lnTo>
                    <a:pt x="9" y="1"/>
                  </a:lnTo>
                  <a:lnTo>
                    <a:pt x="0"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61" name="Freeform 57"/>
            <p:cNvSpPr>
              <a:spLocks/>
            </p:cNvSpPr>
            <p:nvPr/>
          </p:nvSpPr>
          <p:spPr bwMode="auto">
            <a:xfrm>
              <a:off x="4605" y="3425"/>
              <a:ext cx="122" cy="12"/>
            </a:xfrm>
            <a:custGeom>
              <a:avLst/>
              <a:gdLst>
                <a:gd name="T0" fmla="*/ 121 w 122"/>
                <a:gd name="T1" fmla="*/ 11 h 12"/>
                <a:gd name="T2" fmla="*/ 110 w 122"/>
                <a:gd name="T3" fmla="*/ 11 h 12"/>
                <a:gd name="T4" fmla="*/ 100 w 122"/>
                <a:gd name="T5" fmla="*/ 11 h 12"/>
                <a:gd name="T6" fmla="*/ 87 w 122"/>
                <a:gd name="T7" fmla="*/ 10 h 12"/>
                <a:gd name="T8" fmla="*/ 76 w 122"/>
                <a:gd name="T9" fmla="*/ 9 h 12"/>
                <a:gd name="T10" fmla="*/ 64 w 122"/>
                <a:gd name="T11" fmla="*/ 8 h 12"/>
                <a:gd name="T12" fmla="*/ 52 w 122"/>
                <a:gd name="T13" fmla="*/ 8 h 12"/>
                <a:gd name="T14" fmla="*/ 41 w 122"/>
                <a:gd name="T15" fmla="*/ 6 h 12"/>
                <a:gd name="T16" fmla="*/ 31 w 122"/>
                <a:gd name="T17" fmla="*/ 6 h 12"/>
                <a:gd name="T18" fmla="*/ 21 w 122"/>
                <a:gd name="T19" fmla="*/ 4 h 12"/>
                <a:gd name="T20" fmla="*/ 13 w 122"/>
                <a:gd name="T21" fmla="*/ 3 h 12"/>
                <a:gd name="T22" fmla="*/ 6 w 122"/>
                <a:gd name="T23" fmla="*/ 2 h 12"/>
                <a:gd name="T24" fmla="*/ 0 w 122"/>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2">
                  <a:moveTo>
                    <a:pt x="121" y="11"/>
                  </a:moveTo>
                  <a:lnTo>
                    <a:pt x="110" y="11"/>
                  </a:lnTo>
                  <a:lnTo>
                    <a:pt x="100" y="11"/>
                  </a:lnTo>
                  <a:lnTo>
                    <a:pt x="87" y="10"/>
                  </a:lnTo>
                  <a:lnTo>
                    <a:pt x="76" y="9"/>
                  </a:lnTo>
                  <a:lnTo>
                    <a:pt x="64" y="8"/>
                  </a:lnTo>
                  <a:lnTo>
                    <a:pt x="52" y="8"/>
                  </a:lnTo>
                  <a:lnTo>
                    <a:pt x="41" y="6"/>
                  </a:lnTo>
                  <a:lnTo>
                    <a:pt x="31" y="6"/>
                  </a:lnTo>
                  <a:lnTo>
                    <a:pt x="21" y="4"/>
                  </a:lnTo>
                  <a:lnTo>
                    <a:pt x="13" y="3"/>
                  </a:lnTo>
                  <a:lnTo>
                    <a:pt x="6" y="2"/>
                  </a:lnTo>
                  <a:lnTo>
                    <a:pt x="0"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62" name="Freeform 58"/>
            <p:cNvSpPr>
              <a:spLocks/>
            </p:cNvSpPr>
            <p:nvPr/>
          </p:nvSpPr>
          <p:spPr bwMode="auto">
            <a:xfrm>
              <a:off x="4597" y="3385"/>
              <a:ext cx="15" cy="41"/>
            </a:xfrm>
            <a:custGeom>
              <a:avLst/>
              <a:gdLst>
                <a:gd name="T0" fmla="*/ 8 w 15"/>
                <a:gd name="T1" fmla="*/ 40 h 41"/>
                <a:gd name="T2" fmla="*/ 2 w 15"/>
                <a:gd name="T3" fmla="*/ 35 h 41"/>
                <a:gd name="T4" fmla="*/ 0 w 15"/>
                <a:gd name="T5" fmla="*/ 28 h 41"/>
                <a:gd name="T6" fmla="*/ 3 w 15"/>
                <a:gd name="T7" fmla="*/ 22 h 41"/>
                <a:gd name="T8" fmla="*/ 7 w 15"/>
                <a:gd name="T9" fmla="*/ 15 h 41"/>
                <a:gd name="T10" fmla="*/ 11 w 15"/>
                <a:gd name="T11" fmla="*/ 7 h 41"/>
                <a:gd name="T12" fmla="*/ 14 w 15"/>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15" h="41">
                  <a:moveTo>
                    <a:pt x="8" y="40"/>
                  </a:moveTo>
                  <a:lnTo>
                    <a:pt x="2" y="35"/>
                  </a:lnTo>
                  <a:lnTo>
                    <a:pt x="0" y="28"/>
                  </a:lnTo>
                  <a:lnTo>
                    <a:pt x="3" y="22"/>
                  </a:lnTo>
                  <a:lnTo>
                    <a:pt x="7" y="15"/>
                  </a:lnTo>
                  <a:lnTo>
                    <a:pt x="11" y="7"/>
                  </a:lnTo>
                  <a:lnTo>
                    <a:pt x="14"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63" name="Freeform 59"/>
            <p:cNvSpPr>
              <a:spLocks/>
            </p:cNvSpPr>
            <p:nvPr/>
          </p:nvSpPr>
          <p:spPr bwMode="auto">
            <a:xfrm>
              <a:off x="4611" y="3340"/>
              <a:ext cx="11" cy="46"/>
            </a:xfrm>
            <a:custGeom>
              <a:avLst/>
              <a:gdLst>
                <a:gd name="T0" fmla="*/ 0 w 11"/>
                <a:gd name="T1" fmla="*/ 45 h 46"/>
                <a:gd name="T2" fmla="*/ 4 w 11"/>
                <a:gd name="T3" fmla="*/ 34 h 46"/>
                <a:gd name="T4" fmla="*/ 8 w 11"/>
                <a:gd name="T5" fmla="*/ 23 h 46"/>
                <a:gd name="T6" fmla="*/ 10 w 11"/>
                <a:gd name="T7" fmla="*/ 11 h 46"/>
                <a:gd name="T8" fmla="*/ 9 w 11"/>
                <a:gd name="T9" fmla="*/ 0 h 46"/>
              </a:gdLst>
              <a:ahLst/>
              <a:cxnLst>
                <a:cxn ang="0">
                  <a:pos x="T0" y="T1"/>
                </a:cxn>
                <a:cxn ang="0">
                  <a:pos x="T2" y="T3"/>
                </a:cxn>
                <a:cxn ang="0">
                  <a:pos x="T4" y="T5"/>
                </a:cxn>
                <a:cxn ang="0">
                  <a:pos x="T6" y="T7"/>
                </a:cxn>
                <a:cxn ang="0">
                  <a:pos x="T8" y="T9"/>
                </a:cxn>
              </a:cxnLst>
              <a:rect l="0" t="0" r="r" b="b"/>
              <a:pathLst>
                <a:path w="11" h="46">
                  <a:moveTo>
                    <a:pt x="0" y="45"/>
                  </a:moveTo>
                  <a:lnTo>
                    <a:pt x="4" y="34"/>
                  </a:lnTo>
                  <a:lnTo>
                    <a:pt x="8" y="23"/>
                  </a:lnTo>
                  <a:lnTo>
                    <a:pt x="10" y="11"/>
                  </a:lnTo>
                  <a:lnTo>
                    <a:pt x="9"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64" name="Freeform 60"/>
            <p:cNvSpPr>
              <a:spLocks/>
            </p:cNvSpPr>
            <p:nvPr/>
          </p:nvSpPr>
          <p:spPr bwMode="auto">
            <a:xfrm>
              <a:off x="4569" y="3297"/>
              <a:ext cx="52" cy="44"/>
            </a:xfrm>
            <a:custGeom>
              <a:avLst/>
              <a:gdLst>
                <a:gd name="T0" fmla="*/ 51 w 52"/>
                <a:gd name="T1" fmla="*/ 43 h 44"/>
                <a:gd name="T2" fmla="*/ 46 w 52"/>
                <a:gd name="T3" fmla="*/ 36 h 44"/>
                <a:gd name="T4" fmla="*/ 38 w 52"/>
                <a:gd name="T5" fmla="*/ 29 h 44"/>
                <a:gd name="T6" fmla="*/ 29 w 52"/>
                <a:gd name="T7" fmla="*/ 21 h 44"/>
                <a:gd name="T8" fmla="*/ 19 w 52"/>
                <a:gd name="T9" fmla="*/ 14 h 44"/>
                <a:gd name="T10" fmla="*/ 9 w 52"/>
                <a:gd name="T11" fmla="*/ 7 h 44"/>
                <a:gd name="T12" fmla="*/ 0 w 52"/>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52" h="44">
                  <a:moveTo>
                    <a:pt x="51" y="43"/>
                  </a:moveTo>
                  <a:lnTo>
                    <a:pt x="46" y="36"/>
                  </a:lnTo>
                  <a:lnTo>
                    <a:pt x="38" y="29"/>
                  </a:lnTo>
                  <a:lnTo>
                    <a:pt x="29" y="21"/>
                  </a:lnTo>
                  <a:lnTo>
                    <a:pt x="19" y="14"/>
                  </a:lnTo>
                  <a:lnTo>
                    <a:pt x="9" y="7"/>
                  </a:lnTo>
                  <a:lnTo>
                    <a:pt x="0"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65" name="Freeform 61"/>
            <p:cNvSpPr>
              <a:spLocks/>
            </p:cNvSpPr>
            <p:nvPr/>
          </p:nvSpPr>
          <p:spPr bwMode="auto">
            <a:xfrm>
              <a:off x="4519" y="3251"/>
              <a:ext cx="51" cy="47"/>
            </a:xfrm>
            <a:custGeom>
              <a:avLst/>
              <a:gdLst>
                <a:gd name="T0" fmla="*/ 50 w 51"/>
                <a:gd name="T1" fmla="*/ 46 h 47"/>
                <a:gd name="T2" fmla="*/ 41 w 51"/>
                <a:gd name="T3" fmla="*/ 39 h 47"/>
                <a:gd name="T4" fmla="*/ 32 w 51"/>
                <a:gd name="T5" fmla="*/ 31 h 47"/>
                <a:gd name="T6" fmla="*/ 23 w 51"/>
                <a:gd name="T7" fmla="*/ 23 h 47"/>
                <a:gd name="T8" fmla="*/ 14 w 51"/>
                <a:gd name="T9" fmla="*/ 16 h 47"/>
                <a:gd name="T10" fmla="*/ 7 w 51"/>
                <a:gd name="T11" fmla="*/ 8 h 47"/>
                <a:gd name="T12" fmla="*/ 0 w 51"/>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51" h="47">
                  <a:moveTo>
                    <a:pt x="50" y="46"/>
                  </a:moveTo>
                  <a:lnTo>
                    <a:pt x="41" y="39"/>
                  </a:lnTo>
                  <a:lnTo>
                    <a:pt x="32" y="31"/>
                  </a:lnTo>
                  <a:lnTo>
                    <a:pt x="23" y="23"/>
                  </a:lnTo>
                  <a:lnTo>
                    <a:pt x="14" y="16"/>
                  </a:lnTo>
                  <a:lnTo>
                    <a:pt x="7" y="8"/>
                  </a:lnTo>
                  <a:lnTo>
                    <a:pt x="0"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66" name="Freeform 62"/>
            <p:cNvSpPr>
              <a:spLocks/>
            </p:cNvSpPr>
            <p:nvPr/>
          </p:nvSpPr>
          <p:spPr bwMode="auto">
            <a:xfrm>
              <a:off x="4494" y="3209"/>
              <a:ext cx="26" cy="43"/>
            </a:xfrm>
            <a:custGeom>
              <a:avLst/>
              <a:gdLst>
                <a:gd name="T0" fmla="*/ 25 w 26"/>
                <a:gd name="T1" fmla="*/ 42 h 43"/>
                <a:gd name="T2" fmla="*/ 17 w 26"/>
                <a:gd name="T3" fmla="*/ 33 h 43"/>
                <a:gd name="T4" fmla="*/ 11 w 26"/>
                <a:gd name="T5" fmla="*/ 24 h 43"/>
                <a:gd name="T6" fmla="*/ 5 w 26"/>
                <a:gd name="T7" fmla="*/ 14 h 43"/>
                <a:gd name="T8" fmla="*/ 0 w 26"/>
                <a:gd name="T9" fmla="*/ 0 h 43"/>
              </a:gdLst>
              <a:ahLst/>
              <a:cxnLst>
                <a:cxn ang="0">
                  <a:pos x="T0" y="T1"/>
                </a:cxn>
                <a:cxn ang="0">
                  <a:pos x="T2" y="T3"/>
                </a:cxn>
                <a:cxn ang="0">
                  <a:pos x="T4" y="T5"/>
                </a:cxn>
                <a:cxn ang="0">
                  <a:pos x="T6" y="T7"/>
                </a:cxn>
                <a:cxn ang="0">
                  <a:pos x="T8" y="T9"/>
                </a:cxn>
              </a:cxnLst>
              <a:rect l="0" t="0" r="r" b="b"/>
              <a:pathLst>
                <a:path w="26" h="43">
                  <a:moveTo>
                    <a:pt x="25" y="42"/>
                  </a:moveTo>
                  <a:lnTo>
                    <a:pt x="17" y="33"/>
                  </a:lnTo>
                  <a:lnTo>
                    <a:pt x="11" y="24"/>
                  </a:lnTo>
                  <a:lnTo>
                    <a:pt x="5" y="14"/>
                  </a:lnTo>
                  <a:lnTo>
                    <a:pt x="0"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67" name="Freeform 63"/>
            <p:cNvSpPr>
              <a:spLocks/>
            </p:cNvSpPr>
            <p:nvPr/>
          </p:nvSpPr>
          <p:spPr bwMode="auto">
            <a:xfrm>
              <a:off x="4455" y="3116"/>
              <a:ext cx="40" cy="94"/>
            </a:xfrm>
            <a:custGeom>
              <a:avLst/>
              <a:gdLst>
                <a:gd name="T0" fmla="*/ 39 w 40"/>
                <a:gd name="T1" fmla="*/ 93 h 94"/>
                <a:gd name="T2" fmla="*/ 35 w 40"/>
                <a:gd name="T3" fmla="*/ 86 h 94"/>
                <a:gd name="T4" fmla="*/ 31 w 40"/>
                <a:gd name="T5" fmla="*/ 77 h 94"/>
                <a:gd name="T6" fmla="*/ 28 w 40"/>
                <a:gd name="T7" fmla="*/ 69 h 94"/>
                <a:gd name="T8" fmla="*/ 24 w 40"/>
                <a:gd name="T9" fmla="*/ 60 h 94"/>
                <a:gd name="T10" fmla="*/ 19 w 40"/>
                <a:gd name="T11" fmla="*/ 50 h 94"/>
                <a:gd name="T12" fmla="*/ 15 w 40"/>
                <a:gd name="T13" fmla="*/ 41 h 94"/>
                <a:gd name="T14" fmla="*/ 11 w 40"/>
                <a:gd name="T15" fmla="*/ 31 h 94"/>
                <a:gd name="T16" fmla="*/ 8 w 40"/>
                <a:gd name="T17" fmla="*/ 21 h 94"/>
                <a:gd name="T18" fmla="*/ 4 w 40"/>
                <a:gd name="T19" fmla="*/ 11 h 94"/>
                <a:gd name="T20" fmla="*/ 0 w 40"/>
                <a:gd name="T2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94">
                  <a:moveTo>
                    <a:pt x="39" y="93"/>
                  </a:moveTo>
                  <a:lnTo>
                    <a:pt x="35" y="86"/>
                  </a:lnTo>
                  <a:lnTo>
                    <a:pt x="31" y="77"/>
                  </a:lnTo>
                  <a:lnTo>
                    <a:pt x="28" y="69"/>
                  </a:lnTo>
                  <a:lnTo>
                    <a:pt x="24" y="60"/>
                  </a:lnTo>
                  <a:lnTo>
                    <a:pt x="19" y="50"/>
                  </a:lnTo>
                  <a:lnTo>
                    <a:pt x="15" y="41"/>
                  </a:lnTo>
                  <a:lnTo>
                    <a:pt x="11" y="31"/>
                  </a:lnTo>
                  <a:lnTo>
                    <a:pt x="8" y="21"/>
                  </a:lnTo>
                  <a:lnTo>
                    <a:pt x="4" y="11"/>
                  </a:lnTo>
                  <a:lnTo>
                    <a:pt x="0"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68" name="Freeform 64"/>
            <p:cNvSpPr>
              <a:spLocks/>
            </p:cNvSpPr>
            <p:nvPr/>
          </p:nvSpPr>
          <p:spPr bwMode="auto">
            <a:xfrm>
              <a:off x="4425" y="3007"/>
              <a:ext cx="31" cy="110"/>
            </a:xfrm>
            <a:custGeom>
              <a:avLst/>
              <a:gdLst>
                <a:gd name="T0" fmla="*/ 30 w 31"/>
                <a:gd name="T1" fmla="*/ 109 h 110"/>
                <a:gd name="T2" fmla="*/ 28 w 31"/>
                <a:gd name="T3" fmla="*/ 101 h 110"/>
                <a:gd name="T4" fmla="*/ 24 w 31"/>
                <a:gd name="T5" fmla="*/ 93 h 110"/>
                <a:gd name="T6" fmla="*/ 21 w 31"/>
                <a:gd name="T7" fmla="*/ 84 h 110"/>
                <a:gd name="T8" fmla="*/ 18 w 31"/>
                <a:gd name="T9" fmla="*/ 75 h 110"/>
                <a:gd name="T10" fmla="*/ 15 w 31"/>
                <a:gd name="T11" fmla="*/ 66 h 110"/>
                <a:gd name="T12" fmla="*/ 12 w 31"/>
                <a:gd name="T13" fmla="*/ 57 h 110"/>
                <a:gd name="T14" fmla="*/ 10 w 31"/>
                <a:gd name="T15" fmla="*/ 48 h 110"/>
                <a:gd name="T16" fmla="*/ 7 w 31"/>
                <a:gd name="T17" fmla="*/ 39 h 110"/>
                <a:gd name="T18" fmla="*/ 5 w 31"/>
                <a:gd name="T19" fmla="*/ 30 h 110"/>
                <a:gd name="T20" fmla="*/ 3 w 31"/>
                <a:gd name="T21" fmla="*/ 20 h 110"/>
                <a:gd name="T22" fmla="*/ 1 w 31"/>
                <a:gd name="T23" fmla="*/ 10 h 110"/>
                <a:gd name="T24" fmla="*/ 0 w 31"/>
                <a:gd name="T25"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110">
                  <a:moveTo>
                    <a:pt x="30" y="109"/>
                  </a:moveTo>
                  <a:lnTo>
                    <a:pt x="28" y="101"/>
                  </a:lnTo>
                  <a:lnTo>
                    <a:pt x="24" y="93"/>
                  </a:lnTo>
                  <a:lnTo>
                    <a:pt x="21" y="84"/>
                  </a:lnTo>
                  <a:lnTo>
                    <a:pt x="18" y="75"/>
                  </a:lnTo>
                  <a:lnTo>
                    <a:pt x="15" y="66"/>
                  </a:lnTo>
                  <a:lnTo>
                    <a:pt x="12" y="57"/>
                  </a:lnTo>
                  <a:lnTo>
                    <a:pt x="10" y="48"/>
                  </a:lnTo>
                  <a:lnTo>
                    <a:pt x="7" y="39"/>
                  </a:lnTo>
                  <a:lnTo>
                    <a:pt x="5" y="30"/>
                  </a:lnTo>
                  <a:lnTo>
                    <a:pt x="3" y="20"/>
                  </a:lnTo>
                  <a:lnTo>
                    <a:pt x="1" y="10"/>
                  </a:lnTo>
                  <a:lnTo>
                    <a:pt x="0"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69" name="Freeform 65"/>
            <p:cNvSpPr>
              <a:spLocks/>
            </p:cNvSpPr>
            <p:nvPr/>
          </p:nvSpPr>
          <p:spPr bwMode="auto">
            <a:xfrm>
              <a:off x="4423" y="2868"/>
              <a:ext cx="6" cy="140"/>
            </a:xfrm>
            <a:custGeom>
              <a:avLst/>
              <a:gdLst>
                <a:gd name="T0" fmla="*/ 2 w 6"/>
                <a:gd name="T1" fmla="*/ 139 h 140"/>
                <a:gd name="T2" fmla="*/ 1 w 6"/>
                <a:gd name="T3" fmla="*/ 131 h 140"/>
                <a:gd name="T4" fmla="*/ 0 w 6"/>
                <a:gd name="T5" fmla="*/ 122 h 140"/>
                <a:gd name="T6" fmla="*/ 0 w 6"/>
                <a:gd name="T7" fmla="*/ 112 h 140"/>
                <a:gd name="T8" fmla="*/ 0 w 6"/>
                <a:gd name="T9" fmla="*/ 104 h 140"/>
                <a:gd name="T10" fmla="*/ 0 w 6"/>
                <a:gd name="T11" fmla="*/ 94 h 140"/>
                <a:gd name="T12" fmla="*/ 0 w 6"/>
                <a:gd name="T13" fmla="*/ 85 h 140"/>
                <a:gd name="T14" fmla="*/ 0 w 6"/>
                <a:gd name="T15" fmla="*/ 75 h 140"/>
                <a:gd name="T16" fmla="*/ 0 w 6"/>
                <a:gd name="T17" fmla="*/ 66 h 140"/>
                <a:gd name="T18" fmla="*/ 1 w 6"/>
                <a:gd name="T19" fmla="*/ 57 h 140"/>
                <a:gd name="T20" fmla="*/ 2 w 6"/>
                <a:gd name="T21" fmla="*/ 47 h 140"/>
                <a:gd name="T22" fmla="*/ 2 w 6"/>
                <a:gd name="T23" fmla="*/ 37 h 140"/>
                <a:gd name="T24" fmla="*/ 3 w 6"/>
                <a:gd name="T25" fmla="*/ 28 h 140"/>
                <a:gd name="T26" fmla="*/ 3 w 6"/>
                <a:gd name="T27" fmla="*/ 19 h 140"/>
                <a:gd name="T28" fmla="*/ 4 w 6"/>
                <a:gd name="T29" fmla="*/ 9 h 140"/>
                <a:gd name="T30" fmla="*/ 5 w 6"/>
                <a:gd name="T31"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140">
                  <a:moveTo>
                    <a:pt x="2" y="139"/>
                  </a:moveTo>
                  <a:lnTo>
                    <a:pt x="1" y="131"/>
                  </a:lnTo>
                  <a:lnTo>
                    <a:pt x="0" y="122"/>
                  </a:lnTo>
                  <a:lnTo>
                    <a:pt x="0" y="112"/>
                  </a:lnTo>
                  <a:lnTo>
                    <a:pt x="0" y="104"/>
                  </a:lnTo>
                  <a:lnTo>
                    <a:pt x="0" y="94"/>
                  </a:lnTo>
                  <a:lnTo>
                    <a:pt x="0" y="85"/>
                  </a:lnTo>
                  <a:lnTo>
                    <a:pt x="0" y="75"/>
                  </a:lnTo>
                  <a:lnTo>
                    <a:pt x="0" y="66"/>
                  </a:lnTo>
                  <a:lnTo>
                    <a:pt x="1" y="57"/>
                  </a:lnTo>
                  <a:lnTo>
                    <a:pt x="2" y="47"/>
                  </a:lnTo>
                  <a:lnTo>
                    <a:pt x="2" y="37"/>
                  </a:lnTo>
                  <a:lnTo>
                    <a:pt x="3" y="28"/>
                  </a:lnTo>
                  <a:lnTo>
                    <a:pt x="3" y="19"/>
                  </a:lnTo>
                  <a:lnTo>
                    <a:pt x="4" y="9"/>
                  </a:lnTo>
                  <a:lnTo>
                    <a:pt x="5"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70" name="Freeform 66"/>
            <p:cNvSpPr>
              <a:spLocks/>
            </p:cNvSpPr>
            <p:nvPr/>
          </p:nvSpPr>
          <p:spPr bwMode="auto">
            <a:xfrm>
              <a:off x="4428" y="2732"/>
              <a:ext cx="6" cy="137"/>
            </a:xfrm>
            <a:custGeom>
              <a:avLst/>
              <a:gdLst>
                <a:gd name="T0" fmla="*/ 0 w 6"/>
                <a:gd name="T1" fmla="*/ 136 h 137"/>
                <a:gd name="T2" fmla="*/ 0 w 6"/>
                <a:gd name="T3" fmla="*/ 125 h 137"/>
                <a:gd name="T4" fmla="*/ 0 w 6"/>
                <a:gd name="T5" fmla="*/ 116 h 137"/>
                <a:gd name="T6" fmla="*/ 0 w 6"/>
                <a:gd name="T7" fmla="*/ 105 h 137"/>
                <a:gd name="T8" fmla="*/ 1 w 6"/>
                <a:gd name="T9" fmla="*/ 95 h 137"/>
                <a:gd name="T10" fmla="*/ 1 w 6"/>
                <a:gd name="T11" fmla="*/ 85 h 137"/>
                <a:gd name="T12" fmla="*/ 1 w 6"/>
                <a:gd name="T13" fmla="*/ 75 h 137"/>
                <a:gd name="T14" fmla="*/ 2 w 6"/>
                <a:gd name="T15" fmla="*/ 65 h 137"/>
                <a:gd name="T16" fmla="*/ 3 w 6"/>
                <a:gd name="T17" fmla="*/ 55 h 137"/>
                <a:gd name="T18" fmla="*/ 3 w 6"/>
                <a:gd name="T19" fmla="*/ 46 h 137"/>
                <a:gd name="T20" fmla="*/ 3 w 6"/>
                <a:gd name="T21" fmla="*/ 36 h 137"/>
                <a:gd name="T22" fmla="*/ 3 w 6"/>
                <a:gd name="T23" fmla="*/ 27 h 137"/>
                <a:gd name="T24" fmla="*/ 4 w 6"/>
                <a:gd name="T25" fmla="*/ 18 h 137"/>
                <a:gd name="T26" fmla="*/ 5 w 6"/>
                <a:gd name="T27" fmla="*/ 8 h 137"/>
                <a:gd name="T28" fmla="*/ 5 w 6"/>
                <a:gd name="T2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137">
                  <a:moveTo>
                    <a:pt x="0" y="136"/>
                  </a:moveTo>
                  <a:lnTo>
                    <a:pt x="0" y="125"/>
                  </a:lnTo>
                  <a:lnTo>
                    <a:pt x="0" y="116"/>
                  </a:lnTo>
                  <a:lnTo>
                    <a:pt x="0" y="105"/>
                  </a:lnTo>
                  <a:lnTo>
                    <a:pt x="1" y="95"/>
                  </a:lnTo>
                  <a:lnTo>
                    <a:pt x="1" y="85"/>
                  </a:lnTo>
                  <a:lnTo>
                    <a:pt x="1" y="75"/>
                  </a:lnTo>
                  <a:lnTo>
                    <a:pt x="2" y="65"/>
                  </a:lnTo>
                  <a:lnTo>
                    <a:pt x="3" y="55"/>
                  </a:lnTo>
                  <a:lnTo>
                    <a:pt x="3" y="46"/>
                  </a:lnTo>
                  <a:lnTo>
                    <a:pt x="3" y="36"/>
                  </a:lnTo>
                  <a:lnTo>
                    <a:pt x="3" y="27"/>
                  </a:lnTo>
                  <a:lnTo>
                    <a:pt x="4" y="18"/>
                  </a:lnTo>
                  <a:lnTo>
                    <a:pt x="5" y="8"/>
                  </a:lnTo>
                  <a:lnTo>
                    <a:pt x="5"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71" name="Freeform 67"/>
            <p:cNvSpPr>
              <a:spLocks/>
            </p:cNvSpPr>
            <p:nvPr/>
          </p:nvSpPr>
          <p:spPr bwMode="auto">
            <a:xfrm>
              <a:off x="4433" y="2621"/>
              <a:ext cx="5" cy="112"/>
            </a:xfrm>
            <a:custGeom>
              <a:avLst/>
              <a:gdLst>
                <a:gd name="T0" fmla="*/ 0 w 5"/>
                <a:gd name="T1" fmla="*/ 111 h 112"/>
                <a:gd name="T2" fmla="*/ 0 w 5"/>
                <a:gd name="T3" fmla="*/ 100 h 112"/>
                <a:gd name="T4" fmla="*/ 1 w 5"/>
                <a:gd name="T5" fmla="*/ 89 h 112"/>
                <a:gd name="T6" fmla="*/ 2 w 5"/>
                <a:gd name="T7" fmla="*/ 78 h 112"/>
                <a:gd name="T8" fmla="*/ 2 w 5"/>
                <a:gd name="T9" fmla="*/ 68 h 112"/>
                <a:gd name="T10" fmla="*/ 2 w 5"/>
                <a:gd name="T11" fmla="*/ 58 h 112"/>
                <a:gd name="T12" fmla="*/ 3 w 5"/>
                <a:gd name="T13" fmla="*/ 48 h 112"/>
                <a:gd name="T14" fmla="*/ 3 w 5"/>
                <a:gd name="T15" fmla="*/ 39 h 112"/>
                <a:gd name="T16" fmla="*/ 3 w 5"/>
                <a:gd name="T17" fmla="*/ 29 h 112"/>
                <a:gd name="T18" fmla="*/ 4 w 5"/>
                <a:gd name="T19" fmla="*/ 19 h 112"/>
                <a:gd name="T20" fmla="*/ 4 w 5"/>
                <a:gd name="T21" fmla="*/ 10 h 112"/>
                <a:gd name="T22" fmla="*/ 4 w 5"/>
                <a:gd name="T23"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12">
                  <a:moveTo>
                    <a:pt x="0" y="111"/>
                  </a:moveTo>
                  <a:lnTo>
                    <a:pt x="0" y="100"/>
                  </a:lnTo>
                  <a:lnTo>
                    <a:pt x="1" y="89"/>
                  </a:lnTo>
                  <a:lnTo>
                    <a:pt x="2" y="78"/>
                  </a:lnTo>
                  <a:lnTo>
                    <a:pt x="2" y="68"/>
                  </a:lnTo>
                  <a:lnTo>
                    <a:pt x="2" y="58"/>
                  </a:lnTo>
                  <a:lnTo>
                    <a:pt x="3" y="48"/>
                  </a:lnTo>
                  <a:lnTo>
                    <a:pt x="3" y="39"/>
                  </a:lnTo>
                  <a:lnTo>
                    <a:pt x="3" y="29"/>
                  </a:lnTo>
                  <a:lnTo>
                    <a:pt x="4" y="19"/>
                  </a:lnTo>
                  <a:lnTo>
                    <a:pt x="4" y="10"/>
                  </a:lnTo>
                  <a:lnTo>
                    <a:pt x="4"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72" name="Freeform 68"/>
            <p:cNvSpPr>
              <a:spLocks/>
            </p:cNvSpPr>
            <p:nvPr/>
          </p:nvSpPr>
          <p:spPr bwMode="auto">
            <a:xfrm>
              <a:off x="4437" y="2504"/>
              <a:ext cx="5" cy="118"/>
            </a:xfrm>
            <a:custGeom>
              <a:avLst/>
              <a:gdLst>
                <a:gd name="T0" fmla="*/ 0 w 5"/>
                <a:gd name="T1" fmla="*/ 117 h 118"/>
                <a:gd name="T2" fmla="*/ 1 w 5"/>
                <a:gd name="T3" fmla="*/ 107 h 118"/>
                <a:gd name="T4" fmla="*/ 1 w 5"/>
                <a:gd name="T5" fmla="*/ 96 h 118"/>
                <a:gd name="T6" fmla="*/ 1 w 5"/>
                <a:gd name="T7" fmla="*/ 86 h 118"/>
                <a:gd name="T8" fmla="*/ 2 w 5"/>
                <a:gd name="T9" fmla="*/ 76 h 118"/>
                <a:gd name="T10" fmla="*/ 2 w 5"/>
                <a:gd name="T11" fmla="*/ 65 h 118"/>
                <a:gd name="T12" fmla="*/ 3 w 5"/>
                <a:gd name="T13" fmla="*/ 56 h 118"/>
                <a:gd name="T14" fmla="*/ 3 w 5"/>
                <a:gd name="T15" fmla="*/ 46 h 118"/>
                <a:gd name="T16" fmla="*/ 3 w 5"/>
                <a:gd name="T17" fmla="*/ 36 h 118"/>
                <a:gd name="T18" fmla="*/ 4 w 5"/>
                <a:gd name="T19" fmla="*/ 27 h 118"/>
                <a:gd name="T20" fmla="*/ 4 w 5"/>
                <a:gd name="T21" fmla="*/ 17 h 118"/>
                <a:gd name="T22" fmla="*/ 4 w 5"/>
                <a:gd name="T23" fmla="*/ 9 h 118"/>
                <a:gd name="T24" fmla="*/ 4 w 5"/>
                <a:gd name="T2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118">
                  <a:moveTo>
                    <a:pt x="0" y="117"/>
                  </a:moveTo>
                  <a:lnTo>
                    <a:pt x="1" y="107"/>
                  </a:lnTo>
                  <a:lnTo>
                    <a:pt x="1" y="96"/>
                  </a:lnTo>
                  <a:lnTo>
                    <a:pt x="1" y="86"/>
                  </a:lnTo>
                  <a:lnTo>
                    <a:pt x="2" y="76"/>
                  </a:lnTo>
                  <a:lnTo>
                    <a:pt x="2" y="65"/>
                  </a:lnTo>
                  <a:lnTo>
                    <a:pt x="3" y="56"/>
                  </a:lnTo>
                  <a:lnTo>
                    <a:pt x="3" y="46"/>
                  </a:lnTo>
                  <a:lnTo>
                    <a:pt x="3" y="36"/>
                  </a:lnTo>
                  <a:lnTo>
                    <a:pt x="4" y="27"/>
                  </a:lnTo>
                  <a:lnTo>
                    <a:pt x="4" y="17"/>
                  </a:lnTo>
                  <a:lnTo>
                    <a:pt x="4" y="9"/>
                  </a:lnTo>
                  <a:lnTo>
                    <a:pt x="4"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73" name="Freeform 69"/>
            <p:cNvSpPr>
              <a:spLocks/>
            </p:cNvSpPr>
            <p:nvPr/>
          </p:nvSpPr>
          <p:spPr bwMode="auto">
            <a:xfrm>
              <a:off x="4436" y="2429"/>
              <a:ext cx="6" cy="76"/>
            </a:xfrm>
            <a:custGeom>
              <a:avLst/>
              <a:gdLst>
                <a:gd name="T0" fmla="*/ 5 w 6"/>
                <a:gd name="T1" fmla="*/ 75 h 76"/>
                <a:gd name="T2" fmla="*/ 5 w 6"/>
                <a:gd name="T3" fmla="*/ 61 h 76"/>
                <a:gd name="T4" fmla="*/ 4 w 6"/>
                <a:gd name="T5" fmla="*/ 50 h 76"/>
                <a:gd name="T6" fmla="*/ 4 w 6"/>
                <a:gd name="T7" fmla="*/ 39 h 76"/>
                <a:gd name="T8" fmla="*/ 3 w 6"/>
                <a:gd name="T9" fmla="*/ 28 h 76"/>
                <a:gd name="T10" fmla="*/ 2 w 6"/>
                <a:gd name="T11" fmla="*/ 19 h 76"/>
                <a:gd name="T12" fmla="*/ 1 w 6"/>
                <a:gd name="T13" fmla="*/ 10 h 76"/>
                <a:gd name="T14" fmla="*/ 0 w 6"/>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6">
                  <a:moveTo>
                    <a:pt x="5" y="75"/>
                  </a:moveTo>
                  <a:lnTo>
                    <a:pt x="5" y="61"/>
                  </a:lnTo>
                  <a:lnTo>
                    <a:pt x="4" y="50"/>
                  </a:lnTo>
                  <a:lnTo>
                    <a:pt x="4" y="39"/>
                  </a:lnTo>
                  <a:lnTo>
                    <a:pt x="3" y="28"/>
                  </a:lnTo>
                  <a:lnTo>
                    <a:pt x="2" y="19"/>
                  </a:lnTo>
                  <a:lnTo>
                    <a:pt x="1" y="10"/>
                  </a:lnTo>
                  <a:lnTo>
                    <a:pt x="0"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74" name="Freeform 70"/>
            <p:cNvSpPr>
              <a:spLocks/>
            </p:cNvSpPr>
            <p:nvPr/>
          </p:nvSpPr>
          <p:spPr bwMode="auto">
            <a:xfrm>
              <a:off x="4417" y="2376"/>
              <a:ext cx="20" cy="54"/>
            </a:xfrm>
            <a:custGeom>
              <a:avLst/>
              <a:gdLst>
                <a:gd name="T0" fmla="*/ 19 w 20"/>
                <a:gd name="T1" fmla="*/ 53 h 54"/>
                <a:gd name="T2" fmla="*/ 15 w 20"/>
                <a:gd name="T3" fmla="*/ 41 h 54"/>
                <a:gd name="T4" fmla="*/ 12 w 20"/>
                <a:gd name="T5" fmla="*/ 30 h 54"/>
                <a:gd name="T6" fmla="*/ 8 w 20"/>
                <a:gd name="T7" fmla="*/ 20 h 54"/>
                <a:gd name="T8" fmla="*/ 3 w 20"/>
                <a:gd name="T9" fmla="*/ 10 h 54"/>
                <a:gd name="T10" fmla="*/ 0 w 20"/>
                <a:gd name="T11" fmla="*/ 0 h 54"/>
              </a:gdLst>
              <a:ahLst/>
              <a:cxnLst>
                <a:cxn ang="0">
                  <a:pos x="T0" y="T1"/>
                </a:cxn>
                <a:cxn ang="0">
                  <a:pos x="T2" y="T3"/>
                </a:cxn>
                <a:cxn ang="0">
                  <a:pos x="T4" y="T5"/>
                </a:cxn>
                <a:cxn ang="0">
                  <a:pos x="T6" y="T7"/>
                </a:cxn>
                <a:cxn ang="0">
                  <a:pos x="T8" y="T9"/>
                </a:cxn>
                <a:cxn ang="0">
                  <a:pos x="T10" y="T11"/>
                </a:cxn>
              </a:cxnLst>
              <a:rect l="0" t="0" r="r" b="b"/>
              <a:pathLst>
                <a:path w="20" h="54">
                  <a:moveTo>
                    <a:pt x="19" y="53"/>
                  </a:moveTo>
                  <a:lnTo>
                    <a:pt x="15" y="41"/>
                  </a:lnTo>
                  <a:lnTo>
                    <a:pt x="12" y="30"/>
                  </a:lnTo>
                  <a:lnTo>
                    <a:pt x="8" y="20"/>
                  </a:lnTo>
                  <a:lnTo>
                    <a:pt x="3" y="10"/>
                  </a:lnTo>
                  <a:lnTo>
                    <a:pt x="0"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75" name="Freeform 71"/>
            <p:cNvSpPr>
              <a:spLocks/>
            </p:cNvSpPr>
            <p:nvPr/>
          </p:nvSpPr>
          <p:spPr bwMode="auto">
            <a:xfrm>
              <a:off x="4395" y="2322"/>
              <a:ext cx="23" cy="55"/>
            </a:xfrm>
            <a:custGeom>
              <a:avLst/>
              <a:gdLst>
                <a:gd name="T0" fmla="*/ 22 w 23"/>
                <a:gd name="T1" fmla="*/ 54 h 55"/>
                <a:gd name="T2" fmla="*/ 17 w 23"/>
                <a:gd name="T3" fmla="*/ 43 h 55"/>
                <a:gd name="T4" fmla="*/ 13 w 23"/>
                <a:gd name="T5" fmla="*/ 34 h 55"/>
                <a:gd name="T6" fmla="*/ 9 w 23"/>
                <a:gd name="T7" fmla="*/ 23 h 55"/>
                <a:gd name="T8" fmla="*/ 4 w 23"/>
                <a:gd name="T9" fmla="*/ 12 h 55"/>
                <a:gd name="T10" fmla="*/ 0 w 23"/>
                <a:gd name="T11" fmla="*/ 0 h 55"/>
              </a:gdLst>
              <a:ahLst/>
              <a:cxnLst>
                <a:cxn ang="0">
                  <a:pos x="T0" y="T1"/>
                </a:cxn>
                <a:cxn ang="0">
                  <a:pos x="T2" y="T3"/>
                </a:cxn>
                <a:cxn ang="0">
                  <a:pos x="T4" y="T5"/>
                </a:cxn>
                <a:cxn ang="0">
                  <a:pos x="T6" y="T7"/>
                </a:cxn>
                <a:cxn ang="0">
                  <a:pos x="T8" y="T9"/>
                </a:cxn>
                <a:cxn ang="0">
                  <a:pos x="T10" y="T11"/>
                </a:cxn>
              </a:cxnLst>
              <a:rect l="0" t="0" r="r" b="b"/>
              <a:pathLst>
                <a:path w="23" h="55">
                  <a:moveTo>
                    <a:pt x="22" y="54"/>
                  </a:moveTo>
                  <a:lnTo>
                    <a:pt x="17" y="43"/>
                  </a:lnTo>
                  <a:lnTo>
                    <a:pt x="13" y="34"/>
                  </a:lnTo>
                  <a:lnTo>
                    <a:pt x="9" y="23"/>
                  </a:lnTo>
                  <a:lnTo>
                    <a:pt x="4" y="12"/>
                  </a:lnTo>
                  <a:lnTo>
                    <a:pt x="0"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76" name="Freeform 72"/>
            <p:cNvSpPr>
              <a:spLocks/>
            </p:cNvSpPr>
            <p:nvPr/>
          </p:nvSpPr>
          <p:spPr bwMode="auto">
            <a:xfrm>
              <a:off x="4367" y="2251"/>
              <a:ext cx="29" cy="72"/>
            </a:xfrm>
            <a:custGeom>
              <a:avLst/>
              <a:gdLst>
                <a:gd name="T0" fmla="*/ 28 w 29"/>
                <a:gd name="T1" fmla="*/ 71 h 72"/>
                <a:gd name="T2" fmla="*/ 25 w 29"/>
                <a:gd name="T3" fmla="*/ 62 h 72"/>
                <a:gd name="T4" fmla="*/ 21 w 29"/>
                <a:gd name="T5" fmla="*/ 52 h 72"/>
                <a:gd name="T6" fmla="*/ 16 w 29"/>
                <a:gd name="T7" fmla="*/ 42 h 72"/>
                <a:gd name="T8" fmla="*/ 12 w 29"/>
                <a:gd name="T9" fmla="*/ 32 h 72"/>
                <a:gd name="T10" fmla="*/ 8 w 29"/>
                <a:gd name="T11" fmla="*/ 22 h 72"/>
                <a:gd name="T12" fmla="*/ 4 w 29"/>
                <a:gd name="T13" fmla="*/ 12 h 72"/>
                <a:gd name="T14" fmla="*/ 0 w 29"/>
                <a:gd name="T15" fmla="*/ 0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72">
                  <a:moveTo>
                    <a:pt x="28" y="71"/>
                  </a:moveTo>
                  <a:lnTo>
                    <a:pt x="25" y="62"/>
                  </a:lnTo>
                  <a:lnTo>
                    <a:pt x="21" y="52"/>
                  </a:lnTo>
                  <a:lnTo>
                    <a:pt x="16" y="42"/>
                  </a:lnTo>
                  <a:lnTo>
                    <a:pt x="12" y="32"/>
                  </a:lnTo>
                  <a:lnTo>
                    <a:pt x="8" y="22"/>
                  </a:lnTo>
                  <a:lnTo>
                    <a:pt x="4" y="12"/>
                  </a:lnTo>
                  <a:lnTo>
                    <a:pt x="0"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77" name="Freeform 73"/>
            <p:cNvSpPr>
              <a:spLocks/>
            </p:cNvSpPr>
            <p:nvPr/>
          </p:nvSpPr>
          <p:spPr bwMode="auto">
            <a:xfrm>
              <a:off x="4367" y="2222"/>
              <a:ext cx="45" cy="30"/>
            </a:xfrm>
            <a:custGeom>
              <a:avLst/>
              <a:gdLst>
                <a:gd name="T0" fmla="*/ 0 w 45"/>
                <a:gd name="T1" fmla="*/ 29 h 30"/>
                <a:gd name="T2" fmla="*/ 1 w 45"/>
                <a:gd name="T3" fmla="*/ 23 h 30"/>
                <a:gd name="T4" fmla="*/ 7 w 45"/>
                <a:gd name="T5" fmla="*/ 18 h 30"/>
                <a:gd name="T6" fmla="*/ 16 w 45"/>
                <a:gd name="T7" fmla="*/ 12 h 30"/>
                <a:gd name="T8" fmla="*/ 27 w 45"/>
                <a:gd name="T9" fmla="*/ 7 h 30"/>
                <a:gd name="T10" fmla="*/ 44 w 45"/>
                <a:gd name="T11" fmla="*/ 0 h 30"/>
              </a:gdLst>
              <a:ahLst/>
              <a:cxnLst>
                <a:cxn ang="0">
                  <a:pos x="T0" y="T1"/>
                </a:cxn>
                <a:cxn ang="0">
                  <a:pos x="T2" y="T3"/>
                </a:cxn>
                <a:cxn ang="0">
                  <a:pos x="T4" y="T5"/>
                </a:cxn>
                <a:cxn ang="0">
                  <a:pos x="T6" y="T7"/>
                </a:cxn>
                <a:cxn ang="0">
                  <a:pos x="T8" y="T9"/>
                </a:cxn>
                <a:cxn ang="0">
                  <a:pos x="T10" y="T11"/>
                </a:cxn>
              </a:cxnLst>
              <a:rect l="0" t="0" r="r" b="b"/>
              <a:pathLst>
                <a:path w="45" h="30">
                  <a:moveTo>
                    <a:pt x="0" y="29"/>
                  </a:moveTo>
                  <a:lnTo>
                    <a:pt x="1" y="23"/>
                  </a:lnTo>
                  <a:lnTo>
                    <a:pt x="7" y="18"/>
                  </a:lnTo>
                  <a:lnTo>
                    <a:pt x="16" y="12"/>
                  </a:lnTo>
                  <a:lnTo>
                    <a:pt x="27" y="7"/>
                  </a:lnTo>
                  <a:lnTo>
                    <a:pt x="44"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78" name="Freeform 74"/>
            <p:cNvSpPr>
              <a:spLocks/>
            </p:cNvSpPr>
            <p:nvPr/>
          </p:nvSpPr>
          <p:spPr bwMode="auto">
            <a:xfrm>
              <a:off x="4411" y="2185"/>
              <a:ext cx="138" cy="38"/>
            </a:xfrm>
            <a:custGeom>
              <a:avLst/>
              <a:gdLst>
                <a:gd name="T0" fmla="*/ 0 w 138"/>
                <a:gd name="T1" fmla="*/ 37 h 38"/>
                <a:gd name="T2" fmla="*/ 6 w 138"/>
                <a:gd name="T3" fmla="*/ 35 h 38"/>
                <a:gd name="T4" fmla="*/ 13 w 138"/>
                <a:gd name="T5" fmla="*/ 32 h 38"/>
                <a:gd name="T6" fmla="*/ 20 w 138"/>
                <a:gd name="T7" fmla="*/ 30 h 38"/>
                <a:gd name="T8" fmla="*/ 28 w 138"/>
                <a:gd name="T9" fmla="*/ 28 h 38"/>
                <a:gd name="T10" fmla="*/ 36 w 138"/>
                <a:gd name="T11" fmla="*/ 24 h 38"/>
                <a:gd name="T12" fmla="*/ 44 w 138"/>
                <a:gd name="T13" fmla="*/ 22 h 38"/>
                <a:gd name="T14" fmla="*/ 53 w 138"/>
                <a:gd name="T15" fmla="*/ 19 h 38"/>
                <a:gd name="T16" fmla="*/ 62 w 138"/>
                <a:gd name="T17" fmla="*/ 17 h 38"/>
                <a:gd name="T18" fmla="*/ 72 w 138"/>
                <a:gd name="T19" fmla="*/ 14 h 38"/>
                <a:gd name="T20" fmla="*/ 81 w 138"/>
                <a:gd name="T21" fmla="*/ 12 h 38"/>
                <a:gd name="T22" fmla="*/ 92 w 138"/>
                <a:gd name="T23" fmla="*/ 10 h 38"/>
                <a:gd name="T24" fmla="*/ 102 w 138"/>
                <a:gd name="T25" fmla="*/ 6 h 38"/>
                <a:gd name="T26" fmla="*/ 113 w 138"/>
                <a:gd name="T27" fmla="*/ 5 h 38"/>
                <a:gd name="T28" fmla="*/ 125 w 138"/>
                <a:gd name="T29" fmla="*/ 3 h 38"/>
                <a:gd name="T30" fmla="*/ 137 w 138"/>
                <a:gd name="T3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38">
                  <a:moveTo>
                    <a:pt x="0" y="37"/>
                  </a:moveTo>
                  <a:lnTo>
                    <a:pt x="6" y="35"/>
                  </a:lnTo>
                  <a:lnTo>
                    <a:pt x="13" y="32"/>
                  </a:lnTo>
                  <a:lnTo>
                    <a:pt x="20" y="30"/>
                  </a:lnTo>
                  <a:lnTo>
                    <a:pt x="28" y="28"/>
                  </a:lnTo>
                  <a:lnTo>
                    <a:pt x="36" y="24"/>
                  </a:lnTo>
                  <a:lnTo>
                    <a:pt x="44" y="22"/>
                  </a:lnTo>
                  <a:lnTo>
                    <a:pt x="53" y="19"/>
                  </a:lnTo>
                  <a:lnTo>
                    <a:pt x="62" y="17"/>
                  </a:lnTo>
                  <a:lnTo>
                    <a:pt x="72" y="14"/>
                  </a:lnTo>
                  <a:lnTo>
                    <a:pt x="81" y="12"/>
                  </a:lnTo>
                  <a:lnTo>
                    <a:pt x="92" y="10"/>
                  </a:lnTo>
                  <a:lnTo>
                    <a:pt x="102" y="6"/>
                  </a:lnTo>
                  <a:lnTo>
                    <a:pt x="113" y="5"/>
                  </a:lnTo>
                  <a:lnTo>
                    <a:pt x="125" y="3"/>
                  </a:lnTo>
                  <a:lnTo>
                    <a:pt x="137"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79" name="Freeform 75"/>
            <p:cNvSpPr>
              <a:spLocks/>
            </p:cNvSpPr>
            <p:nvPr/>
          </p:nvSpPr>
          <p:spPr bwMode="auto">
            <a:xfrm>
              <a:off x="4548" y="2163"/>
              <a:ext cx="220" cy="23"/>
            </a:xfrm>
            <a:custGeom>
              <a:avLst/>
              <a:gdLst>
                <a:gd name="T0" fmla="*/ 0 w 220"/>
                <a:gd name="T1" fmla="*/ 22 h 23"/>
                <a:gd name="T2" fmla="*/ 8 w 220"/>
                <a:gd name="T3" fmla="*/ 21 h 23"/>
                <a:gd name="T4" fmla="*/ 16 w 220"/>
                <a:gd name="T5" fmla="*/ 20 h 23"/>
                <a:gd name="T6" fmla="*/ 24 w 220"/>
                <a:gd name="T7" fmla="*/ 19 h 23"/>
                <a:gd name="T8" fmla="*/ 32 w 220"/>
                <a:gd name="T9" fmla="*/ 18 h 23"/>
                <a:gd name="T10" fmla="*/ 41 w 220"/>
                <a:gd name="T11" fmla="*/ 16 h 23"/>
                <a:gd name="T12" fmla="*/ 49 w 220"/>
                <a:gd name="T13" fmla="*/ 15 h 23"/>
                <a:gd name="T14" fmla="*/ 58 w 220"/>
                <a:gd name="T15" fmla="*/ 14 h 23"/>
                <a:gd name="T16" fmla="*/ 67 w 220"/>
                <a:gd name="T17" fmla="*/ 13 h 23"/>
                <a:gd name="T18" fmla="*/ 76 w 220"/>
                <a:gd name="T19" fmla="*/ 12 h 23"/>
                <a:gd name="T20" fmla="*/ 85 w 220"/>
                <a:gd name="T21" fmla="*/ 10 h 23"/>
                <a:gd name="T22" fmla="*/ 95 w 220"/>
                <a:gd name="T23" fmla="*/ 9 h 23"/>
                <a:gd name="T24" fmla="*/ 104 w 220"/>
                <a:gd name="T25" fmla="*/ 8 h 23"/>
                <a:gd name="T26" fmla="*/ 114 w 220"/>
                <a:gd name="T27" fmla="*/ 8 h 23"/>
                <a:gd name="T28" fmla="*/ 123 w 220"/>
                <a:gd name="T29" fmla="*/ 7 h 23"/>
                <a:gd name="T30" fmla="*/ 133 w 220"/>
                <a:gd name="T31" fmla="*/ 5 h 23"/>
                <a:gd name="T32" fmla="*/ 142 w 220"/>
                <a:gd name="T33" fmla="*/ 5 h 23"/>
                <a:gd name="T34" fmla="*/ 152 w 220"/>
                <a:gd name="T35" fmla="*/ 4 h 23"/>
                <a:gd name="T36" fmla="*/ 162 w 220"/>
                <a:gd name="T37" fmla="*/ 3 h 23"/>
                <a:gd name="T38" fmla="*/ 171 w 220"/>
                <a:gd name="T39" fmla="*/ 2 h 23"/>
                <a:gd name="T40" fmla="*/ 181 w 220"/>
                <a:gd name="T41" fmla="*/ 2 h 23"/>
                <a:gd name="T42" fmla="*/ 191 w 220"/>
                <a:gd name="T43" fmla="*/ 1 h 23"/>
                <a:gd name="T44" fmla="*/ 200 w 220"/>
                <a:gd name="T45" fmla="*/ 1 h 23"/>
                <a:gd name="T46" fmla="*/ 209 w 220"/>
                <a:gd name="T47" fmla="*/ 0 h 23"/>
                <a:gd name="T48" fmla="*/ 219 w 220"/>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0" h="23">
                  <a:moveTo>
                    <a:pt x="0" y="22"/>
                  </a:moveTo>
                  <a:lnTo>
                    <a:pt x="8" y="21"/>
                  </a:lnTo>
                  <a:lnTo>
                    <a:pt x="16" y="20"/>
                  </a:lnTo>
                  <a:lnTo>
                    <a:pt x="24" y="19"/>
                  </a:lnTo>
                  <a:lnTo>
                    <a:pt x="32" y="18"/>
                  </a:lnTo>
                  <a:lnTo>
                    <a:pt x="41" y="16"/>
                  </a:lnTo>
                  <a:lnTo>
                    <a:pt x="49" y="15"/>
                  </a:lnTo>
                  <a:lnTo>
                    <a:pt x="58" y="14"/>
                  </a:lnTo>
                  <a:lnTo>
                    <a:pt x="67" y="13"/>
                  </a:lnTo>
                  <a:lnTo>
                    <a:pt x="76" y="12"/>
                  </a:lnTo>
                  <a:lnTo>
                    <a:pt x="85" y="10"/>
                  </a:lnTo>
                  <a:lnTo>
                    <a:pt x="95" y="9"/>
                  </a:lnTo>
                  <a:lnTo>
                    <a:pt x="104" y="8"/>
                  </a:lnTo>
                  <a:lnTo>
                    <a:pt x="114" y="8"/>
                  </a:lnTo>
                  <a:lnTo>
                    <a:pt x="123" y="7"/>
                  </a:lnTo>
                  <a:lnTo>
                    <a:pt x="133" y="5"/>
                  </a:lnTo>
                  <a:lnTo>
                    <a:pt x="142" y="5"/>
                  </a:lnTo>
                  <a:lnTo>
                    <a:pt x="152" y="4"/>
                  </a:lnTo>
                  <a:lnTo>
                    <a:pt x="162" y="3"/>
                  </a:lnTo>
                  <a:lnTo>
                    <a:pt x="171" y="2"/>
                  </a:lnTo>
                  <a:lnTo>
                    <a:pt x="181" y="2"/>
                  </a:lnTo>
                  <a:lnTo>
                    <a:pt x="191" y="1"/>
                  </a:lnTo>
                  <a:lnTo>
                    <a:pt x="200" y="1"/>
                  </a:lnTo>
                  <a:lnTo>
                    <a:pt x="209" y="0"/>
                  </a:lnTo>
                  <a:lnTo>
                    <a:pt x="219"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80" name="Freeform 76"/>
            <p:cNvSpPr>
              <a:spLocks/>
            </p:cNvSpPr>
            <p:nvPr/>
          </p:nvSpPr>
          <p:spPr bwMode="auto">
            <a:xfrm>
              <a:off x="4767" y="2159"/>
              <a:ext cx="217" cy="5"/>
            </a:xfrm>
            <a:custGeom>
              <a:avLst/>
              <a:gdLst>
                <a:gd name="T0" fmla="*/ 0 w 217"/>
                <a:gd name="T1" fmla="*/ 4 h 5"/>
                <a:gd name="T2" fmla="*/ 9 w 217"/>
                <a:gd name="T3" fmla="*/ 3 h 5"/>
                <a:gd name="T4" fmla="*/ 18 w 217"/>
                <a:gd name="T5" fmla="*/ 2 h 5"/>
                <a:gd name="T6" fmla="*/ 29 w 217"/>
                <a:gd name="T7" fmla="*/ 2 h 5"/>
                <a:gd name="T8" fmla="*/ 38 w 217"/>
                <a:gd name="T9" fmla="*/ 2 h 5"/>
                <a:gd name="T10" fmla="*/ 47 w 217"/>
                <a:gd name="T11" fmla="*/ 1 h 5"/>
                <a:gd name="T12" fmla="*/ 57 w 217"/>
                <a:gd name="T13" fmla="*/ 0 h 5"/>
                <a:gd name="T14" fmla="*/ 66 w 217"/>
                <a:gd name="T15" fmla="*/ 0 h 5"/>
                <a:gd name="T16" fmla="*/ 75 w 217"/>
                <a:gd name="T17" fmla="*/ 0 h 5"/>
                <a:gd name="T18" fmla="*/ 85 w 217"/>
                <a:gd name="T19" fmla="*/ 0 h 5"/>
                <a:gd name="T20" fmla="*/ 95 w 217"/>
                <a:gd name="T21" fmla="*/ 0 h 5"/>
                <a:gd name="T22" fmla="*/ 104 w 217"/>
                <a:gd name="T23" fmla="*/ 0 h 5"/>
                <a:gd name="T24" fmla="*/ 113 w 217"/>
                <a:gd name="T25" fmla="*/ 0 h 5"/>
                <a:gd name="T26" fmla="*/ 123 w 217"/>
                <a:gd name="T27" fmla="*/ 0 h 5"/>
                <a:gd name="T28" fmla="*/ 133 w 217"/>
                <a:gd name="T29" fmla="*/ 0 h 5"/>
                <a:gd name="T30" fmla="*/ 142 w 217"/>
                <a:gd name="T31" fmla="*/ 0 h 5"/>
                <a:gd name="T32" fmla="*/ 151 w 217"/>
                <a:gd name="T33" fmla="*/ 0 h 5"/>
                <a:gd name="T34" fmla="*/ 160 w 217"/>
                <a:gd name="T35" fmla="*/ 0 h 5"/>
                <a:gd name="T36" fmla="*/ 170 w 217"/>
                <a:gd name="T37" fmla="*/ 0 h 5"/>
                <a:gd name="T38" fmla="*/ 179 w 217"/>
                <a:gd name="T39" fmla="*/ 0 h 5"/>
                <a:gd name="T40" fmla="*/ 188 w 217"/>
                <a:gd name="T41" fmla="*/ 0 h 5"/>
                <a:gd name="T42" fmla="*/ 197 w 217"/>
                <a:gd name="T43" fmla="*/ 0 h 5"/>
                <a:gd name="T44" fmla="*/ 207 w 217"/>
                <a:gd name="T45" fmla="*/ 0 h 5"/>
                <a:gd name="T46" fmla="*/ 216 w 217"/>
                <a:gd name="T4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7" h="5">
                  <a:moveTo>
                    <a:pt x="0" y="4"/>
                  </a:moveTo>
                  <a:lnTo>
                    <a:pt x="9" y="3"/>
                  </a:lnTo>
                  <a:lnTo>
                    <a:pt x="18" y="2"/>
                  </a:lnTo>
                  <a:lnTo>
                    <a:pt x="29" y="2"/>
                  </a:lnTo>
                  <a:lnTo>
                    <a:pt x="38" y="2"/>
                  </a:lnTo>
                  <a:lnTo>
                    <a:pt x="47" y="1"/>
                  </a:lnTo>
                  <a:lnTo>
                    <a:pt x="57" y="0"/>
                  </a:lnTo>
                  <a:lnTo>
                    <a:pt x="66" y="0"/>
                  </a:lnTo>
                  <a:lnTo>
                    <a:pt x="75" y="0"/>
                  </a:lnTo>
                  <a:lnTo>
                    <a:pt x="85" y="0"/>
                  </a:lnTo>
                  <a:lnTo>
                    <a:pt x="95" y="0"/>
                  </a:lnTo>
                  <a:lnTo>
                    <a:pt x="104" y="0"/>
                  </a:lnTo>
                  <a:lnTo>
                    <a:pt x="113" y="0"/>
                  </a:lnTo>
                  <a:lnTo>
                    <a:pt x="123" y="0"/>
                  </a:lnTo>
                  <a:lnTo>
                    <a:pt x="133" y="0"/>
                  </a:lnTo>
                  <a:lnTo>
                    <a:pt x="142" y="0"/>
                  </a:lnTo>
                  <a:lnTo>
                    <a:pt x="151" y="0"/>
                  </a:lnTo>
                  <a:lnTo>
                    <a:pt x="160" y="0"/>
                  </a:lnTo>
                  <a:lnTo>
                    <a:pt x="170" y="0"/>
                  </a:lnTo>
                  <a:lnTo>
                    <a:pt x="179" y="0"/>
                  </a:lnTo>
                  <a:lnTo>
                    <a:pt x="188" y="0"/>
                  </a:lnTo>
                  <a:lnTo>
                    <a:pt x="197" y="0"/>
                  </a:lnTo>
                  <a:lnTo>
                    <a:pt x="207" y="0"/>
                  </a:lnTo>
                  <a:lnTo>
                    <a:pt x="216"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81" name="Freeform 77"/>
            <p:cNvSpPr>
              <a:spLocks/>
            </p:cNvSpPr>
            <p:nvPr/>
          </p:nvSpPr>
          <p:spPr bwMode="auto">
            <a:xfrm>
              <a:off x="4983" y="2159"/>
              <a:ext cx="198" cy="16"/>
            </a:xfrm>
            <a:custGeom>
              <a:avLst/>
              <a:gdLst>
                <a:gd name="T0" fmla="*/ 0 w 198"/>
                <a:gd name="T1" fmla="*/ 0 h 16"/>
                <a:gd name="T2" fmla="*/ 10 w 198"/>
                <a:gd name="T3" fmla="*/ 1 h 16"/>
                <a:gd name="T4" fmla="*/ 20 w 198"/>
                <a:gd name="T5" fmla="*/ 1 h 16"/>
                <a:gd name="T6" fmla="*/ 29 w 198"/>
                <a:gd name="T7" fmla="*/ 2 h 16"/>
                <a:gd name="T8" fmla="*/ 40 w 198"/>
                <a:gd name="T9" fmla="*/ 2 h 16"/>
                <a:gd name="T10" fmla="*/ 50 w 198"/>
                <a:gd name="T11" fmla="*/ 2 h 16"/>
                <a:gd name="T12" fmla="*/ 60 w 198"/>
                <a:gd name="T13" fmla="*/ 3 h 16"/>
                <a:gd name="T14" fmla="*/ 70 w 198"/>
                <a:gd name="T15" fmla="*/ 4 h 16"/>
                <a:gd name="T16" fmla="*/ 79 w 198"/>
                <a:gd name="T17" fmla="*/ 5 h 16"/>
                <a:gd name="T18" fmla="*/ 90 w 198"/>
                <a:gd name="T19" fmla="*/ 5 h 16"/>
                <a:gd name="T20" fmla="*/ 99 w 198"/>
                <a:gd name="T21" fmla="*/ 6 h 16"/>
                <a:gd name="T22" fmla="*/ 109 w 198"/>
                <a:gd name="T23" fmla="*/ 6 h 16"/>
                <a:gd name="T24" fmla="*/ 119 w 198"/>
                <a:gd name="T25" fmla="*/ 8 h 16"/>
                <a:gd name="T26" fmla="*/ 128 w 198"/>
                <a:gd name="T27" fmla="*/ 8 h 16"/>
                <a:gd name="T28" fmla="*/ 137 w 198"/>
                <a:gd name="T29" fmla="*/ 9 h 16"/>
                <a:gd name="T30" fmla="*/ 146 w 198"/>
                <a:gd name="T31" fmla="*/ 10 h 16"/>
                <a:gd name="T32" fmla="*/ 155 w 198"/>
                <a:gd name="T33" fmla="*/ 11 h 16"/>
                <a:gd name="T34" fmla="*/ 164 w 198"/>
                <a:gd name="T35" fmla="*/ 12 h 16"/>
                <a:gd name="T36" fmla="*/ 172 w 198"/>
                <a:gd name="T37" fmla="*/ 12 h 16"/>
                <a:gd name="T38" fmla="*/ 181 w 198"/>
                <a:gd name="T39" fmla="*/ 13 h 16"/>
                <a:gd name="T40" fmla="*/ 189 w 198"/>
                <a:gd name="T41" fmla="*/ 14 h 16"/>
                <a:gd name="T42" fmla="*/ 197 w 198"/>
                <a:gd name="T4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8" h="16">
                  <a:moveTo>
                    <a:pt x="0" y="0"/>
                  </a:moveTo>
                  <a:lnTo>
                    <a:pt x="10" y="1"/>
                  </a:lnTo>
                  <a:lnTo>
                    <a:pt x="20" y="1"/>
                  </a:lnTo>
                  <a:lnTo>
                    <a:pt x="29" y="2"/>
                  </a:lnTo>
                  <a:lnTo>
                    <a:pt x="40" y="2"/>
                  </a:lnTo>
                  <a:lnTo>
                    <a:pt x="50" y="2"/>
                  </a:lnTo>
                  <a:lnTo>
                    <a:pt x="60" y="3"/>
                  </a:lnTo>
                  <a:lnTo>
                    <a:pt x="70" y="4"/>
                  </a:lnTo>
                  <a:lnTo>
                    <a:pt x="79" y="5"/>
                  </a:lnTo>
                  <a:lnTo>
                    <a:pt x="90" y="5"/>
                  </a:lnTo>
                  <a:lnTo>
                    <a:pt x="99" y="6"/>
                  </a:lnTo>
                  <a:lnTo>
                    <a:pt x="109" y="6"/>
                  </a:lnTo>
                  <a:lnTo>
                    <a:pt x="119" y="8"/>
                  </a:lnTo>
                  <a:lnTo>
                    <a:pt x="128" y="8"/>
                  </a:lnTo>
                  <a:lnTo>
                    <a:pt x="137" y="9"/>
                  </a:lnTo>
                  <a:lnTo>
                    <a:pt x="146" y="10"/>
                  </a:lnTo>
                  <a:lnTo>
                    <a:pt x="155" y="11"/>
                  </a:lnTo>
                  <a:lnTo>
                    <a:pt x="164" y="12"/>
                  </a:lnTo>
                  <a:lnTo>
                    <a:pt x="172" y="12"/>
                  </a:lnTo>
                  <a:lnTo>
                    <a:pt x="181" y="13"/>
                  </a:lnTo>
                  <a:lnTo>
                    <a:pt x="189" y="14"/>
                  </a:lnTo>
                  <a:lnTo>
                    <a:pt x="197" y="15"/>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82" name="Freeform 78"/>
            <p:cNvSpPr>
              <a:spLocks/>
            </p:cNvSpPr>
            <p:nvPr/>
          </p:nvSpPr>
          <p:spPr bwMode="auto">
            <a:xfrm>
              <a:off x="5180" y="2174"/>
              <a:ext cx="127" cy="18"/>
            </a:xfrm>
            <a:custGeom>
              <a:avLst/>
              <a:gdLst>
                <a:gd name="T0" fmla="*/ 0 w 127"/>
                <a:gd name="T1" fmla="*/ 0 h 18"/>
                <a:gd name="T2" fmla="*/ 12 w 127"/>
                <a:gd name="T3" fmla="*/ 1 h 18"/>
                <a:gd name="T4" fmla="*/ 24 w 127"/>
                <a:gd name="T5" fmla="*/ 2 h 18"/>
                <a:gd name="T6" fmla="*/ 34 w 127"/>
                <a:gd name="T7" fmla="*/ 3 h 18"/>
                <a:gd name="T8" fmla="*/ 45 w 127"/>
                <a:gd name="T9" fmla="*/ 4 h 18"/>
                <a:gd name="T10" fmla="*/ 54 w 127"/>
                <a:gd name="T11" fmla="*/ 5 h 18"/>
                <a:gd name="T12" fmla="*/ 64 w 127"/>
                <a:gd name="T13" fmla="*/ 7 h 18"/>
                <a:gd name="T14" fmla="*/ 73 w 127"/>
                <a:gd name="T15" fmla="*/ 8 h 18"/>
                <a:gd name="T16" fmla="*/ 82 w 127"/>
                <a:gd name="T17" fmla="*/ 9 h 18"/>
                <a:gd name="T18" fmla="*/ 91 w 127"/>
                <a:gd name="T19" fmla="*/ 11 h 18"/>
                <a:gd name="T20" fmla="*/ 100 w 127"/>
                <a:gd name="T21" fmla="*/ 12 h 18"/>
                <a:gd name="T22" fmla="*/ 108 w 127"/>
                <a:gd name="T23" fmla="*/ 14 h 18"/>
                <a:gd name="T24" fmla="*/ 117 w 127"/>
                <a:gd name="T25" fmla="*/ 16 h 18"/>
                <a:gd name="T26" fmla="*/ 126 w 127"/>
                <a:gd name="T27"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18">
                  <a:moveTo>
                    <a:pt x="0" y="0"/>
                  </a:moveTo>
                  <a:lnTo>
                    <a:pt x="12" y="1"/>
                  </a:lnTo>
                  <a:lnTo>
                    <a:pt x="24" y="2"/>
                  </a:lnTo>
                  <a:lnTo>
                    <a:pt x="34" y="3"/>
                  </a:lnTo>
                  <a:lnTo>
                    <a:pt x="45" y="4"/>
                  </a:lnTo>
                  <a:lnTo>
                    <a:pt x="54" y="5"/>
                  </a:lnTo>
                  <a:lnTo>
                    <a:pt x="64" y="7"/>
                  </a:lnTo>
                  <a:lnTo>
                    <a:pt x="73" y="8"/>
                  </a:lnTo>
                  <a:lnTo>
                    <a:pt x="82" y="9"/>
                  </a:lnTo>
                  <a:lnTo>
                    <a:pt x="91" y="11"/>
                  </a:lnTo>
                  <a:lnTo>
                    <a:pt x="100" y="12"/>
                  </a:lnTo>
                  <a:lnTo>
                    <a:pt x="108" y="14"/>
                  </a:lnTo>
                  <a:lnTo>
                    <a:pt x="117" y="16"/>
                  </a:lnTo>
                  <a:lnTo>
                    <a:pt x="126" y="17"/>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83" name="Freeform 79"/>
            <p:cNvSpPr>
              <a:spLocks/>
            </p:cNvSpPr>
            <p:nvPr/>
          </p:nvSpPr>
          <p:spPr bwMode="auto">
            <a:xfrm>
              <a:off x="5306" y="2191"/>
              <a:ext cx="112" cy="30"/>
            </a:xfrm>
            <a:custGeom>
              <a:avLst/>
              <a:gdLst>
                <a:gd name="T0" fmla="*/ 0 w 112"/>
                <a:gd name="T1" fmla="*/ 0 h 30"/>
                <a:gd name="T2" fmla="*/ 10 w 112"/>
                <a:gd name="T3" fmla="*/ 2 h 30"/>
                <a:gd name="T4" fmla="*/ 21 w 112"/>
                <a:gd name="T5" fmla="*/ 4 h 30"/>
                <a:gd name="T6" fmla="*/ 31 w 112"/>
                <a:gd name="T7" fmla="*/ 6 h 30"/>
                <a:gd name="T8" fmla="*/ 41 w 112"/>
                <a:gd name="T9" fmla="*/ 9 h 30"/>
                <a:gd name="T10" fmla="*/ 51 w 112"/>
                <a:gd name="T11" fmla="*/ 11 h 30"/>
                <a:gd name="T12" fmla="*/ 61 w 112"/>
                <a:gd name="T13" fmla="*/ 14 h 30"/>
                <a:gd name="T14" fmla="*/ 71 w 112"/>
                <a:gd name="T15" fmla="*/ 16 h 30"/>
                <a:gd name="T16" fmla="*/ 80 w 112"/>
                <a:gd name="T17" fmla="*/ 19 h 30"/>
                <a:gd name="T18" fmla="*/ 89 w 112"/>
                <a:gd name="T19" fmla="*/ 22 h 30"/>
                <a:gd name="T20" fmla="*/ 98 w 112"/>
                <a:gd name="T21" fmla="*/ 24 h 30"/>
                <a:gd name="T22" fmla="*/ 104 w 112"/>
                <a:gd name="T23" fmla="*/ 27 h 30"/>
                <a:gd name="T24" fmla="*/ 111 w 112"/>
                <a:gd name="T25"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30">
                  <a:moveTo>
                    <a:pt x="0" y="0"/>
                  </a:moveTo>
                  <a:lnTo>
                    <a:pt x="10" y="2"/>
                  </a:lnTo>
                  <a:lnTo>
                    <a:pt x="21" y="4"/>
                  </a:lnTo>
                  <a:lnTo>
                    <a:pt x="31" y="6"/>
                  </a:lnTo>
                  <a:lnTo>
                    <a:pt x="41" y="9"/>
                  </a:lnTo>
                  <a:lnTo>
                    <a:pt x="51" y="11"/>
                  </a:lnTo>
                  <a:lnTo>
                    <a:pt x="61" y="14"/>
                  </a:lnTo>
                  <a:lnTo>
                    <a:pt x="71" y="16"/>
                  </a:lnTo>
                  <a:lnTo>
                    <a:pt x="80" y="19"/>
                  </a:lnTo>
                  <a:lnTo>
                    <a:pt x="89" y="22"/>
                  </a:lnTo>
                  <a:lnTo>
                    <a:pt x="98" y="24"/>
                  </a:lnTo>
                  <a:lnTo>
                    <a:pt x="104" y="27"/>
                  </a:lnTo>
                  <a:lnTo>
                    <a:pt x="111" y="29"/>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84" name="Freeform 80"/>
            <p:cNvSpPr>
              <a:spLocks/>
            </p:cNvSpPr>
            <p:nvPr/>
          </p:nvSpPr>
          <p:spPr bwMode="auto">
            <a:xfrm>
              <a:off x="5417" y="2220"/>
              <a:ext cx="31" cy="36"/>
            </a:xfrm>
            <a:custGeom>
              <a:avLst/>
              <a:gdLst>
                <a:gd name="T0" fmla="*/ 0 w 31"/>
                <a:gd name="T1" fmla="*/ 0 h 36"/>
                <a:gd name="T2" fmla="*/ 14 w 31"/>
                <a:gd name="T3" fmla="*/ 9 h 36"/>
                <a:gd name="T4" fmla="*/ 22 w 31"/>
                <a:gd name="T5" fmla="*/ 17 h 36"/>
                <a:gd name="T6" fmla="*/ 27 w 31"/>
                <a:gd name="T7" fmla="*/ 26 h 36"/>
                <a:gd name="T8" fmla="*/ 30 w 31"/>
                <a:gd name="T9" fmla="*/ 35 h 36"/>
              </a:gdLst>
              <a:ahLst/>
              <a:cxnLst>
                <a:cxn ang="0">
                  <a:pos x="T0" y="T1"/>
                </a:cxn>
                <a:cxn ang="0">
                  <a:pos x="T2" y="T3"/>
                </a:cxn>
                <a:cxn ang="0">
                  <a:pos x="T4" y="T5"/>
                </a:cxn>
                <a:cxn ang="0">
                  <a:pos x="T6" y="T7"/>
                </a:cxn>
                <a:cxn ang="0">
                  <a:pos x="T8" y="T9"/>
                </a:cxn>
              </a:cxnLst>
              <a:rect l="0" t="0" r="r" b="b"/>
              <a:pathLst>
                <a:path w="31" h="36">
                  <a:moveTo>
                    <a:pt x="0" y="0"/>
                  </a:moveTo>
                  <a:lnTo>
                    <a:pt x="14" y="9"/>
                  </a:lnTo>
                  <a:lnTo>
                    <a:pt x="22" y="17"/>
                  </a:lnTo>
                  <a:lnTo>
                    <a:pt x="27" y="26"/>
                  </a:lnTo>
                  <a:lnTo>
                    <a:pt x="30" y="35"/>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85" name="Freeform 81"/>
            <p:cNvSpPr>
              <a:spLocks/>
            </p:cNvSpPr>
            <p:nvPr/>
          </p:nvSpPr>
          <p:spPr bwMode="auto">
            <a:xfrm>
              <a:off x="5446" y="2255"/>
              <a:ext cx="5" cy="39"/>
            </a:xfrm>
            <a:custGeom>
              <a:avLst/>
              <a:gdLst>
                <a:gd name="T0" fmla="*/ 1 w 5"/>
                <a:gd name="T1" fmla="*/ 0 h 39"/>
                <a:gd name="T2" fmla="*/ 4 w 5"/>
                <a:gd name="T3" fmla="*/ 8 h 39"/>
                <a:gd name="T4" fmla="*/ 4 w 5"/>
                <a:gd name="T5" fmla="*/ 18 h 39"/>
                <a:gd name="T6" fmla="*/ 0 w 5"/>
                <a:gd name="T7" fmla="*/ 38 h 39"/>
              </a:gdLst>
              <a:ahLst/>
              <a:cxnLst>
                <a:cxn ang="0">
                  <a:pos x="T0" y="T1"/>
                </a:cxn>
                <a:cxn ang="0">
                  <a:pos x="T2" y="T3"/>
                </a:cxn>
                <a:cxn ang="0">
                  <a:pos x="T4" y="T5"/>
                </a:cxn>
                <a:cxn ang="0">
                  <a:pos x="T6" y="T7"/>
                </a:cxn>
              </a:cxnLst>
              <a:rect l="0" t="0" r="r" b="b"/>
              <a:pathLst>
                <a:path w="5" h="39">
                  <a:moveTo>
                    <a:pt x="1" y="0"/>
                  </a:moveTo>
                  <a:lnTo>
                    <a:pt x="4" y="8"/>
                  </a:lnTo>
                  <a:lnTo>
                    <a:pt x="4" y="18"/>
                  </a:lnTo>
                  <a:lnTo>
                    <a:pt x="0" y="38"/>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86" name="Freeform 82"/>
            <p:cNvSpPr>
              <a:spLocks/>
            </p:cNvSpPr>
            <p:nvPr/>
          </p:nvSpPr>
          <p:spPr bwMode="auto">
            <a:xfrm>
              <a:off x="5412" y="2293"/>
              <a:ext cx="35" cy="139"/>
            </a:xfrm>
            <a:custGeom>
              <a:avLst/>
              <a:gdLst>
                <a:gd name="T0" fmla="*/ 34 w 35"/>
                <a:gd name="T1" fmla="*/ 0 h 139"/>
                <a:gd name="T2" fmla="*/ 32 w 35"/>
                <a:gd name="T3" fmla="*/ 7 h 139"/>
                <a:gd name="T4" fmla="*/ 30 w 35"/>
                <a:gd name="T5" fmla="*/ 15 h 139"/>
                <a:gd name="T6" fmla="*/ 28 w 35"/>
                <a:gd name="T7" fmla="*/ 23 h 139"/>
                <a:gd name="T8" fmla="*/ 26 w 35"/>
                <a:gd name="T9" fmla="*/ 32 h 139"/>
                <a:gd name="T10" fmla="*/ 23 w 35"/>
                <a:gd name="T11" fmla="*/ 42 h 139"/>
                <a:gd name="T12" fmla="*/ 21 w 35"/>
                <a:gd name="T13" fmla="*/ 52 h 139"/>
                <a:gd name="T14" fmla="*/ 19 w 35"/>
                <a:gd name="T15" fmla="*/ 63 h 139"/>
                <a:gd name="T16" fmla="*/ 16 w 35"/>
                <a:gd name="T17" fmla="*/ 73 h 139"/>
                <a:gd name="T18" fmla="*/ 13 w 35"/>
                <a:gd name="T19" fmla="*/ 83 h 139"/>
                <a:gd name="T20" fmla="*/ 11 w 35"/>
                <a:gd name="T21" fmla="*/ 93 h 139"/>
                <a:gd name="T22" fmla="*/ 8 w 35"/>
                <a:gd name="T23" fmla="*/ 104 h 139"/>
                <a:gd name="T24" fmla="*/ 6 w 35"/>
                <a:gd name="T25" fmla="*/ 113 h 139"/>
                <a:gd name="T26" fmla="*/ 3 w 35"/>
                <a:gd name="T27" fmla="*/ 122 h 139"/>
                <a:gd name="T28" fmla="*/ 2 w 35"/>
                <a:gd name="T29" fmla="*/ 131 h 139"/>
                <a:gd name="T30" fmla="*/ 0 w 35"/>
                <a:gd name="T31" fmla="*/ 13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39">
                  <a:moveTo>
                    <a:pt x="34" y="0"/>
                  </a:moveTo>
                  <a:lnTo>
                    <a:pt x="32" y="7"/>
                  </a:lnTo>
                  <a:lnTo>
                    <a:pt x="30" y="15"/>
                  </a:lnTo>
                  <a:lnTo>
                    <a:pt x="28" y="23"/>
                  </a:lnTo>
                  <a:lnTo>
                    <a:pt x="26" y="32"/>
                  </a:lnTo>
                  <a:lnTo>
                    <a:pt x="23" y="42"/>
                  </a:lnTo>
                  <a:lnTo>
                    <a:pt x="21" y="52"/>
                  </a:lnTo>
                  <a:lnTo>
                    <a:pt x="19" y="63"/>
                  </a:lnTo>
                  <a:lnTo>
                    <a:pt x="16" y="73"/>
                  </a:lnTo>
                  <a:lnTo>
                    <a:pt x="13" y="83"/>
                  </a:lnTo>
                  <a:lnTo>
                    <a:pt x="11" y="93"/>
                  </a:lnTo>
                  <a:lnTo>
                    <a:pt x="8" y="104"/>
                  </a:lnTo>
                  <a:lnTo>
                    <a:pt x="6" y="113"/>
                  </a:lnTo>
                  <a:lnTo>
                    <a:pt x="3" y="122"/>
                  </a:lnTo>
                  <a:lnTo>
                    <a:pt x="2" y="131"/>
                  </a:lnTo>
                  <a:lnTo>
                    <a:pt x="0" y="138"/>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87" name="Freeform 83"/>
            <p:cNvSpPr>
              <a:spLocks/>
            </p:cNvSpPr>
            <p:nvPr/>
          </p:nvSpPr>
          <p:spPr bwMode="auto">
            <a:xfrm>
              <a:off x="5400" y="2431"/>
              <a:ext cx="13" cy="60"/>
            </a:xfrm>
            <a:custGeom>
              <a:avLst/>
              <a:gdLst>
                <a:gd name="T0" fmla="*/ 12 w 13"/>
                <a:gd name="T1" fmla="*/ 0 h 60"/>
                <a:gd name="T2" fmla="*/ 9 w 13"/>
                <a:gd name="T3" fmla="*/ 16 h 60"/>
                <a:gd name="T4" fmla="*/ 5 w 13"/>
                <a:gd name="T5" fmla="*/ 29 h 60"/>
                <a:gd name="T6" fmla="*/ 2 w 13"/>
                <a:gd name="T7" fmla="*/ 39 h 60"/>
                <a:gd name="T8" fmla="*/ 0 w 13"/>
                <a:gd name="T9" fmla="*/ 48 h 60"/>
                <a:gd name="T10" fmla="*/ 0 w 13"/>
                <a:gd name="T11" fmla="*/ 54 h 60"/>
                <a:gd name="T12" fmla="*/ 4 w 13"/>
                <a:gd name="T13" fmla="*/ 59 h 60"/>
              </a:gdLst>
              <a:ahLst/>
              <a:cxnLst>
                <a:cxn ang="0">
                  <a:pos x="T0" y="T1"/>
                </a:cxn>
                <a:cxn ang="0">
                  <a:pos x="T2" y="T3"/>
                </a:cxn>
                <a:cxn ang="0">
                  <a:pos x="T4" y="T5"/>
                </a:cxn>
                <a:cxn ang="0">
                  <a:pos x="T6" y="T7"/>
                </a:cxn>
                <a:cxn ang="0">
                  <a:pos x="T8" y="T9"/>
                </a:cxn>
                <a:cxn ang="0">
                  <a:pos x="T10" y="T11"/>
                </a:cxn>
                <a:cxn ang="0">
                  <a:pos x="T12" y="T13"/>
                </a:cxn>
              </a:cxnLst>
              <a:rect l="0" t="0" r="r" b="b"/>
              <a:pathLst>
                <a:path w="13" h="60">
                  <a:moveTo>
                    <a:pt x="12" y="0"/>
                  </a:moveTo>
                  <a:lnTo>
                    <a:pt x="9" y="16"/>
                  </a:lnTo>
                  <a:lnTo>
                    <a:pt x="5" y="29"/>
                  </a:lnTo>
                  <a:lnTo>
                    <a:pt x="2" y="39"/>
                  </a:lnTo>
                  <a:lnTo>
                    <a:pt x="0" y="48"/>
                  </a:lnTo>
                  <a:lnTo>
                    <a:pt x="0" y="54"/>
                  </a:lnTo>
                  <a:lnTo>
                    <a:pt x="4" y="59"/>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88" name="Freeform 84"/>
            <p:cNvSpPr>
              <a:spLocks/>
            </p:cNvSpPr>
            <p:nvPr/>
          </p:nvSpPr>
          <p:spPr bwMode="auto">
            <a:xfrm>
              <a:off x="5404" y="2461"/>
              <a:ext cx="55" cy="30"/>
            </a:xfrm>
            <a:custGeom>
              <a:avLst/>
              <a:gdLst>
                <a:gd name="T0" fmla="*/ 0 w 55"/>
                <a:gd name="T1" fmla="*/ 29 h 30"/>
                <a:gd name="T2" fmla="*/ 5 w 55"/>
                <a:gd name="T3" fmla="*/ 29 h 30"/>
                <a:gd name="T4" fmla="*/ 12 w 55"/>
                <a:gd name="T5" fmla="*/ 27 h 30"/>
                <a:gd name="T6" fmla="*/ 23 w 55"/>
                <a:gd name="T7" fmla="*/ 23 h 30"/>
                <a:gd name="T8" fmla="*/ 33 w 55"/>
                <a:gd name="T9" fmla="*/ 16 h 30"/>
                <a:gd name="T10" fmla="*/ 43 w 55"/>
                <a:gd name="T11" fmla="*/ 9 h 30"/>
                <a:gd name="T12" fmla="*/ 54 w 55"/>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55" h="30">
                  <a:moveTo>
                    <a:pt x="0" y="29"/>
                  </a:moveTo>
                  <a:lnTo>
                    <a:pt x="5" y="29"/>
                  </a:lnTo>
                  <a:lnTo>
                    <a:pt x="12" y="27"/>
                  </a:lnTo>
                  <a:lnTo>
                    <a:pt x="23" y="23"/>
                  </a:lnTo>
                  <a:lnTo>
                    <a:pt x="33" y="16"/>
                  </a:lnTo>
                  <a:lnTo>
                    <a:pt x="43" y="9"/>
                  </a:lnTo>
                  <a:lnTo>
                    <a:pt x="54"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89" name="Freeform 85"/>
            <p:cNvSpPr>
              <a:spLocks/>
            </p:cNvSpPr>
            <p:nvPr/>
          </p:nvSpPr>
          <p:spPr bwMode="auto">
            <a:xfrm>
              <a:off x="5458" y="2381"/>
              <a:ext cx="52" cy="81"/>
            </a:xfrm>
            <a:custGeom>
              <a:avLst/>
              <a:gdLst>
                <a:gd name="T0" fmla="*/ 0 w 52"/>
                <a:gd name="T1" fmla="*/ 80 h 81"/>
                <a:gd name="T2" fmla="*/ 5 w 52"/>
                <a:gd name="T3" fmla="*/ 73 h 81"/>
                <a:gd name="T4" fmla="*/ 11 w 52"/>
                <a:gd name="T5" fmla="*/ 65 h 81"/>
                <a:gd name="T6" fmla="*/ 16 w 52"/>
                <a:gd name="T7" fmla="*/ 56 h 81"/>
                <a:gd name="T8" fmla="*/ 22 w 52"/>
                <a:gd name="T9" fmla="*/ 46 h 81"/>
                <a:gd name="T10" fmla="*/ 28 w 52"/>
                <a:gd name="T11" fmla="*/ 37 h 81"/>
                <a:gd name="T12" fmla="*/ 33 w 52"/>
                <a:gd name="T13" fmla="*/ 27 h 81"/>
                <a:gd name="T14" fmla="*/ 39 w 52"/>
                <a:gd name="T15" fmla="*/ 18 h 81"/>
                <a:gd name="T16" fmla="*/ 45 w 52"/>
                <a:gd name="T17" fmla="*/ 9 h 81"/>
                <a:gd name="T18" fmla="*/ 51 w 52"/>
                <a:gd name="T1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81">
                  <a:moveTo>
                    <a:pt x="0" y="80"/>
                  </a:moveTo>
                  <a:lnTo>
                    <a:pt x="5" y="73"/>
                  </a:lnTo>
                  <a:lnTo>
                    <a:pt x="11" y="65"/>
                  </a:lnTo>
                  <a:lnTo>
                    <a:pt x="16" y="56"/>
                  </a:lnTo>
                  <a:lnTo>
                    <a:pt x="22" y="46"/>
                  </a:lnTo>
                  <a:lnTo>
                    <a:pt x="28" y="37"/>
                  </a:lnTo>
                  <a:lnTo>
                    <a:pt x="33" y="27"/>
                  </a:lnTo>
                  <a:lnTo>
                    <a:pt x="39" y="18"/>
                  </a:lnTo>
                  <a:lnTo>
                    <a:pt x="45" y="9"/>
                  </a:lnTo>
                  <a:lnTo>
                    <a:pt x="51"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90" name="Freeform 86"/>
            <p:cNvSpPr>
              <a:spLocks/>
            </p:cNvSpPr>
            <p:nvPr/>
          </p:nvSpPr>
          <p:spPr bwMode="auto">
            <a:xfrm>
              <a:off x="5509" y="2326"/>
              <a:ext cx="59" cy="56"/>
            </a:xfrm>
            <a:custGeom>
              <a:avLst/>
              <a:gdLst>
                <a:gd name="T0" fmla="*/ 0 w 59"/>
                <a:gd name="T1" fmla="*/ 55 h 56"/>
                <a:gd name="T2" fmla="*/ 7 w 59"/>
                <a:gd name="T3" fmla="*/ 47 h 56"/>
                <a:gd name="T4" fmla="*/ 13 w 59"/>
                <a:gd name="T5" fmla="*/ 39 h 56"/>
                <a:gd name="T6" fmla="*/ 20 w 59"/>
                <a:gd name="T7" fmla="*/ 32 h 56"/>
                <a:gd name="T8" fmla="*/ 27 w 59"/>
                <a:gd name="T9" fmla="*/ 24 h 56"/>
                <a:gd name="T10" fmla="*/ 34 w 59"/>
                <a:gd name="T11" fmla="*/ 18 h 56"/>
                <a:gd name="T12" fmla="*/ 42 w 59"/>
                <a:gd name="T13" fmla="*/ 11 h 56"/>
                <a:gd name="T14" fmla="*/ 49 w 59"/>
                <a:gd name="T15" fmla="*/ 6 h 56"/>
                <a:gd name="T16" fmla="*/ 58 w 59"/>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56">
                  <a:moveTo>
                    <a:pt x="0" y="55"/>
                  </a:moveTo>
                  <a:lnTo>
                    <a:pt x="7" y="47"/>
                  </a:lnTo>
                  <a:lnTo>
                    <a:pt x="13" y="39"/>
                  </a:lnTo>
                  <a:lnTo>
                    <a:pt x="20" y="32"/>
                  </a:lnTo>
                  <a:lnTo>
                    <a:pt x="27" y="24"/>
                  </a:lnTo>
                  <a:lnTo>
                    <a:pt x="34" y="18"/>
                  </a:lnTo>
                  <a:lnTo>
                    <a:pt x="42" y="11"/>
                  </a:lnTo>
                  <a:lnTo>
                    <a:pt x="49" y="6"/>
                  </a:lnTo>
                  <a:lnTo>
                    <a:pt x="58"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91" name="Freeform 87"/>
            <p:cNvSpPr>
              <a:spLocks/>
            </p:cNvSpPr>
            <p:nvPr/>
          </p:nvSpPr>
          <p:spPr bwMode="auto">
            <a:xfrm>
              <a:off x="5567" y="2296"/>
              <a:ext cx="71" cy="31"/>
            </a:xfrm>
            <a:custGeom>
              <a:avLst/>
              <a:gdLst>
                <a:gd name="T0" fmla="*/ 0 w 71"/>
                <a:gd name="T1" fmla="*/ 30 h 31"/>
                <a:gd name="T2" fmla="*/ 9 w 71"/>
                <a:gd name="T3" fmla="*/ 24 h 31"/>
                <a:gd name="T4" fmla="*/ 18 w 71"/>
                <a:gd name="T5" fmla="*/ 18 h 31"/>
                <a:gd name="T6" fmla="*/ 28 w 71"/>
                <a:gd name="T7" fmla="*/ 13 h 31"/>
                <a:gd name="T8" fmla="*/ 37 w 71"/>
                <a:gd name="T9" fmla="*/ 9 h 31"/>
                <a:gd name="T10" fmla="*/ 48 w 71"/>
                <a:gd name="T11" fmla="*/ 5 h 31"/>
                <a:gd name="T12" fmla="*/ 59 w 71"/>
                <a:gd name="T13" fmla="*/ 3 h 31"/>
                <a:gd name="T14" fmla="*/ 70 w 71"/>
                <a:gd name="T15" fmla="*/ 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31">
                  <a:moveTo>
                    <a:pt x="0" y="30"/>
                  </a:moveTo>
                  <a:lnTo>
                    <a:pt x="9" y="24"/>
                  </a:lnTo>
                  <a:lnTo>
                    <a:pt x="18" y="18"/>
                  </a:lnTo>
                  <a:lnTo>
                    <a:pt x="28" y="13"/>
                  </a:lnTo>
                  <a:lnTo>
                    <a:pt x="37" y="9"/>
                  </a:lnTo>
                  <a:lnTo>
                    <a:pt x="48" y="5"/>
                  </a:lnTo>
                  <a:lnTo>
                    <a:pt x="59" y="3"/>
                  </a:lnTo>
                  <a:lnTo>
                    <a:pt x="70"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92" name="Freeform 88"/>
            <p:cNvSpPr>
              <a:spLocks/>
            </p:cNvSpPr>
            <p:nvPr/>
          </p:nvSpPr>
          <p:spPr bwMode="auto">
            <a:xfrm>
              <a:off x="5637" y="2294"/>
              <a:ext cx="91" cy="7"/>
            </a:xfrm>
            <a:custGeom>
              <a:avLst/>
              <a:gdLst>
                <a:gd name="T0" fmla="*/ 0 w 91"/>
                <a:gd name="T1" fmla="*/ 2 h 7"/>
                <a:gd name="T2" fmla="*/ 10 w 91"/>
                <a:gd name="T3" fmla="*/ 1 h 7"/>
                <a:gd name="T4" fmla="*/ 19 w 91"/>
                <a:gd name="T5" fmla="*/ 0 h 7"/>
                <a:gd name="T6" fmla="*/ 30 w 91"/>
                <a:gd name="T7" fmla="*/ 0 h 7"/>
                <a:gd name="T8" fmla="*/ 40 w 91"/>
                <a:gd name="T9" fmla="*/ 0 h 7"/>
                <a:gd name="T10" fmla="*/ 51 w 91"/>
                <a:gd name="T11" fmla="*/ 1 h 7"/>
                <a:gd name="T12" fmla="*/ 61 w 91"/>
                <a:gd name="T13" fmla="*/ 1 h 7"/>
                <a:gd name="T14" fmla="*/ 71 w 91"/>
                <a:gd name="T15" fmla="*/ 2 h 7"/>
                <a:gd name="T16" fmla="*/ 81 w 91"/>
                <a:gd name="T17" fmla="*/ 5 h 7"/>
                <a:gd name="T18" fmla="*/ 90 w 91"/>
                <a:gd name="T1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7">
                  <a:moveTo>
                    <a:pt x="0" y="2"/>
                  </a:moveTo>
                  <a:lnTo>
                    <a:pt x="10" y="1"/>
                  </a:lnTo>
                  <a:lnTo>
                    <a:pt x="19" y="0"/>
                  </a:lnTo>
                  <a:lnTo>
                    <a:pt x="30" y="0"/>
                  </a:lnTo>
                  <a:lnTo>
                    <a:pt x="40" y="0"/>
                  </a:lnTo>
                  <a:lnTo>
                    <a:pt x="51" y="1"/>
                  </a:lnTo>
                  <a:lnTo>
                    <a:pt x="61" y="1"/>
                  </a:lnTo>
                  <a:lnTo>
                    <a:pt x="71" y="2"/>
                  </a:lnTo>
                  <a:lnTo>
                    <a:pt x="81" y="5"/>
                  </a:lnTo>
                  <a:lnTo>
                    <a:pt x="90" y="6"/>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93" name="Freeform 89"/>
            <p:cNvSpPr>
              <a:spLocks/>
            </p:cNvSpPr>
            <p:nvPr/>
          </p:nvSpPr>
          <p:spPr bwMode="auto">
            <a:xfrm>
              <a:off x="5727" y="2300"/>
              <a:ext cx="65" cy="37"/>
            </a:xfrm>
            <a:custGeom>
              <a:avLst/>
              <a:gdLst>
                <a:gd name="T0" fmla="*/ 0 w 65"/>
                <a:gd name="T1" fmla="*/ 0 h 37"/>
                <a:gd name="T2" fmla="*/ 10 w 65"/>
                <a:gd name="T3" fmla="*/ 3 h 37"/>
                <a:gd name="T4" fmla="*/ 20 w 65"/>
                <a:gd name="T5" fmla="*/ 7 h 37"/>
                <a:gd name="T6" fmla="*/ 29 w 65"/>
                <a:gd name="T7" fmla="*/ 11 h 37"/>
                <a:gd name="T8" fmla="*/ 38 w 65"/>
                <a:gd name="T9" fmla="*/ 16 h 37"/>
                <a:gd name="T10" fmla="*/ 47 w 65"/>
                <a:gd name="T11" fmla="*/ 22 h 37"/>
                <a:gd name="T12" fmla="*/ 56 w 65"/>
                <a:gd name="T13" fmla="*/ 29 h 37"/>
                <a:gd name="T14" fmla="*/ 64 w 65"/>
                <a:gd name="T15" fmla="*/ 36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37">
                  <a:moveTo>
                    <a:pt x="0" y="0"/>
                  </a:moveTo>
                  <a:lnTo>
                    <a:pt x="10" y="3"/>
                  </a:lnTo>
                  <a:lnTo>
                    <a:pt x="20" y="7"/>
                  </a:lnTo>
                  <a:lnTo>
                    <a:pt x="29" y="11"/>
                  </a:lnTo>
                  <a:lnTo>
                    <a:pt x="38" y="16"/>
                  </a:lnTo>
                  <a:lnTo>
                    <a:pt x="47" y="22"/>
                  </a:lnTo>
                  <a:lnTo>
                    <a:pt x="56" y="29"/>
                  </a:lnTo>
                  <a:lnTo>
                    <a:pt x="64" y="36"/>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94" name="Freeform 90"/>
            <p:cNvSpPr>
              <a:spLocks/>
            </p:cNvSpPr>
            <p:nvPr/>
          </p:nvSpPr>
          <p:spPr bwMode="auto">
            <a:xfrm>
              <a:off x="5791" y="2336"/>
              <a:ext cx="56" cy="70"/>
            </a:xfrm>
            <a:custGeom>
              <a:avLst/>
              <a:gdLst>
                <a:gd name="T0" fmla="*/ 0 w 56"/>
                <a:gd name="T1" fmla="*/ 0 h 70"/>
                <a:gd name="T2" fmla="*/ 6 w 56"/>
                <a:gd name="T3" fmla="*/ 6 h 70"/>
                <a:gd name="T4" fmla="*/ 13 w 56"/>
                <a:gd name="T5" fmla="*/ 13 h 70"/>
                <a:gd name="T6" fmla="*/ 20 w 56"/>
                <a:gd name="T7" fmla="*/ 20 h 70"/>
                <a:gd name="T8" fmla="*/ 26 w 56"/>
                <a:gd name="T9" fmla="*/ 27 h 70"/>
                <a:gd name="T10" fmla="*/ 33 w 56"/>
                <a:gd name="T11" fmla="*/ 35 h 70"/>
                <a:gd name="T12" fmla="*/ 40 w 56"/>
                <a:gd name="T13" fmla="*/ 43 h 70"/>
                <a:gd name="T14" fmla="*/ 45 w 56"/>
                <a:gd name="T15" fmla="*/ 51 h 70"/>
                <a:gd name="T16" fmla="*/ 50 w 56"/>
                <a:gd name="T17" fmla="*/ 60 h 70"/>
                <a:gd name="T18" fmla="*/ 55 w 56"/>
                <a:gd name="T19"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70">
                  <a:moveTo>
                    <a:pt x="0" y="0"/>
                  </a:moveTo>
                  <a:lnTo>
                    <a:pt x="6" y="6"/>
                  </a:lnTo>
                  <a:lnTo>
                    <a:pt x="13" y="13"/>
                  </a:lnTo>
                  <a:lnTo>
                    <a:pt x="20" y="20"/>
                  </a:lnTo>
                  <a:lnTo>
                    <a:pt x="26" y="27"/>
                  </a:lnTo>
                  <a:lnTo>
                    <a:pt x="33" y="35"/>
                  </a:lnTo>
                  <a:lnTo>
                    <a:pt x="40" y="43"/>
                  </a:lnTo>
                  <a:lnTo>
                    <a:pt x="45" y="51"/>
                  </a:lnTo>
                  <a:lnTo>
                    <a:pt x="50" y="60"/>
                  </a:lnTo>
                  <a:lnTo>
                    <a:pt x="55" y="69"/>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95" name="Freeform 91"/>
            <p:cNvSpPr>
              <a:spLocks/>
            </p:cNvSpPr>
            <p:nvPr/>
          </p:nvSpPr>
          <p:spPr bwMode="auto">
            <a:xfrm>
              <a:off x="5846" y="2405"/>
              <a:ext cx="23" cy="91"/>
            </a:xfrm>
            <a:custGeom>
              <a:avLst/>
              <a:gdLst>
                <a:gd name="T0" fmla="*/ 0 w 23"/>
                <a:gd name="T1" fmla="*/ 0 h 91"/>
                <a:gd name="T2" fmla="*/ 4 w 23"/>
                <a:gd name="T3" fmla="*/ 9 h 91"/>
                <a:gd name="T4" fmla="*/ 8 w 23"/>
                <a:gd name="T5" fmla="*/ 18 h 91"/>
                <a:gd name="T6" fmla="*/ 12 w 23"/>
                <a:gd name="T7" fmla="*/ 27 h 91"/>
                <a:gd name="T8" fmla="*/ 14 w 23"/>
                <a:gd name="T9" fmla="*/ 36 h 91"/>
                <a:gd name="T10" fmla="*/ 17 w 23"/>
                <a:gd name="T11" fmla="*/ 46 h 91"/>
                <a:gd name="T12" fmla="*/ 19 w 23"/>
                <a:gd name="T13" fmla="*/ 55 h 91"/>
                <a:gd name="T14" fmla="*/ 21 w 23"/>
                <a:gd name="T15" fmla="*/ 66 h 91"/>
                <a:gd name="T16" fmla="*/ 22 w 23"/>
                <a:gd name="T17" fmla="*/ 78 h 91"/>
                <a:gd name="T18" fmla="*/ 22 w 23"/>
                <a:gd name="T19" fmla="*/ 9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91">
                  <a:moveTo>
                    <a:pt x="0" y="0"/>
                  </a:moveTo>
                  <a:lnTo>
                    <a:pt x="4" y="9"/>
                  </a:lnTo>
                  <a:lnTo>
                    <a:pt x="8" y="18"/>
                  </a:lnTo>
                  <a:lnTo>
                    <a:pt x="12" y="27"/>
                  </a:lnTo>
                  <a:lnTo>
                    <a:pt x="14" y="36"/>
                  </a:lnTo>
                  <a:lnTo>
                    <a:pt x="17" y="46"/>
                  </a:lnTo>
                  <a:lnTo>
                    <a:pt x="19" y="55"/>
                  </a:lnTo>
                  <a:lnTo>
                    <a:pt x="21" y="66"/>
                  </a:lnTo>
                  <a:lnTo>
                    <a:pt x="22" y="78"/>
                  </a:lnTo>
                  <a:lnTo>
                    <a:pt x="22" y="9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96" name="Freeform 92"/>
            <p:cNvSpPr>
              <a:spLocks/>
            </p:cNvSpPr>
            <p:nvPr/>
          </p:nvSpPr>
          <p:spPr bwMode="auto">
            <a:xfrm>
              <a:off x="5837" y="2495"/>
              <a:ext cx="32" cy="138"/>
            </a:xfrm>
            <a:custGeom>
              <a:avLst/>
              <a:gdLst>
                <a:gd name="T0" fmla="*/ 31 w 32"/>
                <a:gd name="T1" fmla="*/ 0 h 138"/>
                <a:gd name="T2" fmla="*/ 30 w 32"/>
                <a:gd name="T3" fmla="*/ 8 h 138"/>
                <a:gd name="T4" fmla="*/ 30 w 32"/>
                <a:gd name="T5" fmla="*/ 17 h 138"/>
                <a:gd name="T6" fmla="*/ 29 w 32"/>
                <a:gd name="T7" fmla="*/ 24 h 138"/>
                <a:gd name="T8" fmla="*/ 28 w 32"/>
                <a:gd name="T9" fmla="*/ 34 h 138"/>
                <a:gd name="T10" fmla="*/ 26 w 32"/>
                <a:gd name="T11" fmla="*/ 43 h 138"/>
                <a:gd name="T12" fmla="*/ 25 w 32"/>
                <a:gd name="T13" fmla="*/ 52 h 138"/>
                <a:gd name="T14" fmla="*/ 23 w 32"/>
                <a:gd name="T15" fmla="*/ 62 h 138"/>
                <a:gd name="T16" fmla="*/ 21 w 32"/>
                <a:gd name="T17" fmla="*/ 72 h 138"/>
                <a:gd name="T18" fmla="*/ 18 w 32"/>
                <a:gd name="T19" fmla="*/ 81 h 138"/>
                <a:gd name="T20" fmla="*/ 16 w 32"/>
                <a:gd name="T21" fmla="*/ 92 h 138"/>
                <a:gd name="T22" fmla="*/ 13 w 32"/>
                <a:gd name="T23" fmla="*/ 101 h 138"/>
                <a:gd name="T24" fmla="*/ 10 w 32"/>
                <a:gd name="T25" fmla="*/ 110 h 138"/>
                <a:gd name="T26" fmla="*/ 7 w 32"/>
                <a:gd name="T27" fmla="*/ 119 h 138"/>
                <a:gd name="T28" fmla="*/ 4 w 32"/>
                <a:gd name="T29" fmla="*/ 128 h 138"/>
                <a:gd name="T30" fmla="*/ 0 w 32"/>
                <a:gd name="T31" fmla="*/ 13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138">
                  <a:moveTo>
                    <a:pt x="31" y="0"/>
                  </a:moveTo>
                  <a:lnTo>
                    <a:pt x="30" y="8"/>
                  </a:lnTo>
                  <a:lnTo>
                    <a:pt x="30" y="17"/>
                  </a:lnTo>
                  <a:lnTo>
                    <a:pt x="29" y="24"/>
                  </a:lnTo>
                  <a:lnTo>
                    <a:pt x="28" y="34"/>
                  </a:lnTo>
                  <a:lnTo>
                    <a:pt x="26" y="43"/>
                  </a:lnTo>
                  <a:lnTo>
                    <a:pt x="25" y="52"/>
                  </a:lnTo>
                  <a:lnTo>
                    <a:pt x="23" y="62"/>
                  </a:lnTo>
                  <a:lnTo>
                    <a:pt x="21" y="72"/>
                  </a:lnTo>
                  <a:lnTo>
                    <a:pt x="18" y="81"/>
                  </a:lnTo>
                  <a:lnTo>
                    <a:pt x="16" y="92"/>
                  </a:lnTo>
                  <a:lnTo>
                    <a:pt x="13" y="101"/>
                  </a:lnTo>
                  <a:lnTo>
                    <a:pt x="10" y="110"/>
                  </a:lnTo>
                  <a:lnTo>
                    <a:pt x="7" y="119"/>
                  </a:lnTo>
                  <a:lnTo>
                    <a:pt x="4" y="128"/>
                  </a:lnTo>
                  <a:lnTo>
                    <a:pt x="0" y="137"/>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97" name="Freeform 93"/>
            <p:cNvSpPr>
              <a:spLocks/>
            </p:cNvSpPr>
            <p:nvPr/>
          </p:nvSpPr>
          <p:spPr bwMode="auto">
            <a:xfrm>
              <a:off x="5756" y="2632"/>
              <a:ext cx="82" cy="111"/>
            </a:xfrm>
            <a:custGeom>
              <a:avLst/>
              <a:gdLst>
                <a:gd name="T0" fmla="*/ 81 w 82"/>
                <a:gd name="T1" fmla="*/ 0 h 111"/>
                <a:gd name="T2" fmla="*/ 77 w 82"/>
                <a:gd name="T3" fmla="*/ 8 h 111"/>
                <a:gd name="T4" fmla="*/ 73 w 82"/>
                <a:gd name="T5" fmla="*/ 17 h 111"/>
                <a:gd name="T6" fmla="*/ 68 w 82"/>
                <a:gd name="T7" fmla="*/ 25 h 111"/>
                <a:gd name="T8" fmla="*/ 62 w 82"/>
                <a:gd name="T9" fmla="*/ 33 h 111"/>
                <a:gd name="T10" fmla="*/ 56 w 82"/>
                <a:gd name="T11" fmla="*/ 41 h 111"/>
                <a:gd name="T12" fmla="*/ 51 w 82"/>
                <a:gd name="T13" fmla="*/ 49 h 111"/>
                <a:gd name="T14" fmla="*/ 45 w 82"/>
                <a:gd name="T15" fmla="*/ 57 h 111"/>
                <a:gd name="T16" fmla="*/ 38 w 82"/>
                <a:gd name="T17" fmla="*/ 65 h 111"/>
                <a:gd name="T18" fmla="*/ 32 w 82"/>
                <a:gd name="T19" fmla="*/ 72 h 111"/>
                <a:gd name="T20" fmla="*/ 26 w 82"/>
                <a:gd name="T21" fmla="*/ 80 h 111"/>
                <a:gd name="T22" fmla="*/ 19 w 82"/>
                <a:gd name="T23" fmla="*/ 87 h 111"/>
                <a:gd name="T24" fmla="*/ 13 w 82"/>
                <a:gd name="T25" fmla="*/ 95 h 111"/>
                <a:gd name="T26" fmla="*/ 6 w 82"/>
                <a:gd name="T27" fmla="*/ 103 h 111"/>
                <a:gd name="T28" fmla="*/ 0 w 82"/>
                <a:gd name="T29"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111">
                  <a:moveTo>
                    <a:pt x="81" y="0"/>
                  </a:moveTo>
                  <a:lnTo>
                    <a:pt x="77" y="8"/>
                  </a:lnTo>
                  <a:lnTo>
                    <a:pt x="73" y="17"/>
                  </a:lnTo>
                  <a:lnTo>
                    <a:pt x="68" y="25"/>
                  </a:lnTo>
                  <a:lnTo>
                    <a:pt x="62" y="33"/>
                  </a:lnTo>
                  <a:lnTo>
                    <a:pt x="56" y="41"/>
                  </a:lnTo>
                  <a:lnTo>
                    <a:pt x="51" y="49"/>
                  </a:lnTo>
                  <a:lnTo>
                    <a:pt x="45" y="57"/>
                  </a:lnTo>
                  <a:lnTo>
                    <a:pt x="38" y="65"/>
                  </a:lnTo>
                  <a:lnTo>
                    <a:pt x="32" y="72"/>
                  </a:lnTo>
                  <a:lnTo>
                    <a:pt x="26" y="80"/>
                  </a:lnTo>
                  <a:lnTo>
                    <a:pt x="19" y="87"/>
                  </a:lnTo>
                  <a:lnTo>
                    <a:pt x="13" y="95"/>
                  </a:lnTo>
                  <a:lnTo>
                    <a:pt x="6" y="103"/>
                  </a:lnTo>
                  <a:lnTo>
                    <a:pt x="0" y="11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98" name="Freeform 94"/>
            <p:cNvSpPr>
              <a:spLocks/>
            </p:cNvSpPr>
            <p:nvPr/>
          </p:nvSpPr>
          <p:spPr bwMode="auto">
            <a:xfrm>
              <a:off x="5655" y="2742"/>
              <a:ext cx="102" cy="101"/>
            </a:xfrm>
            <a:custGeom>
              <a:avLst/>
              <a:gdLst>
                <a:gd name="T0" fmla="*/ 101 w 102"/>
                <a:gd name="T1" fmla="*/ 0 h 101"/>
                <a:gd name="T2" fmla="*/ 94 w 102"/>
                <a:gd name="T3" fmla="*/ 8 h 101"/>
                <a:gd name="T4" fmla="*/ 87 w 102"/>
                <a:gd name="T5" fmla="*/ 15 h 101"/>
                <a:gd name="T6" fmla="*/ 80 w 102"/>
                <a:gd name="T7" fmla="*/ 22 h 101"/>
                <a:gd name="T8" fmla="*/ 73 w 102"/>
                <a:gd name="T9" fmla="*/ 29 h 101"/>
                <a:gd name="T10" fmla="*/ 66 w 102"/>
                <a:gd name="T11" fmla="*/ 36 h 101"/>
                <a:gd name="T12" fmla="*/ 59 w 102"/>
                <a:gd name="T13" fmla="*/ 43 h 101"/>
                <a:gd name="T14" fmla="*/ 53 w 102"/>
                <a:gd name="T15" fmla="*/ 50 h 101"/>
                <a:gd name="T16" fmla="*/ 45 w 102"/>
                <a:gd name="T17" fmla="*/ 56 h 101"/>
                <a:gd name="T18" fmla="*/ 38 w 102"/>
                <a:gd name="T19" fmla="*/ 63 h 101"/>
                <a:gd name="T20" fmla="*/ 31 w 102"/>
                <a:gd name="T21" fmla="*/ 70 h 101"/>
                <a:gd name="T22" fmla="*/ 24 w 102"/>
                <a:gd name="T23" fmla="*/ 76 h 101"/>
                <a:gd name="T24" fmla="*/ 18 w 102"/>
                <a:gd name="T25" fmla="*/ 82 h 101"/>
                <a:gd name="T26" fmla="*/ 11 w 102"/>
                <a:gd name="T27" fmla="*/ 88 h 101"/>
                <a:gd name="T28" fmla="*/ 5 w 102"/>
                <a:gd name="T29" fmla="*/ 94 h 101"/>
                <a:gd name="T30" fmla="*/ 0 w 102"/>
                <a:gd name="T31" fmla="*/ 10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 h="101">
                  <a:moveTo>
                    <a:pt x="101" y="0"/>
                  </a:moveTo>
                  <a:lnTo>
                    <a:pt x="94" y="8"/>
                  </a:lnTo>
                  <a:lnTo>
                    <a:pt x="87" y="15"/>
                  </a:lnTo>
                  <a:lnTo>
                    <a:pt x="80" y="22"/>
                  </a:lnTo>
                  <a:lnTo>
                    <a:pt x="73" y="29"/>
                  </a:lnTo>
                  <a:lnTo>
                    <a:pt x="66" y="36"/>
                  </a:lnTo>
                  <a:lnTo>
                    <a:pt x="59" y="43"/>
                  </a:lnTo>
                  <a:lnTo>
                    <a:pt x="53" y="50"/>
                  </a:lnTo>
                  <a:lnTo>
                    <a:pt x="45" y="56"/>
                  </a:lnTo>
                  <a:lnTo>
                    <a:pt x="38" y="63"/>
                  </a:lnTo>
                  <a:lnTo>
                    <a:pt x="31" y="70"/>
                  </a:lnTo>
                  <a:lnTo>
                    <a:pt x="24" y="76"/>
                  </a:lnTo>
                  <a:lnTo>
                    <a:pt x="18" y="82"/>
                  </a:lnTo>
                  <a:lnTo>
                    <a:pt x="11" y="88"/>
                  </a:lnTo>
                  <a:lnTo>
                    <a:pt x="5" y="94"/>
                  </a:lnTo>
                  <a:lnTo>
                    <a:pt x="0" y="10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1999" name="Freeform 95"/>
            <p:cNvSpPr>
              <a:spLocks/>
            </p:cNvSpPr>
            <p:nvPr/>
          </p:nvSpPr>
          <p:spPr bwMode="auto">
            <a:xfrm>
              <a:off x="5585" y="2842"/>
              <a:ext cx="71" cy="61"/>
            </a:xfrm>
            <a:custGeom>
              <a:avLst/>
              <a:gdLst>
                <a:gd name="T0" fmla="*/ 70 w 71"/>
                <a:gd name="T1" fmla="*/ 0 h 61"/>
                <a:gd name="T2" fmla="*/ 60 w 71"/>
                <a:gd name="T3" fmla="*/ 8 h 61"/>
                <a:gd name="T4" fmla="*/ 51 w 71"/>
                <a:gd name="T5" fmla="*/ 16 h 61"/>
                <a:gd name="T6" fmla="*/ 43 w 71"/>
                <a:gd name="T7" fmla="*/ 23 h 61"/>
                <a:gd name="T8" fmla="*/ 35 w 71"/>
                <a:gd name="T9" fmla="*/ 29 h 61"/>
                <a:gd name="T10" fmla="*/ 28 w 71"/>
                <a:gd name="T11" fmla="*/ 36 h 61"/>
                <a:gd name="T12" fmla="*/ 21 w 71"/>
                <a:gd name="T13" fmla="*/ 42 h 61"/>
                <a:gd name="T14" fmla="*/ 14 w 71"/>
                <a:gd name="T15" fmla="*/ 47 h 61"/>
                <a:gd name="T16" fmla="*/ 8 w 71"/>
                <a:gd name="T17" fmla="*/ 54 h 61"/>
                <a:gd name="T18" fmla="*/ 0 w 71"/>
                <a:gd name="T19" fmla="*/ 6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61">
                  <a:moveTo>
                    <a:pt x="70" y="0"/>
                  </a:moveTo>
                  <a:lnTo>
                    <a:pt x="60" y="8"/>
                  </a:lnTo>
                  <a:lnTo>
                    <a:pt x="51" y="16"/>
                  </a:lnTo>
                  <a:lnTo>
                    <a:pt x="43" y="23"/>
                  </a:lnTo>
                  <a:lnTo>
                    <a:pt x="35" y="29"/>
                  </a:lnTo>
                  <a:lnTo>
                    <a:pt x="28" y="36"/>
                  </a:lnTo>
                  <a:lnTo>
                    <a:pt x="21" y="42"/>
                  </a:lnTo>
                  <a:lnTo>
                    <a:pt x="14" y="47"/>
                  </a:lnTo>
                  <a:lnTo>
                    <a:pt x="8" y="54"/>
                  </a:lnTo>
                  <a:lnTo>
                    <a:pt x="0" y="6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00" name="Freeform 96"/>
            <p:cNvSpPr>
              <a:spLocks/>
            </p:cNvSpPr>
            <p:nvPr/>
          </p:nvSpPr>
          <p:spPr bwMode="auto">
            <a:xfrm>
              <a:off x="5534" y="2902"/>
              <a:ext cx="52" cy="54"/>
            </a:xfrm>
            <a:custGeom>
              <a:avLst/>
              <a:gdLst>
                <a:gd name="T0" fmla="*/ 51 w 52"/>
                <a:gd name="T1" fmla="*/ 0 h 54"/>
                <a:gd name="T2" fmla="*/ 43 w 52"/>
                <a:gd name="T3" fmla="*/ 7 h 54"/>
                <a:gd name="T4" fmla="*/ 36 w 52"/>
                <a:gd name="T5" fmla="*/ 14 h 54"/>
                <a:gd name="T6" fmla="*/ 28 w 52"/>
                <a:gd name="T7" fmla="*/ 22 h 54"/>
                <a:gd name="T8" fmla="*/ 22 w 52"/>
                <a:gd name="T9" fmla="*/ 28 h 54"/>
                <a:gd name="T10" fmla="*/ 14 w 52"/>
                <a:gd name="T11" fmla="*/ 36 h 54"/>
                <a:gd name="T12" fmla="*/ 7 w 52"/>
                <a:gd name="T13" fmla="*/ 44 h 54"/>
                <a:gd name="T14" fmla="*/ 0 w 52"/>
                <a:gd name="T15" fmla="*/ 53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54">
                  <a:moveTo>
                    <a:pt x="51" y="0"/>
                  </a:moveTo>
                  <a:lnTo>
                    <a:pt x="43" y="7"/>
                  </a:lnTo>
                  <a:lnTo>
                    <a:pt x="36" y="14"/>
                  </a:lnTo>
                  <a:lnTo>
                    <a:pt x="28" y="22"/>
                  </a:lnTo>
                  <a:lnTo>
                    <a:pt x="22" y="28"/>
                  </a:lnTo>
                  <a:lnTo>
                    <a:pt x="14" y="36"/>
                  </a:lnTo>
                  <a:lnTo>
                    <a:pt x="7" y="44"/>
                  </a:lnTo>
                  <a:lnTo>
                    <a:pt x="0" y="53"/>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01" name="Freeform 97"/>
            <p:cNvSpPr>
              <a:spLocks/>
            </p:cNvSpPr>
            <p:nvPr/>
          </p:nvSpPr>
          <p:spPr bwMode="auto">
            <a:xfrm>
              <a:off x="5472" y="2955"/>
              <a:ext cx="63" cy="75"/>
            </a:xfrm>
            <a:custGeom>
              <a:avLst/>
              <a:gdLst>
                <a:gd name="T0" fmla="*/ 62 w 63"/>
                <a:gd name="T1" fmla="*/ 0 h 75"/>
                <a:gd name="T2" fmla="*/ 56 w 63"/>
                <a:gd name="T3" fmla="*/ 6 h 75"/>
                <a:gd name="T4" fmla="*/ 50 w 63"/>
                <a:gd name="T5" fmla="*/ 13 h 75"/>
                <a:gd name="T6" fmla="*/ 43 w 63"/>
                <a:gd name="T7" fmla="*/ 21 h 75"/>
                <a:gd name="T8" fmla="*/ 36 w 63"/>
                <a:gd name="T9" fmla="*/ 29 h 75"/>
                <a:gd name="T10" fmla="*/ 30 w 63"/>
                <a:gd name="T11" fmla="*/ 36 h 75"/>
                <a:gd name="T12" fmla="*/ 23 w 63"/>
                <a:gd name="T13" fmla="*/ 44 h 75"/>
                <a:gd name="T14" fmla="*/ 17 w 63"/>
                <a:gd name="T15" fmla="*/ 52 h 75"/>
                <a:gd name="T16" fmla="*/ 11 w 63"/>
                <a:gd name="T17" fmla="*/ 59 h 75"/>
                <a:gd name="T18" fmla="*/ 5 w 63"/>
                <a:gd name="T19" fmla="*/ 67 h 75"/>
                <a:gd name="T20" fmla="*/ 0 w 63"/>
                <a:gd name="T21"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75">
                  <a:moveTo>
                    <a:pt x="62" y="0"/>
                  </a:moveTo>
                  <a:lnTo>
                    <a:pt x="56" y="6"/>
                  </a:lnTo>
                  <a:lnTo>
                    <a:pt x="50" y="13"/>
                  </a:lnTo>
                  <a:lnTo>
                    <a:pt x="43" y="21"/>
                  </a:lnTo>
                  <a:lnTo>
                    <a:pt x="36" y="29"/>
                  </a:lnTo>
                  <a:lnTo>
                    <a:pt x="30" y="36"/>
                  </a:lnTo>
                  <a:lnTo>
                    <a:pt x="23" y="44"/>
                  </a:lnTo>
                  <a:lnTo>
                    <a:pt x="17" y="52"/>
                  </a:lnTo>
                  <a:lnTo>
                    <a:pt x="11" y="59"/>
                  </a:lnTo>
                  <a:lnTo>
                    <a:pt x="5" y="67"/>
                  </a:lnTo>
                  <a:lnTo>
                    <a:pt x="0" y="74"/>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02" name="Freeform 98"/>
            <p:cNvSpPr>
              <a:spLocks/>
            </p:cNvSpPr>
            <p:nvPr/>
          </p:nvSpPr>
          <p:spPr bwMode="auto">
            <a:xfrm>
              <a:off x="5431" y="3029"/>
              <a:ext cx="42" cy="63"/>
            </a:xfrm>
            <a:custGeom>
              <a:avLst/>
              <a:gdLst>
                <a:gd name="T0" fmla="*/ 41 w 42"/>
                <a:gd name="T1" fmla="*/ 0 h 63"/>
                <a:gd name="T2" fmla="*/ 33 w 42"/>
                <a:gd name="T3" fmla="*/ 9 h 63"/>
                <a:gd name="T4" fmla="*/ 27 w 42"/>
                <a:gd name="T5" fmla="*/ 18 h 63"/>
                <a:gd name="T6" fmla="*/ 21 w 42"/>
                <a:gd name="T7" fmla="*/ 28 h 63"/>
                <a:gd name="T8" fmla="*/ 15 w 42"/>
                <a:gd name="T9" fmla="*/ 36 h 63"/>
                <a:gd name="T10" fmla="*/ 9 w 42"/>
                <a:gd name="T11" fmla="*/ 45 h 63"/>
                <a:gd name="T12" fmla="*/ 4 w 42"/>
                <a:gd name="T13" fmla="*/ 54 h 63"/>
                <a:gd name="T14" fmla="*/ 0 w 42"/>
                <a:gd name="T15" fmla="*/ 62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3">
                  <a:moveTo>
                    <a:pt x="41" y="0"/>
                  </a:moveTo>
                  <a:lnTo>
                    <a:pt x="33" y="9"/>
                  </a:lnTo>
                  <a:lnTo>
                    <a:pt x="27" y="18"/>
                  </a:lnTo>
                  <a:lnTo>
                    <a:pt x="21" y="28"/>
                  </a:lnTo>
                  <a:lnTo>
                    <a:pt x="15" y="36"/>
                  </a:lnTo>
                  <a:lnTo>
                    <a:pt x="9" y="45"/>
                  </a:lnTo>
                  <a:lnTo>
                    <a:pt x="4" y="54"/>
                  </a:lnTo>
                  <a:lnTo>
                    <a:pt x="0" y="62"/>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03" name="Freeform 99"/>
            <p:cNvSpPr>
              <a:spLocks/>
            </p:cNvSpPr>
            <p:nvPr/>
          </p:nvSpPr>
          <p:spPr bwMode="auto">
            <a:xfrm>
              <a:off x="5401" y="3091"/>
              <a:ext cx="31" cy="59"/>
            </a:xfrm>
            <a:custGeom>
              <a:avLst/>
              <a:gdLst>
                <a:gd name="T0" fmla="*/ 30 w 31"/>
                <a:gd name="T1" fmla="*/ 0 h 59"/>
                <a:gd name="T2" fmla="*/ 24 w 31"/>
                <a:gd name="T3" fmla="*/ 9 h 59"/>
                <a:gd name="T4" fmla="*/ 19 w 31"/>
                <a:gd name="T5" fmla="*/ 20 h 59"/>
                <a:gd name="T6" fmla="*/ 14 w 31"/>
                <a:gd name="T7" fmla="*/ 29 h 59"/>
                <a:gd name="T8" fmla="*/ 10 w 31"/>
                <a:gd name="T9" fmla="*/ 39 h 59"/>
                <a:gd name="T10" fmla="*/ 5 w 31"/>
                <a:gd name="T11" fmla="*/ 49 h 59"/>
                <a:gd name="T12" fmla="*/ 0 w 31"/>
                <a:gd name="T13" fmla="*/ 58 h 59"/>
              </a:gdLst>
              <a:ahLst/>
              <a:cxnLst>
                <a:cxn ang="0">
                  <a:pos x="T0" y="T1"/>
                </a:cxn>
                <a:cxn ang="0">
                  <a:pos x="T2" y="T3"/>
                </a:cxn>
                <a:cxn ang="0">
                  <a:pos x="T4" y="T5"/>
                </a:cxn>
                <a:cxn ang="0">
                  <a:pos x="T6" y="T7"/>
                </a:cxn>
                <a:cxn ang="0">
                  <a:pos x="T8" y="T9"/>
                </a:cxn>
                <a:cxn ang="0">
                  <a:pos x="T10" y="T11"/>
                </a:cxn>
                <a:cxn ang="0">
                  <a:pos x="T12" y="T13"/>
                </a:cxn>
              </a:cxnLst>
              <a:rect l="0" t="0" r="r" b="b"/>
              <a:pathLst>
                <a:path w="31" h="59">
                  <a:moveTo>
                    <a:pt x="30" y="0"/>
                  </a:moveTo>
                  <a:lnTo>
                    <a:pt x="24" y="9"/>
                  </a:lnTo>
                  <a:lnTo>
                    <a:pt x="19" y="20"/>
                  </a:lnTo>
                  <a:lnTo>
                    <a:pt x="14" y="29"/>
                  </a:lnTo>
                  <a:lnTo>
                    <a:pt x="10" y="39"/>
                  </a:lnTo>
                  <a:lnTo>
                    <a:pt x="5" y="49"/>
                  </a:lnTo>
                  <a:lnTo>
                    <a:pt x="0" y="58"/>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04" name="Freeform 100"/>
            <p:cNvSpPr>
              <a:spLocks/>
            </p:cNvSpPr>
            <p:nvPr/>
          </p:nvSpPr>
          <p:spPr bwMode="auto">
            <a:xfrm>
              <a:off x="5372" y="3149"/>
              <a:ext cx="30" cy="58"/>
            </a:xfrm>
            <a:custGeom>
              <a:avLst/>
              <a:gdLst>
                <a:gd name="T0" fmla="*/ 29 w 30"/>
                <a:gd name="T1" fmla="*/ 0 h 58"/>
                <a:gd name="T2" fmla="*/ 25 w 30"/>
                <a:gd name="T3" fmla="*/ 10 h 58"/>
                <a:gd name="T4" fmla="*/ 19 w 30"/>
                <a:gd name="T5" fmla="*/ 20 h 58"/>
                <a:gd name="T6" fmla="*/ 15 w 30"/>
                <a:gd name="T7" fmla="*/ 31 h 58"/>
                <a:gd name="T8" fmla="*/ 10 w 30"/>
                <a:gd name="T9" fmla="*/ 41 h 58"/>
                <a:gd name="T10" fmla="*/ 5 w 30"/>
                <a:gd name="T11" fmla="*/ 49 h 58"/>
                <a:gd name="T12" fmla="*/ 0 w 30"/>
                <a:gd name="T13" fmla="*/ 57 h 58"/>
              </a:gdLst>
              <a:ahLst/>
              <a:cxnLst>
                <a:cxn ang="0">
                  <a:pos x="T0" y="T1"/>
                </a:cxn>
                <a:cxn ang="0">
                  <a:pos x="T2" y="T3"/>
                </a:cxn>
                <a:cxn ang="0">
                  <a:pos x="T4" y="T5"/>
                </a:cxn>
                <a:cxn ang="0">
                  <a:pos x="T6" y="T7"/>
                </a:cxn>
                <a:cxn ang="0">
                  <a:pos x="T8" y="T9"/>
                </a:cxn>
                <a:cxn ang="0">
                  <a:pos x="T10" y="T11"/>
                </a:cxn>
                <a:cxn ang="0">
                  <a:pos x="T12" y="T13"/>
                </a:cxn>
              </a:cxnLst>
              <a:rect l="0" t="0" r="r" b="b"/>
              <a:pathLst>
                <a:path w="30" h="58">
                  <a:moveTo>
                    <a:pt x="29" y="0"/>
                  </a:moveTo>
                  <a:lnTo>
                    <a:pt x="25" y="10"/>
                  </a:lnTo>
                  <a:lnTo>
                    <a:pt x="19" y="20"/>
                  </a:lnTo>
                  <a:lnTo>
                    <a:pt x="15" y="31"/>
                  </a:lnTo>
                  <a:lnTo>
                    <a:pt x="10" y="41"/>
                  </a:lnTo>
                  <a:lnTo>
                    <a:pt x="5" y="49"/>
                  </a:lnTo>
                  <a:lnTo>
                    <a:pt x="0" y="57"/>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05" name="Freeform 101"/>
            <p:cNvSpPr>
              <a:spLocks/>
            </p:cNvSpPr>
            <p:nvPr/>
          </p:nvSpPr>
          <p:spPr bwMode="auto">
            <a:xfrm>
              <a:off x="5339" y="3206"/>
              <a:ext cx="34" cy="21"/>
            </a:xfrm>
            <a:custGeom>
              <a:avLst/>
              <a:gdLst>
                <a:gd name="T0" fmla="*/ 33 w 34"/>
                <a:gd name="T1" fmla="*/ 0 h 21"/>
                <a:gd name="T2" fmla="*/ 22 w 34"/>
                <a:gd name="T3" fmla="*/ 11 h 21"/>
                <a:gd name="T4" fmla="*/ 10 w 34"/>
                <a:gd name="T5" fmla="*/ 18 h 21"/>
                <a:gd name="T6" fmla="*/ 0 w 34"/>
                <a:gd name="T7" fmla="*/ 20 h 21"/>
              </a:gdLst>
              <a:ahLst/>
              <a:cxnLst>
                <a:cxn ang="0">
                  <a:pos x="T0" y="T1"/>
                </a:cxn>
                <a:cxn ang="0">
                  <a:pos x="T2" y="T3"/>
                </a:cxn>
                <a:cxn ang="0">
                  <a:pos x="T4" y="T5"/>
                </a:cxn>
                <a:cxn ang="0">
                  <a:pos x="T6" y="T7"/>
                </a:cxn>
              </a:cxnLst>
              <a:rect l="0" t="0" r="r" b="b"/>
              <a:pathLst>
                <a:path w="34" h="21">
                  <a:moveTo>
                    <a:pt x="33" y="0"/>
                  </a:moveTo>
                  <a:lnTo>
                    <a:pt x="22" y="11"/>
                  </a:lnTo>
                  <a:lnTo>
                    <a:pt x="10" y="18"/>
                  </a:lnTo>
                  <a:lnTo>
                    <a:pt x="0" y="2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06" name="Freeform 102"/>
            <p:cNvSpPr>
              <a:spLocks/>
            </p:cNvSpPr>
            <p:nvPr/>
          </p:nvSpPr>
          <p:spPr bwMode="auto">
            <a:xfrm>
              <a:off x="5316" y="3195"/>
              <a:ext cx="24" cy="32"/>
            </a:xfrm>
            <a:custGeom>
              <a:avLst/>
              <a:gdLst>
                <a:gd name="T0" fmla="*/ 23 w 24"/>
                <a:gd name="T1" fmla="*/ 31 h 32"/>
                <a:gd name="T2" fmla="*/ 16 w 24"/>
                <a:gd name="T3" fmla="*/ 28 h 32"/>
                <a:gd name="T4" fmla="*/ 8 w 24"/>
                <a:gd name="T5" fmla="*/ 22 h 32"/>
                <a:gd name="T6" fmla="*/ 3 w 24"/>
                <a:gd name="T7" fmla="*/ 12 h 32"/>
                <a:gd name="T8" fmla="*/ 0 w 24"/>
                <a:gd name="T9" fmla="*/ 0 h 32"/>
              </a:gdLst>
              <a:ahLst/>
              <a:cxnLst>
                <a:cxn ang="0">
                  <a:pos x="T0" y="T1"/>
                </a:cxn>
                <a:cxn ang="0">
                  <a:pos x="T2" y="T3"/>
                </a:cxn>
                <a:cxn ang="0">
                  <a:pos x="T4" y="T5"/>
                </a:cxn>
                <a:cxn ang="0">
                  <a:pos x="T6" y="T7"/>
                </a:cxn>
                <a:cxn ang="0">
                  <a:pos x="T8" y="T9"/>
                </a:cxn>
              </a:cxnLst>
              <a:rect l="0" t="0" r="r" b="b"/>
              <a:pathLst>
                <a:path w="24" h="32">
                  <a:moveTo>
                    <a:pt x="23" y="31"/>
                  </a:moveTo>
                  <a:lnTo>
                    <a:pt x="16" y="28"/>
                  </a:lnTo>
                  <a:lnTo>
                    <a:pt x="8" y="22"/>
                  </a:lnTo>
                  <a:lnTo>
                    <a:pt x="3" y="12"/>
                  </a:lnTo>
                  <a:lnTo>
                    <a:pt x="0"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07" name="Freeform 103"/>
            <p:cNvSpPr>
              <a:spLocks/>
            </p:cNvSpPr>
            <p:nvPr/>
          </p:nvSpPr>
          <p:spPr bwMode="auto">
            <a:xfrm>
              <a:off x="5316" y="3109"/>
              <a:ext cx="24" cy="87"/>
            </a:xfrm>
            <a:custGeom>
              <a:avLst/>
              <a:gdLst>
                <a:gd name="T0" fmla="*/ 0 w 24"/>
                <a:gd name="T1" fmla="*/ 86 h 87"/>
                <a:gd name="T2" fmla="*/ 1 w 24"/>
                <a:gd name="T3" fmla="*/ 79 h 87"/>
                <a:gd name="T4" fmla="*/ 2 w 24"/>
                <a:gd name="T5" fmla="*/ 70 h 87"/>
                <a:gd name="T6" fmla="*/ 4 w 24"/>
                <a:gd name="T7" fmla="*/ 61 h 87"/>
                <a:gd name="T8" fmla="*/ 6 w 24"/>
                <a:gd name="T9" fmla="*/ 52 h 87"/>
                <a:gd name="T10" fmla="*/ 9 w 24"/>
                <a:gd name="T11" fmla="*/ 42 h 87"/>
                <a:gd name="T12" fmla="*/ 12 w 24"/>
                <a:gd name="T13" fmla="*/ 31 h 87"/>
                <a:gd name="T14" fmla="*/ 15 w 24"/>
                <a:gd name="T15" fmla="*/ 21 h 87"/>
                <a:gd name="T16" fmla="*/ 19 w 24"/>
                <a:gd name="T17" fmla="*/ 10 h 87"/>
                <a:gd name="T18" fmla="*/ 23 w 24"/>
                <a:gd name="T1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87">
                  <a:moveTo>
                    <a:pt x="0" y="86"/>
                  </a:moveTo>
                  <a:lnTo>
                    <a:pt x="1" y="79"/>
                  </a:lnTo>
                  <a:lnTo>
                    <a:pt x="2" y="70"/>
                  </a:lnTo>
                  <a:lnTo>
                    <a:pt x="4" y="61"/>
                  </a:lnTo>
                  <a:lnTo>
                    <a:pt x="6" y="52"/>
                  </a:lnTo>
                  <a:lnTo>
                    <a:pt x="9" y="42"/>
                  </a:lnTo>
                  <a:lnTo>
                    <a:pt x="12" y="31"/>
                  </a:lnTo>
                  <a:lnTo>
                    <a:pt x="15" y="21"/>
                  </a:lnTo>
                  <a:lnTo>
                    <a:pt x="19" y="10"/>
                  </a:lnTo>
                  <a:lnTo>
                    <a:pt x="23"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08" name="Freeform 104"/>
            <p:cNvSpPr>
              <a:spLocks/>
            </p:cNvSpPr>
            <p:nvPr/>
          </p:nvSpPr>
          <p:spPr bwMode="auto">
            <a:xfrm>
              <a:off x="5339" y="3018"/>
              <a:ext cx="50" cy="92"/>
            </a:xfrm>
            <a:custGeom>
              <a:avLst/>
              <a:gdLst>
                <a:gd name="T0" fmla="*/ 0 w 50"/>
                <a:gd name="T1" fmla="*/ 91 h 92"/>
                <a:gd name="T2" fmla="*/ 4 w 50"/>
                <a:gd name="T3" fmla="*/ 82 h 92"/>
                <a:gd name="T4" fmla="*/ 8 w 50"/>
                <a:gd name="T5" fmla="*/ 73 h 92"/>
                <a:gd name="T6" fmla="*/ 12 w 50"/>
                <a:gd name="T7" fmla="*/ 64 h 92"/>
                <a:gd name="T8" fmla="*/ 17 w 50"/>
                <a:gd name="T9" fmla="*/ 55 h 92"/>
                <a:gd name="T10" fmla="*/ 22 w 50"/>
                <a:gd name="T11" fmla="*/ 46 h 92"/>
                <a:gd name="T12" fmla="*/ 27 w 50"/>
                <a:gd name="T13" fmla="*/ 37 h 92"/>
                <a:gd name="T14" fmla="*/ 33 w 50"/>
                <a:gd name="T15" fmla="*/ 28 h 92"/>
                <a:gd name="T16" fmla="*/ 38 w 50"/>
                <a:gd name="T17" fmla="*/ 19 h 92"/>
                <a:gd name="T18" fmla="*/ 43 w 50"/>
                <a:gd name="T19" fmla="*/ 10 h 92"/>
                <a:gd name="T20" fmla="*/ 49 w 50"/>
                <a:gd name="T21"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2">
                  <a:moveTo>
                    <a:pt x="0" y="91"/>
                  </a:moveTo>
                  <a:lnTo>
                    <a:pt x="4" y="82"/>
                  </a:lnTo>
                  <a:lnTo>
                    <a:pt x="8" y="73"/>
                  </a:lnTo>
                  <a:lnTo>
                    <a:pt x="12" y="64"/>
                  </a:lnTo>
                  <a:lnTo>
                    <a:pt x="17" y="55"/>
                  </a:lnTo>
                  <a:lnTo>
                    <a:pt x="22" y="46"/>
                  </a:lnTo>
                  <a:lnTo>
                    <a:pt x="27" y="37"/>
                  </a:lnTo>
                  <a:lnTo>
                    <a:pt x="33" y="28"/>
                  </a:lnTo>
                  <a:lnTo>
                    <a:pt x="38" y="19"/>
                  </a:lnTo>
                  <a:lnTo>
                    <a:pt x="43" y="10"/>
                  </a:lnTo>
                  <a:lnTo>
                    <a:pt x="49"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09" name="Freeform 105"/>
            <p:cNvSpPr>
              <a:spLocks/>
            </p:cNvSpPr>
            <p:nvPr/>
          </p:nvSpPr>
          <p:spPr bwMode="auto">
            <a:xfrm>
              <a:off x="5388" y="2924"/>
              <a:ext cx="64" cy="95"/>
            </a:xfrm>
            <a:custGeom>
              <a:avLst/>
              <a:gdLst>
                <a:gd name="T0" fmla="*/ 0 w 64"/>
                <a:gd name="T1" fmla="*/ 94 h 95"/>
                <a:gd name="T2" fmla="*/ 5 w 64"/>
                <a:gd name="T3" fmla="*/ 87 h 95"/>
                <a:gd name="T4" fmla="*/ 9 w 64"/>
                <a:gd name="T5" fmla="*/ 79 h 95"/>
                <a:gd name="T6" fmla="*/ 14 w 64"/>
                <a:gd name="T7" fmla="*/ 71 h 95"/>
                <a:gd name="T8" fmla="*/ 19 w 64"/>
                <a:gd name="T9" fmla="*/ 62 h 95"/>
                <a:gd name="T10" fmla="*/ 24 w 64"/>
                <a:gd name="T11" fmla="*/ 55 h 95"/>
                <a:gd name="T12" fmla="*/ 28 w 64"/>
                <a:gd name="T13" fmla="*/ 47 h 95"/>
                <a:gd name="T14" fmla="*/ 34 w 64"/>
                <a:gd name="T15" fmla="*/ 38 h 95"/>
                <a:gd name="T16" fmla="*/ 40 w 64"/>
                <a:gd name="T17" fmla="*/ 30 h 95"/>
                <a:gd name="T18" fmla="*/ 45 w 64"/>
                <a:gd name="T19" fmla="*/ 23 h 95"/>
                <a:gd name="T20" fmla="*/ 51 w 64"/>
                <a:gd name="T21" fmla="*/ 15 h 95"/>
                <a:gd name="T22" fmla="*/ 56 w 64"/>
                <a:gd name="T23" fmla="*/ 7 h 95"/>
                <a:gd name="T24" fmla="*/ 63 w 64"/>
                <a:gd name="T25"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95">
                  <a:moveTo>
                    <a:pt x="0" y="94"/>
                  </a:moveTo>
                  <a:lnTo>
                    <a:pt x="5" y="87"/>
                  </a:lnTo>
                  <a:lnTo>
                    <a:pt x="9" y="79"/>
                  </a:lnTo>
                  <a:lnTo>
                    <a:pt x="14" y="71"/>
                  </a:lnTo>
                  <a:lnTo>
                    <a:pt x="19" y="62"/>
                  </a:lnTo>
                  <a:lnTo>
                    <a:pt x="24" y="55"/>
                  </a:lnTo>
                  <a:lnTo>
                    <a:pt x="28" y="47"/>
                  </a:lnTo>
                  <a:lnTo>
                    <a:pt x="34" y="38"/>
                  </a:lnTo>
                  <a:lnTo>
                    <a:pt x="40" y="30"/>
                  </a:lnTo>
                  <a:lnTo>
                    <a:pt x="45" y="23"/>
                  </a:lnTo>
                  <a:lnTo>
                    <a:pt x="51" y="15"/>
                  </a:lnTo>
                  <a:lnTo>
                    <a:pt x="56" y="7"/>
                  </a:lnTo>
                  <a:lnTo>
                    <a:pt x="63"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10" name="Freeform 106"/>
            <p:cNvSpPr>
              <a:spLocks/>
            </p:cNvSpPr>
            <p:nvPr/>
          </p:nvSpPr>
          <p:spPr bwMode="auto">
            <a:xfrm>
              <a:off x="5451" y="2839"/>
              <a:ext cx="89" cy="86"/>
            </a:xfrm>
            <a:custGeom>
              <a:avLst/>
              <a:gdLst>
                <a:gd name="T0" fmla="*/ 0 w 89"/>
                <a:gd name="T1" fmla="*/ 85 h 86"/>
                <a:gd name="T2" fmla="*/ 6 w 89"/>
                <a:gd name="T3" fmla="*/ 77 h 86"/>
                <a:gd name="T4" fmla="*/ 12 w 89"/>
                <a:gd name="T5" fmla="*/ 71 h 86"/>
                <a:gd name="T6" fmla="*/ 19 w 89"/>
                <a:gd name="T7" fmla="*/ 64 h 86"/>
                <a:gd name="T8" fmla="*/ 25 w 89"/>
                <a:gd name="T9" fmla="*/ 57 h 86"/>
                <a:gd name="T10" fmla="*/ 32 w 89"/>
                <a:gd name="T11" fmla="*/ 50 h 86"/>
                <a:gd name="T12" fmla="*/ 39 w 89"/>
                <a:gd name="T13" fmla="*/ 43 h 86"/>
                <a:gd name="T14" fmla="*/ 46 w 89"/>
                <a:gd name="T15" fmla="*/ 37 h 86"/>
                <a:gd name="T16" fmla="*/ 53 w 89"/>
                <a:gd name="T17" fmla="*/ 31 h 86"/>
                <a:gd name="T18" fmla="*/ 61 w 89"/>
                <a:gd name="T19" fmla="*/ 24 h 86"/>
                <a:gd name="T20" fmla="*/ 68 w 89"/>
                <a:gd name="T21" fmla="*/ 18 h 86"/>
                <a:gd name="T22" fmla="*/ 75 w 89"/>
                <a:gd name="T23" fmla="*/ 12 h 86"/>
                <a:gd name="T24" fmla="*/ 81 w 89"/>
                <a:gd name="T25" fmla="*/ 6 h 86"/>
                <a:gd name="T26" fmla="*/ 88 w 89"/>
                <a:gd name="T2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86">
                  <a:moveTo>
                    <a:pt x="0" y="85"/>
                  </a:moveTo>
                  <a:lnTo>
                    <a:pt x="6" y="77"/>
                  </a:lnTo>
                  <a:lnTo>
                    <a:pt x="12" y="71"/>
                  </a:lnTo>
                  <a:lnTo>
                    <a:pt x="19" y="64"/>
                  </a:lnTo>
                  <a:lnTo>
                    <a:pt x="25" y="57"/>
                  </a:lnTo>
                  <a:lnTo>
                    <a:pt x="32" y="50"/>
                  </a:lnTo>
                  <a:lnTo>
                    <a:pt x="39" y="43"/>
                  </a:lnTo>
                  <a:lnTo>
                    <a:pt x="46" y="37"/>
                  </a:lnTo>
                  <a:lnTo>
                    <a:pt x="53" y="31"/>
                  </a:lnTo>
                  <a:lnTo>
                    <a:pt x="61" y="24"/>
                  </a:lnTo>
                  <a:lnTo>
                    <a:pt x="68" y="18"/>
                  </a:lnTo>
                  <a:lnTo>
                    <a:pt x="75" y="12"/>
                  </a:lnTo>
                  <a:lnTo>
                    <a:pt x="81" y="6"/>
                  </a:lnTo>
                  <a:lnTo>
                    <a:pt x="88"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11" name="Freeform 107"/>
            <p:cNvSpPr>
              <a:spLocks/>
            </p:cNvSpPr>
            <p:nvPr/>
          </p:nvSpPr>
          <p:spPr bwMode="auto">
            <a:xfrm>
              <a:off x="5539" y="2780"/>
              <a:ext cx="72" cy="60"/>
            </a:xfrm>
            <a:custGeom>
              <a:avLst/>
              <a:gdLst>
                <a:gd name="T0" fmla="*/ 0 w 72"/>
                <a:gd name="T1" fmla="*/ 59 h 60"/>
                <a:gd name="T2" fmla="*/ 8 w 72"/>
                <a:gd name="T3" fmla="*/ 52 h 60"/>
                <a:gd name="T4" fmla="*/ 17 w 72"/>
                <a:gd name="T5" fmla="*/ 45 h 60"/>
                <a:gd name="T6" fmla="*/ 24 w 72"/>
                <a:gd name="T7" fmla="*/ 38 h 60"/>
                <a:gd name="T8" fmla="*/ 32 w 72"/>
                <a:gd name="T9" fmla="*/ 32 h 60"/>
                <a:gd name="T10" fmla="*/ 40 w 72"/>
                <a:gd name="T11" fmla="*/ 26 h 60"/>
                <a:gd name="T12" fmla="*/ 47 w 72"/>
                <a:gd name="T13" fmla="*/ 20 h 60"/>
                <a:gd name="T14" fmla="*/ 55 w 72"/>
                <a:gd name="T15" fmla="*/ 13 h 60"/>
                <a:gd name="T16" fmla="*/ 63 w 72"/>
                <a:gd name="T17" fmla="*/ 7 h 60"/>
                <a:gd name="T18" fmla="*/ 71 w 72"/>
                <a:gd name="T1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60">
                  <a:moveTo>
                    <a:pt x="0" y="59"/>
                  </a:moveTo>
                  <a:lnTo>
                    <a:pt x="8" y="52"/>
                  </a:lnTo>
                  <a:lnTo>
                    <a:pt x="17" y="45"/>
                  </a:lnTo>
                  <a:lnTo>
                    <a:pt x="24" y="38"/>
                  </a:lnTo>
                  <a:lnTo>
                    <a:pt x="32" y="32"/>
                  </a:lnTo>
                  <a:lnTo>
                    <a:pt x="40" y="26"/>
                  </a:lnTo>
                  <a:lnTo>
                    <a:pt x="47" y="20"/>
                  </a:lnTo>
                  <a:lnTo>
                    <a:pt x="55" y="13"/>
                  </a:lnTo>
                  <a:lnTo>
                    <a:pt x="63" y="7"/>
                  </a:lnTo>
                  <a:lnTo>
                    <a:pt x="71"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12" name="Freeform 108"/>
            <p:cNvSpPr>
              <a:spLocks/>
            </p:cNvSpPr>
            <p:nvPr/>
          </p:nvSpPr>
          <p:spPr bwMode="auto">
            <a:xfrm>
              <a:off x="5610" y="2703"/>
              <a:ext cx="78" cy="78"/>
            </a:xfrm>
            <a:custGeom>
              <a:avLst/>
              <a:gdLst>
                <a:gd name="T0" fmla="*/ 0 w 78"/>
                <a:gd name="T1" fmla="*/ 77 h 78"/>
                <a:gd name="T2" fmla="*/ 7 w 78"/>
                <a:gd name="T3" fmla="*/ 70 h 78"/>
                <a:gd name="T4" fmla="*/ 14 w 78"/>
                <a:gd name="T5" fmla="*/ 64 h 78"/>
                <a:gd name="T6" fmla="*/ 21 w 78"/>
                <a:gd name="T7" fmla="*/ 57 h 78"/>
                <a:gd name="T8" fmla="*/ 29 w 78"/>
                <a:gd name="T9" fmla="*/ 50 h 78"/>
                <a:gd name="T10" fmla="*/ 36 w 78"/>
                <a:gd name="T11" fmla="*/ 44 h 78"/>
                <a:gd name="T12" fmla="*/ 43 w 78"/>
                <a:gd name="T13" fmla="*/ 37 h 78"/>
                <a:gd name="T14" fmla="*/ 50 w 78"/>
                <a:gd name="T15" fmla="*/ 30 h 78"/>
                <a:gd name="T16" fmla="*/ 57 w 78"/>
                <a:gd name="T17" fmla="*/ 23 h 78"/>
                <a:gd name="T18" fmla="*/ 64 w 78"/>
                <a:gd name="T19" fmla="*/ 15 h 78"/>
                <a:gd name="T20" fmla="*/ 71 w 78"/>
                <a:gd name="T21" fmla="*/ 8 h 78"/>
                <a:gd name="T22" fmla="*/ 77 w 78"/>
                <a:gd name="T23"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78">
                  <a:moveTo>
                    <a:pt x="0" y="77"/>
                  </a:moveTo>
                  <a:lnTo>
                    <a:pt x="7" y="70"/>
                  </a:lnTo>
                  <a:lnTo>
                    <a:pt x="14" y="64"/>
                  </a:lnTo>
                  <a:lnTo>
                    <a:pt x="21" y="57"/>
                  </a:lnTo>
                  <a:lnTo>
                    <a:pt x="29" y="50"/>
                  </a:lnTo>
                  <a:lnTo>
                    <a:pt x="36" y="44"/>
                  </a:lnTo>
                  <a:lnTo>
                    <a:pt x="43" y="37"/>
                  </a:lnTo>
                  <a:lnTo>
                    <a:pt x="50" y="30"/>
                  </a:lnTo>
                  <a:lnTo>
                    <a:pt x="57" y="23"/>
                  </a:lnTo>
                  <a:lnTo>
                    <a:pt x="64" y="15"/>
                  </a:lnTo>
                  <a:lnTo>
                    <a:pt x="71" y="8"/>
                  </a:lnTo>
                  <a:lnTo>
                    <a:pt x="77"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13" name="Freeform 109"/>
            <p:cNvSpPr>
              <a:spLocks/>
            </p:cNvSpPr>
            <p:nvPr/>
          </p:nvSpPr>
          <p:spPr bwMode="auto">
            <a:xfrm>
              <a:off x="5687" y="2598"/>
              <a:ext cx="53" cy="106"/>
            </a:xfrm>
            <a:custGeom>
              <a:avLst/>
              <a:gdLst>
                <a:gd name="T0" fmla="*/ 0 w 53"/>
                <a:gd name="T1" fmla="*/ 105 h 106"/>
                <a:gd name="T2" fmla="*/ 5 w 53"/>
                <a:gd name="T3" fmla="*/ 96 h 106"/>
                <a:gd name="T4" fmla="*/ 10 w 53"/>
                <a:gd name="T5" fmla="*/ 89 h 106"/>
                <a:gd name="T6" fmla="*/ 16 w 53"/>
                <a:gd name="T7" fmla="*/ 80 h 106"/>
                <a:gd name="T8" fmla="*/ 21 w 53"/>
                <a:gd name="T9" fmla="*/ 70 h 106"/>
                <a:gd name="T10" fmla="*/ 25 w 53"/>
                <a:gd name="T11" fmla="*/ 62 h 106"/>
                <a:gd name="T12" fmla="*/ 30 w 53"/>
                <a:gd name="T13" fmla="*/ 52 h 106"/>
                <a:gd name="T14" fmla="*/ 34 w 53"/>
                <a:gd name="T15" fmla="*/ 43 h 106"/>
                <a:gd name="T16" fmla="*/ 39 w 53"/>
                <a:gd name="T17" fmla="*/ 34 h 106"/>
                <a:gd name="T18" fmla="*/ 42 w 53"/>
                <a:gd name="T19" fmla="*/ 25 h 106"/>
                <a:gd name="T20" fmla="*/ 46 w 53"/>
                <a:gd name="T21" fmla="*/ 16 h 106"/>
                <a:gd name="T22" fmla="*/ 49 w 53"/>
                <a:gd name="T23" fmla="*/ 8 h 106"/>
                <a:gd name="T24" fmla="*/ 52 w 53"/>
                <a:gd name="T25"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106">
                  <a:moveTo>
                    <a:pt x="0" y="105"/>
                  </a:moveTo>
                  <a:lnTo>
                    <a:pt x="5" y="96"/>
                  </a:lnTo>
                  <a:lnTo>
                    <a:pt x="10" y="89"/>
                  </a:lnTo>
                  <a:lnTo>
                    <a:pt x="16" y="80"/>
                  </a:lnTo>
                  <a:lnTo>
                    <a:pt x="21" y="70"/>
                  </a:lnTo>
                  <a:lnTo>
                    <a:pt x="25" y="62"/>
                  </a:lnTo>
                  <a:lnTo>
                    <a:pt x="30" y="52"/>
                  </a:lnTo>
                  <a:lnTo>
                    <a:pt x="34" y="43"/>
                  </a:lnTo>
                  <a:lnTo>
                    <a:pt x="39" y="34"/>
                  </a:lnTo>
                  <a:lnTo>
                    <a:pt x="42" y="25"/>
                  </a:lnTo>
                  <a:lnTo>
                    <a:pt x="46" y="16"/>
                  </a:lnTo>
                  <a:lnTo>
                    <a:pt x="49" y="8"/>
                  </a:lnTo>
                  <a:lnTo>
                    <a:pt x="52"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14" name="Freeform 110"/>
            <p:cNvSpPr>
              <a:spLocks/>
            </p:cNvSpPr>
            <p:nvPr/>
          </p:nvSpPr>
          <p:spPr bwMode="auto">
            <a:xfrm>
              <a:off x="5739" y="2513"/>
              <a:ext cx="13" cy="86"/>
            </a:xfrm>
            <a:custGeom>
              <a:avLst/>
              <a:gdLst>
                <a:gd name="T0" fmla="*/ 0 w 13"/>
                <a:gd name="T1" fmla="*/ 85 h 86"/>
                <a:gd name="T2" fmla="*/ 3 w 13"/>
                <a:gd name="T3" fmla="*/ 75 h 86"/>
                <a:gd name="T4" fmla="*/ 6 w 13"/>
                <a:gd name="T5" fmla="*/ 64 h 86"/>
                <a:gd name="T6" fmla="*/ 8 w 13"/>
                <a:gd name="T7" fmla="*/ 54 h 86"/>
                <a:gd name="T8" fmla="*/ 10 w 13"/>
                <a:gd name="T9" fmla="*/ 45 h 86"/>
                <a:gd name="T10" fmla="*/ 11 w 13"/>
                <a:gd name="T11" fmla="*/ 35 h 86"/>
                <a:gd name="T12" fmla="*/ 12 w 13"/>
                <a:gd name="T13" fmla="*/ 27 h 86"/>
                <a:gd name="T14" fmla="*/ 12 w 13"/>
                <a:gd name="T15" fmla="*/ 17 h 86"/>
                <a:gd name="T16" fmla="*/ 12 w 13"/>
                <a:gd name="T17" fmla="*/ 8 h 86"/>
                <a:gd name="T18" fmla="*/ 11 w 13"/>
                <a:gd name="T1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86">
                  <a:moveTo>
                    <a:pt x="0" y="85"/>
                  </a:moveTo>
                  <a:lnTo>
                    <a:pt x="3" y="75"/>
                  </a:lnTo>
                  <a:lnTo>
                    <a:pt x="6" y="64"/>
                  </a:lnTo>
                  <a:lnTo>
                    <a:pt x="8" y="54"/>
                  </a:lnTo>
                  <a:lnTo>
                    <a:pt x="10" y="45"/>
                  </a:lnTo>
                  <a:lnTo>
                    <a:pt x="11" y="35"/>
                  </a:lnTo>
                  <a:lnTo>
                    <a:pt x="12" y="27"/>
                  </a:lnTo>
                  <a:lnTo>
                    <a:pt x="12" y="17"/>
                  </a:lnTo>
                  <a:lnTo>
                    <a:pt x="12" y="8"/>
                  </a:lnTo>
                  <a:lnTo>
                    <a:pt x="11"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15" name="Freeform 111"/>
            <p:cNvSpPr>
              <a:spLocks/>
            </p:cNvSpPr>
            <p:nvPr/>
          </p:nvSpPr>
          <p:spPr bwMode="auto">
            <a:xfrm>
              <a:off x="5716" y="2438"/>
              <a:ext cx="35" cy="76"/>
            </a:xfrm>
            <a:custGeom>
              <a:avLst/>
              <a:gdLst>
                <a:gd name="T0" fmla="*/ 34 w 35"/>
                <a:gd name="T1" fmla="*/ 75 h 76"/>
                <a:gd name="T2" fmla="*/ 31 w 35"/>
                <a:gd name="T3" fmla="*/ 64 h 76"/>
                <a:gd name="T4" fmla="*/ 29 w 35"/>
                <a:gd name="T5" fmla="*/ 54 h 76"/>
                <a:gd name="T6" fmla="*/ 26 w 35"/>
                <a:gd name="T7" fmla="*/ 43 h 76"/>
                <a:gd name="T8" fmla="*/ 21 w 35"/>
                <a:gd name="T9" fmla="*/ 33 h 76"/>
                <a:gd name="T10" fmla="*/ 16 w 35"/>
                <a:gd name="T11" fmla="*/ 24 h 76"/>
                <a:gd name="T12" fmla="*/ 11 w 35"/>
                <a:gd name="T13" fmla="*/ 15 h 76"/>
                <a:gd name="T14" fmla="*/ 5 w 35"/>
                <a:gd name="T15" fmla="*/ 7 h 76"/>
                <a:gd name="T16" fmla="*/ 0 w 35"/>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76">
                  <a:moveTo>
                    <a:pt x="34" y="75"/>
                  </a:moveTo>
                  <a:lnTo>
                    <a:pt x="31" y="64"/>
                  </a:lnTo>
                  <a:lnTo>
                    <a:pt x="29" y="54"/>
                  </a:lnTo>
                  <a:lnTo>
                    <a:pt x="26" y="43"/>
                  </a:lnTo>
                  <a:lnTo>
                    <a:pt x="21" y="33"/>
                  </a:lnTo>
                  <a:lnTo>
                    <a:pt x="16" y="24"/>
                  </a:lnTo>
                  <a:lnTo>
                    <a:pt x="11" y="15"/>
                  </a:lnTo>
                  <a:lnTo>
                    <a:pt x="5" y="7"/>
                  </a:lnTo>
                  <a:lnTo>
                    <a:pt x="0"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16" name="Freeform 112"/>
            <p:cNvSpPr>
              <a:spLocks/>
            </p:cNvSpPr>
            <p:nvPr/>
          </p:nvSpPr>
          <p:spPr bwMode="auto">
            <a:xfrm>
              <a:off x="5651" y="2415"/>
              <a:ext cx="66" cy="24"/>
            </a:xfrm>
            <a:custGeom>
              <a:avLst/>
              <a:gdLst>
                <a:gd name="T0" fmla="*/ 65 w 66"/>
                <a:gd name="T1" fmla="*/ 23 h 24"/>
                <a:gd name="T2" fmla="*/ 57 w 66"/>
                <a:gd name="T3" fmla="*/ 17 h 24"/>
                <a:gd name="T4" fmla="*/ 48 w 66"/>
                <a:gd name="T5" fmla="*/ 11 h 24"/>
                <a:gd name="T6" fmla="*/ 38 w 66"/>
                <a:gd name="T7" fmla="*/ 7 h 24"/>
                <a:gd name="T8" fmla="*/ 28 w 66"/>
                <a:gd name="T9" fmla="*/ 4 h 24"/>
                <a:gd name="T10" fmla="*/ 19 w 66"/>
                <a:gd name="T11" fmla="*/ 2 h 24"/>
                <a:gd name="T12" fmla="*/ 9 w 66"/>
                <a:gd name="T13" fmla="*/ 0 h 24"/>
                <a:gd name="T14" fmla="*/ 0 w 66"/>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24">
                  <a:moveTo>
                    <a:pt x="65" y="23"/>
                  </a:moveTo>
                  <a:lnTo>
                    <a:pt x="57" y="17"/>
                  </a:lnTo>
                  <a:lnTo>
                    <a:pt x="48" y="11"/>
                  </a:lnTo>
                  <a:lnTo>
                    <a:pt x="38" y="7"/>
                  </a:lnTo>
                  <a:lnTo>
                    <a:pt x="28" y="4"/>
                  </a:lnTo>
                  <a:lnTo>
                    <a:pt x="19" y="2"/>
                  </a:lnTo>
                  <a:lnTo>
                    <a:pt x="9" y="0"/>
                  </a:lnTo>
                  <a:lnTo>
                    <a:pt x="0"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17" name="Freeform 113"/>
            <p:cNvSpPr>
              <a:spLocks/>
            </p:cNvSpPr>
            <p:nvPr/>
          </p:nvSpPr>
          <p:spPr bwMode="auto">
            <a:xfrm>
              <a:off x="5588" y="2415"/>
              <a:ext cx="64" cy="33"/>
            </a:xfrm>
            <a:custGeom>
              <a:avLst/>
              <a:gdLst>
                <a:gd name="T0" fmla="*/ 63 w 64"/>
                <a:gd name="T1" fmla="*/ 0 h 33"/>
                <a:gd name="T2" fmla="*/ 53 w 64"/>
                <a:gd name="T3" fmla="*/ 2 h 33"/>
                <a:gd name="T4" fmla="*/ 43 w 64"/>
                <a:gd name="T5" fmla="*/ 5 h 33"/>
                <a:gd name="T6" fmla="*/ 34 w 64"/>
                <a:gd name="T7" fmla="*/ 9 h 33"/>
                <a:gd name="T8" fmla="*/ 25 w 64"/>
                <a:gd name="T9" fmla="*/ 14 h 33"/>
                <a:gd name="T10" fmla="*/ 16 w 64"/>
                <a:gd name="T11" fmla="*/ 21 h 33"/>
                <a:gd name="T12" fmla="*/ 7 w 64"/>
                <a:gd name="T13" fmla="*/ 26 h 33"/>
                <a:gd name="T14" fmla="*/ 0 w 64"/>
                <a:gd name="T15" fmla="*/ 3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33">
                  <a:moveTo>
                    <a:pt x="63" y="0"/>
                  </a:moveTo>
                  <a:lnTo>
                    <a:pt x="53" y="2"/>
                  </a:lnTo>
                  <a:lnTo>
                    <a:pt x="43" y="5"/>
                  </a:lnTo>
                  <a:lnTo>
                    <a:pt x="34" y="9"/>
                  </a:lnTo>
                  <a:lnTo>
                    <a:pt x="25" y="14"/>
                  </a:lnTo>
                  <a:lnTo>
                    <a:pt x="16" y="21"/>
                  </a:lnTo>
                  <a:lnTo>
                    <a:pt x="7" y="26"/>
                  </a:lnTo>
                  <a:lnTo>
                    <a:pt x="0" y="32"/>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18" name="Freeform 114"/>
            <p:cNvSpPr>
              <a:spLocks/>
            </p:cNvSpPr>
            <p:nvPr/>
          </p:nvSpPr>
          <p:spPr bwMode="auto">
            <a:xfrm>
              <a:off x="5556" y="2447"/>
              <a:ext cx="33" cy="40"/>
            </a:xfrm>
            <a:custGeom>
              <a:avLst/>
              <a:gdLst>
                <a:gd name="T0" fmla="*/ 32 w 33"/>
                <a:gd name="T1" fmla="*/ 0 h 40"/>
                <a:gd name="T2" fmla="*/ 21 w 33"/>
                <a:gd name="T3" fmla="*/ 9 h 40"/>
                <a:gd name="T4" fmla="*/ 13 w 33"/>
                <a:gd name="T5" fmla="*/ 18 h 40"/>
                <a:gd name="T6" fmla="*/ 5 w 33"/>
                <a:gd name="T7" fmla="*/ 29 h 40"/>
                <a:gd name="T8" fmla="*/ 0 w 33"/>
                <a:gd name="T9" fmla="*/ 39 h 40"/>
              </a:gdLst>
              <a:ahLst/>
              <a:cxnLst>
                <a:cxn ang="0">
                  <a:pos x="T0" y="T1"/>
                </a:cxn>
                <a:cxn ang="0">
                  <a:pos x="T2" y="T3"/>
                </a:cxn>
                <a:cxn ang="0">
                  <a:pos x="T4" y="T5"/>
                </a:cxn>
                <a:cxn ang="0">
                  <a:pos x="T6" y="T7"/>
                </a:cxn>
                <a:cxn ang="0">
                  <a:pos x="T8" y="T9"/>
                </a:cxn>
              </a:cxnLst>
              <a:rect l="0" t="0" r="r" b="b"/>
              <a:pathLst>
                <a:path w="33" h="40">
                  <a:moveTo>
                    <a:pt x="32" y="0"/>
                  </a:moveTo>
                  <a:lnTo>
                    <a:pt x="21" y="9"/>
                  </a:lnTo>
                  <a:lnTo>
                    <a:pt x="13" y="18"/>
                  </a:lnTo>
                  <a:lnTo>
                    <a:pt x="5" y="29"/>
                  </a:lnTo>
                  <a:lnTo>
                    <a:pt x="0" y="39"/>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19" name="Freeform 115"/>
            <p:cNvSpPr>
              <a:spLocks/>
            </p:cNvSpPr>
            <p:nvPr/>
          </p:nvSpPr>
          <p:spPr bwMode="auto">
            <a:xfrm>
              <a:off x="5537" y="2486"/>
              <a:ext cx="20" cy="46"/>
            </a:xfrm>
            <a:custGeom>
              <a:avLst/>
              <a:gdLst>
                <a:gd name="T0" fmla="*/ 19 w 20"/>
                <a:gd name="T1" fmla="*/ 0 h 46"/>
                <a:gd name="T2" fmla="*/ 13 w 20"/>
                <a:gd name="T3" fmla="*/ 10 h 46"/>
                <a:gd name="T4" fmla="*/ 8 w 20"/>
                <a:gd name="T5" fmla="*/ 21 h 46"/>
                <a:gd name="T6" fmla="*/ 4 w 20"/>
                <a:gd name="T7" fmla="*/ 32 h 46"/>
                <a:gd name="T8" fmla="*/ 0 w 20"/>
                <a:gd name="T9" fmla="*/ 45 h 46"/>
              </a:gdLst>
              <a:ahLst/>
              <a:cxnLst>
                <a:cxn ang="0">
                  <a:pos x="T0" y="T1"/>
                </a:cxn>
                <a:cxn ang="0">
                  <a:pos x="T2" y="T3"/>
                </a:cxn>
                <a:cxn ang="0">
                  <a:pos x="T4" y="T5"/>
                </a:cxn>
                <a:cxn ang="0">
                  <a:pos x="T6" y="T7"/>
                </a:cxn>
                <a:cxn ang="0">
                  <a:pos x="T8" y="T9"/>
                </a:cxn>
              </a:cxnLst>
              <a:rect l="0" t="0" r="r" b="b"/>
              <a:pathLst>
                <a:path w="20" h="46">
                  <a:moveTo>
                    <a:pt x="19" y="0"/>
                  </a:moveTo>
                  <a:lnTo>
                    <a:pt x="13" y="10"/>
                  </a:lnTo>
                  <a:lnTo>
                    <a:pt x="8" y="21"/>
                  </a:lnTo>
                  <a:lnTo>
                    <a:pt x="4" y="32"/>
                  </a:lnTo>
                  <a:lnTo>
                    <a:pt x="0" y="45"/>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20" name="Freeform 116"/>
            <p:cNvSpPr>
              <a:spLocks/>
            </p:cNvSpPr>
            <p:nvPr/>
          </p:nvSpPr>
          <p:spPr bwMode="auto">
            <a:xfrm>
              <a:off x="5526" y="2531"/>
              <a:ext cx="12" cy="58"/>
            </a:xfrm>
            <a:custGeom>
              <a:avLst/>
              <a:gdLst>
                <a:gd name="T0" fmla="*/ 11 w 12"/>
                <a:gd name="T1" fmla="*/ 0 h 58"/>
                <a:gd name="T2" fmla="*/ 8 w 12"/>
                <a:gd name="T3" fmla="*/ 11 h 58"/>
                <a:gd name="T4" fmla="*/ 6 w 12"/>
                <a:gd name="T5" fmla="*/ 23 h 58"/>
                <a:gd name="T6" fmla="*/ 3 w 12"/>
                <a:gd name="T7" fmla="*/ 35 h 58"/>
                <a:gd name="T8" fmla="*/ 1 w 12"/>
                <a:gd name="T9" fmla="*/ 47 h 58"/>
                <a:gd name="T10" fmla="*/ 0 w 12"/>
                <a:gd name="T11" fmla="*/ 57 h 58"/>
              </a:gdLst>
              <a:ahLst/>
              <a:cxnLst>
                <a:cxn ang="0">
                  <a:pos x="T0" y="T1"/>
                </a:cxn>
                <a:cxn ang="0">
                  <a:pos x="T2" y="T3"/>
                </a:cxn>
                <a:cxn ang="0">
                  <a:pos x="T4" y="T5"/>
                </a:cxn>
                <a:cxn ang="0">
                  <a:pos x="T6" y="T7"/>
                </a:cxn>
                <a:cxn ang="0">
                  <a:pos x="T8" y="T9"/>
                </a:cxn>
                <a:cxn ang="0">
                  <a:pos x="T10" y="T11"/>
                </a:cxn>
              </a:cxnLst>
              <a:rect l="0" t="0" r="r" b="b"/>
              <a:pathLst>
                <a:path w="12" h="58">
                  <a:moveTo>
                    <a:pt x="11" y="0"/>
                  </a:moveTo>
                  <a:lnTo>
                    <a:pt x="8" y="11"/>
                  </a:lnTo>
                  <a:lnTo>
                    <a:pt x="6" y="23"/>
                  </a:lnTo>
                  <a:lnTo>
                    <a:pt x="3" y="35"/>
                  </a:lnTo>
                  <a:lnTo>
                    <a:pt x="1" y="47"/>
                  </a:lnTo>
                  <a:lnTo>
                    <a:pt x="0" y="57"/>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21" name="Freeform 117"/>
            <p:cNvSpPr>
              <a:spLocks/>
            </p:cNvSpPr>
            <p:nvPr/>
          </p:nvSpPr>
          <p:spPr bwMode="auto">
            <a:xfrm>
              <a:off x="5522" y="2588"/>
              <a:ext cx="5" cy="30"/>
            </a:xfrm>
            <a:custGeom>
              <a:avLst/>
              <a:gdLst>
                <a:gd name="T0" fmla="*/ 4 w 5"/>
                <a:gd name="T1" fmla="*/ 0 h 30"/>
                <a:gd name="T2" fmla="*/ 2 w 5"/>
                <a:gd name="T3" fmla="*/ 11 h 30"/>
                <a:gd name="T4" fmla="*/ 1 w 5"/>
                <a:gd name="T5" fmla="*/ 21 h 30"/>
                <a:gd name="T6" fmla="*/ 0 w 5"/>
                <a:gd name="T7" fmla="*/ 29 h 30"/>
              </a:gdLst>
              <a:ahLst/>
              <a:cxnLst>
                <a:cxn ang="0">
                  <a:pos x="T0" y="T1"/>
                </a:cxn>
                <a:cxn ang="0">
                  <a:pos x="T2" y="T3"/>
                </a:cxn>
                <a:cxn ang="0">
                  <a:pos x="T4" y="T5"/>
                </a:cxn>
                <a:cxn ang="0">
                  <a:pos x="T6" y="T7"/>
                </a:cxn>
              </a:cxnLst>
              <a:rect l="0" t="0" r="r" b="b"/>
              <a:pathLst>
                <a:path w="5" h="30">
                  <a:moveTo>
                    <a:pt x="4" y="0"/>
                  </a:moveTo>
                  <a:lnTo>
                    <a:pt x="2" y="11"/>
                  </a:lnTo>
                  <a:lnTo>
                    <a:pt x="1" y="21"/>
                  </a:lnTo>
                  <a:lnTo>
                    <a:pt x="0" y="29"/>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22" name="Freeform 118"/>
            <p:cNvSpPr>
              <a:spLocks/>
            </p:cNvSpPr>
            <p:nvPr/>
          </p:nvSpPr>
          <p:spPr bwMode="auto">
            <a:xfrm>
              <a:off x="5519" y="2617"/>
              <a:ext cx="4" cy="30"/>
            </a:xfrm>
            <a:custGeom>
              <a:avLst/>
              <a:gdLst>
                <a:gd name="T0" fmla="*/ 3 w 4"/>
                <a:gd name="T1" fmla="*/ 0 h 30"/>
                <a:gd name="T2" fmla="*/ 3 w 4"/>
                <a:gd name="T3" fmla="*/ 9 h 30"/>
                <a:gd name="T4" fmla="*/ 3 w 4"/>
                <a:gd name="T5" fmla="*/ 19 h 30"/>
                <a:gd name="T6" fmla="*/ 0 w 4"/>
                <a:gd name="T7" fmla="*/ 29 h 30"/>
              </a:gdLst>
              <a:ahLst/>
              <a:cxnLst>
                <a:cxn ang="0">
                  <a:pos x="T0" y="T1"/>
                </a:cxn>
                <a:cxn ang="0">
                  <a:pos x="T2" y="T3"/>
                </a:cxn>
                <a:cxn ang="0">
                  <a:pos x="T4" y="T5"/>
                </a:cxn>
                <a:cxn ang="0">
                  <a:pos x="T6" y="T7"/>
                </a:cxn>
              </a:cxnLst>
              <a:rect l="0" t="0" r="r" b="b"/>
              <a:pathLst>
                <a:path w="4" h="30">
                  <a:moveTo>
                    <a:pt x="3" y="0"/>
                  </a:moveTo>
                  <a:lnTo>
                    <a:pt x="3" y="9"/>
                  </a:lnTo>
                  <a:lnTo>
                    <a:pt x="3" y="19"/>
                  </a:lnTo>
                  <a:lnTo>
                    <a:pt x="0" y="29"/>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23" name="Freeform 119"/>
            <p:cNvSpPr>
              <a:spLocks/>
            </p:cNvSpPr>
            <p:nvPr/>
          </p:nvSpPr>
          <p:spPr bwMode="auto">
            <a:xfrm>
              <a:off x="5498" y="2646"/>
              <a:ext cx="22" cy="38"/>
            </a:xfrm>
            <a:custGeom>
              <a:avLst/>
              <a:gdLst>
                <a:gd name="T0" fmla="*/ 21 w 22"/>
                <a:gd name="T1" fmla="*/ 0 h 38"/>
                <a:gd name="T2" fmla="*/ 18 w 22"/>
                <a:gd name="T3" fmla="*/ 9 h 38"/>
                <a:gd name="T4" fmla="*/ 13 w 22"/>
                <a:gd name="T5" fmla="*/ 19 h 38"/>
                <a:gd name="T6" fmla="*/ 7 w 22"/>
                <a:gd name="T7" fmla="*/ 29 h 38"/>
                <a:gd name="T8" fmla="*/ 0 w 22"/>
                <a:gd name="T9" fmla="*/ 37 h 38"/>
              </a:gdLst>
              <a:ahLst/>
              <a:cxnLst>
                <a:cxn ang="0">
                  <a:pos x="T0" y="T1"/>
                </a:cxn>
                <a:cxn ang="0">
                  <a:pos x="T2" y="T3"/>
                </a:cxn>
                <a:cxn ang="0">
                  <a:pos x="T4" y="T5"/>
                </a:cxn>
                <a:cxn ang="0">
                  <a:pos x="T6" y="T7"/>
                </a:cxn>
                <a:cxn ang="0">
                  <a:pos x="T8" y="T9"/>
                </a:cxn>
              </a:cxnLst>
              <a:rect l="0" t="0" r="r" b="b"/>
              <a:pathLst>
                <a:path w="22" h="38">
                  <a:moveTo>
                    <a:pt x="21" y="0"/>
                  </a:moveTo>
                  <a:lnTo>
                    <a:pt x="18" y="9"/>
                  </a:lnTo>
                  <a:lnTo>
                    <a:pt x="13" y="19"/>
                  </a:lnTo>
                  <a:lnTo>
                    <a:pt x="7" y="29"/>
                  </a:lnTo>
                  <a:lnTo>
                    <a:pt x="0" y="37"/>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24" name="Freeform 120"/>
            <p:cNvSpPr>
              <a:spLocks/>
            </p:cNvSpPr>
            <p:nvPr/>
          </p:nvSpPr>
          <p:spPr bwMode="auto">
            <a:xfrm>
              <a:off x="5452" y="2683"/>
              <a:ext cx="47" cy="14"/>
            </a:xfrm>
            <a:custGeom>
              <a:avLst/>
              <a:gdLst>
                <a:gd name="T0" fmla="*/ 46 w 47"/>
                <a:gd name="T1" fmla="*/ 0 h 14"/>
                <a:gd name="T2" fmla="*/ 37 w 47"/>
                <a:gd name="T3" fmla="*/ 4 h 14"/>
                <a:gd name="T4" fmla="*/ 27 w 47"/>
                <a:gd name="T5" fmla="*/ 9 h 14"/>
                <a:gd name="T6" fmla="*/ 16 w 47"/>
                <a:gd name="T7" fmla="*/ 12 h 14"/>
                <a:gd name="T8" fmla="*/ 7 w 47"/>
                <a:gd name="T9" fmla="*/ 13 h 14"/>
                <a:gd name="T10" fmla="*/ 0 w 47"/>
                <a:gd name="T11" fmla="*/ 9 h 14"/>
              </a:gdLst>
              <a:ahLst/>
              <a:cxnLst>
                <a:cxn ang="0">
                  <a:pos x="T0" y="T1"/>
                </a:cxn>
                <a:cxn ang="0">
                  <a:pos x="T2" y="T3"/>
                </a:cxn>
                <a:cxn ang="0">
                  <a:pos x="T4" y="T5"/>
                </a:cxn>
                <a:cxn ang="0">
                  <a:pos x="T6" y="T7"/>
                </a:cxn>
                <a:cxn ang="0">
                  <a:pos x="T8" y="T9"/>
                </a:cxn>
                <a:cxn ang="0">
                  <a:pos x="T10" y="T11"/>
                </a:cxn>
              </a:cxnLst>
              <a:rect l="0" t="0" r="r" b="b"/>
              <a:pathLst>
                <a:path w="47" h="14">
                  <a:moveTo>
                    <a:pt x="46" y="0"/>
                  </a:moveTo>
                  <a:lnTo>
                    <a:pt x="37" y="4"/>
                  </a:lnTo>
                  <a:lnTo>
                    <a:pt x="27" y="9"/>
                  </a:lnTo>
                  <a:lnTo>
                    <a:pt x="16" y="12"/>
                  </a:lnTo>
                  <a:lnTo>
                    <a:pt x="7" y="13"/>
                  </a:lnTo>
                  <a:lnTo>
                    <a:pt x="0" y="9"/>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25" name="Freeform 121"/>
            <p:cNvSpPr>
              <a:spLocks/>
            </p:cNvSpPr>
            <p:nvPr/>
          </p:nvSpPr>
          <p:spPr bwMode="auto">
            <a:xfrm>
              <a:off x="5438" y="2615"/>
              <a:ext cx="15" cy="78"/>
            </a:xfrm>
            <a:custGeom>
              <a:avLst/>
              <a:gdLst>
                <a:gd name="T0" fmla="*/ 14 w 15"/>
                <a:gd name="T1" fmla="*/ 77 h 78"/>
                <a:gd name="T2" fmla="*/ 10 w 15"/>
                <a:gd name="T3" fmla="*/ 72 h 78"/>
                <a:gd name="T4" fmla="*/ 7 w 15"/>
                <a:gd name="T5" fmla="*/ 63 h 78"/>
                <a:gd name="T6" fmla="*/ 5 w 15"/>
                <a:gd name="T7" fmla="*/ 54 h 78"/>
                <a:gd name="T8" fmla="*/ 3 w 15"/>
                <a:gd name="T9" fmla="*/ 44 h 78"/>
                <a:gd name="T10" fmla="*/ 1 w 15"/>
                <a:gd name="T11" fmla="*/ 33 h 78"/>
                <a:gd name="T12" fmla="*/ 0 w 15"/>
                <a:gd name="T13" fmla="*/ 21 h 78"/>
                <a:gd name="T14" fmla="*/ 0 w 15"/>
                <a:gd name="T15" fmla="*/ 10 h 78"/>
                <a:gd name="T16" fmla="*/ 0 w 15"/>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8">
                  <a:moveTo>
                    <a:pt x="14" y="77"/>
                  </a:moveTo>
                  <a:lnTo>
                    <a:pt x="10" y="72"/>
                  </a:lnTo>
                  <a:lnTo>
                    <a:pt x="7" y="63"/>
                  </a:lnTo>
                  <a:lnTo>
                    <a:pt x="5" y="54"/>
                  </a:lnTo>
                  <a:lnTo>
                    <a:pt x="3" y="44"/>
                  </a:lnTo>
                  <a:lnTo>
                    <a:pt x="1" y="33"/>
                  </a:lnTo>
                  <a:lnTo>
                    <a:pt x="0" y="21"/>
                  </a:lnTo>
                  <a:lnTo>
                    <a:pt x="0" y="10"/>
                  </a:lnTo>
                  <a:lnTo>
                    <a:pt x="0"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26" name="Freeform 122"/>
            <p:cNvSpPr>
              <a:spLocks/>
            </p:cNvSpPr>
            <p:nvPr/>
          </p:nvSpPr>
          <p:spPr bwMode="auto">
            <a:xfrm>
              <a:off x="5438" y="2527"/>
              <a:ext cx="9" cy="89"/>
            </a:xfrm>
            <a:custGeom>
              <a:avLst/>
              <a:gdLst>
                <a:gd name="T0" fmla="*/ 0 w 9"/>
                <a:gd name="T1" fmla="*/ 88 h 89"/>
                <a:gd name="T2" fmla="*/ 0 w 9"/>
                <a:gd name="T3" fmla="*/ 78 h 89"/>
                <a:gd name="T4" fmla="*/ 0 w 9"/>
                <a:gd name="T5" fmla="*/ 68 h 89"/>
                <a:gd name="T6" fmla="*/ 0 w 9"/>
                <a:gd name="T7" fmla="*/ 58 h 89"/>
                <a:gd name="T8" fmla="*/ 1 w 9"/>
                <a:gd name="T9" fmla="*/ 48 h 89"/>
                <a:gd name="T10" fmla="*/ 2 w 9"/>
                <a:gd name="T11" fmla="*/ 38 h 89"/>
                <a:gd name="T12" fmla="*/ 3 w 9"/>
                <a:gd name="T13" fmla="*/ 29 h 89"/>
                <a:gd name="T14" fmla="*/ 4 w 9"/>
                <a:gd name="T15" fmla="*/ 19 h 89"/>
                <a:gd name="T16" fmla="*/ 6 w 9"/>
                <a:gd name="T17" fmla="*/ 10 h 89"/>
                <a:gd name="T18" fmla="*/ 8 w 9"/>
                <a:gd name="T19"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9">
                  <a:moveTo>
                    <a:pt x="0" y="88"/>
                  </a:moveTo>
                  <a:lnTo>
                    <a:pt x="0" y="78"/>
                  </a:lnTo>
                  <a:lnTo>
                    <a:pt x="0" y="68"/>
                  </a:lnTo>
                  <a:lnTo>
                    <a:pt x="0" y="58"/>
                  </a:lnTo>
                  <a:lnTo>
                    <a:pt x="1" y="48"/>
                  </a:lnTo>
                  <a:lnTo>
                    <a:pt x="2" y="38"/>
                  </a:lnTo>
                  <a:lnTo>
                    <a:pt x="3" y="29"/>
                  </a:lnTo>
                  <a:lnTo>
                    <a:pt x="4" y="19"/>
                  </a:lnTo>
                  <a:lnTo>
                    <a:pt x="6" y="10"/>
                  </a:lnTo>
                  <a:lnTo>
                    <a:pt x="8"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27" name="Freeform 123"/>
            <p:cNvSpPr>
              <a:spLocks/>
            </p:cNvSpPr>
            <p:nvPr/>
          </p:nvSpPr>
          <p:spPr bwMode="auto">
            <a:xfrm>
              <a:off x="5446" y="2444"/>
              <a:ext cx="26" cy="84"/>
            </a:xfrm>
            <a:custGeom>
              <a:avLst/>
              <a:gdLst>
                <a:gd name="T0" fmla="*/ 0 w 26"/>
                <a:gd name="T1" fmla="*/ 83 h 84"/>
                <a:gd name="T2" fmla="*/ 2 w 26"/>
                <a:gd name="T3" fmla="*/ 72 h 84"/>
                <a:gd name="T4" fmla="*/ 4 w 26"/>
                <a:gd name="T5" fmla="*/ 61 h 84"/>
                <a:gd name="T6" fmla="*/ 7 w 26"/>
                <a:gd name="T7" fmla="*/ 51 h 84"/>
                <a:gd name="T8" fmla="*/ 10 w 26"/>
                <a:gd name="T9" fmla="*/ 41 h 84"/>
                <a:gd name="T10" fmla="*/ 13 w 26"/>
                <a:gd name="T11" fmla="*/ 30 h 84"/>
                <a:gd name="T12" fmla="*/ 17 w 26"/>
                <a:gd name="T13" fmla="*/ 21 h 84"/>
                <a:gd name="T14" fmla="*/ 20 w 26"/>
                <a:gd name="T15" fmla="*/ 10 h 84"/>
                <a:gd name="T16" fmla="*/ 25 w 26"/>
                <a:gd name="T1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84">
                  <a:moveTo>
                    <a:pt x="0" y="83"/>
                  </a:moveTo>
                  <a:lnTo>
                    <a:pt x="2" y="72"/>
                  </a:lnTo>
                  <a:lnTo>
                    <a:pt x="4" y="61"/>
                  </a:lnTo>
                  <a:lnTo>
                    <a:pt x="7" y="51"/>
                  </a:lnTo>
                  <a:lnTo>
                    <a:pt x="10" y="41"/>
                  </a:lnTo>
                  <a:lnTo>
                    <a:pt x="13" y="30"/>
                  </a:lnTo>
                  <a:lnTo>
                    <a:pt x="17" y="21"/>
                  </a:lnTo>
                  <a:lnTo>
                    <a:pt x="20" y="10"/>
                  </a:lnTo>
                  <a:lnTo>
                    <a:pt x="25" y="0"/>
                  </a:lnTo>
                </a:path>
              </a:pathLst>
            </a:custGeom>
            <a:noFill/>
            <a:ln w="18815" cap="flat"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28" name="Freeform 124"/>
            <p:cNvSpPr>
              <a:spLocks/>
            </p:cNvSpPr>
            <p:nvPr/>
          </p:nvSpPr>
          <p:spPr bwMode="auto">
            <a:xfrm>
              <a:off x="3932" y="2934"/>
              <a:ext cx="1971" cy="536"/>
            </a:xfrm>
            <a:custGeom>
              <a:avLst/>
              <a:gdLst>
                <a:gd name="T0" fmla="*/ 1624 w 1971"/>
                <a:gd name="T1" fmla="*/ 123 h 536"/>
                <a:gd name="T2" fmla="*/ 1724 w 1971"/>
                <a:gd name="T3" fmla="*/ 156 h 536"/>
                <a:gd name="T4" fmla="*/ 1812 w 1971"/>
                <a:gd name="T5" fmla="*/ 209 h 536"/>
                <a:gd name="T6" fmla="*/ 1837 w 1971"/>
                <a:gd name="T7" fmla="*/ 301 h 536"/>
                <a:gd name="T8" fmla="*/ 1761 w 1971"/>
                <a:gd name="T9" fmla="*/ 366 h 536"/>
                <a:gd name="T10" fmla="*/ 1662 w 1971"/>
                <a:gd name="T11" fmla="*/ 406 h 536"/>
                <a:gd name="T12" fmla="*/ 1566 w 1971"/>
                <a:gd name="T13" fmla="*/ 433 h 536"/>
                <a:gd name="T14" fmla="*/ 1472 w 1971"/>
                <a:gd name="T15" fmla="*/ 449 h 536"/>
                <a:gd name="T16" fmla="*/ 1375 w 1971"/>
                <a:gd name="T17" fmla="*/ 462 h 536"/>
                <a:gd name="T18" fmla="*/ 1278 w 1971"/>
                <a:gd name="T19" fmla="*/ 470 h 536"/>
                <a:gd name="T20" fmla="*/ 1181 w 1971"/>
                <a:gd name="T21" fmla="*/ 476 h 536"/>
                <a:gd name="T22" fmla="*/ 1086 w 1971"/>
                <a:gd name="T23" fmla="*/ 477 h 536"/>
                <a:gd name="T24" fmla="*/ 990 w 1971"/>
                <a:gd name="T25" fmla="*/ 477 h 536"/>
                <a:gd name="T26" fmla="*/ 893 w 1971"/>
                <a:gd name="T27" fmla="*/ 474 h 536"/>
                <a:gd name="T28" fmla="*/ 798 w 1971"/>
                <a:gd name="T29" fmla="*/ 470 h 536"/>
                <a:gd name="T30" fmla="*/ 706 w 1971"/>
                <a:gd name="T31" fmla="*/ 462 h 536"/>
                <a:gd name="T32" fmla="*/ 610 w 1971"/>
                <a:gd name="T33" fmla="*/ 449 h 536"/>
                <a:gd name="T34" fmla="*/ 510 w 1971"/>
                <a:gd name="T35" fmla="*/ 434 h 536"/>
                <a:gd name="T36" fmla="*/ 411 w 1971"/>
                <a:gd name="T37" fmla="*/ 417 h 536"/>
                <a:gd name="T38" fmla="*/ 310 w 1971"/>
                <a:gd name="T39" fmla="*/ 393 h 536"/>
                <a:gd name="T40" fmla="*/ 216 w 1971"/>
                <a:gd name="T41" fmla="*/ 353 h 536"/>
                <a:gd name="T42" fmla="*/ 156 w 1971"/>
                <a:gd name="T43" fmla="*/ 255 h 536"/>
                <a:gd name="T44" fmla="*/ 225 w 1971"/>
                <a:gd name="T45" fmla="*/ 176 h 536"/>
                <a:gd name="T46" fmla="*/ 320 w 1971"/>
                <a:gd name="T47" fmla="*/ 138 h 536"/>
                <a:gd name="T48" fmla="*/ 422 w 1971"/>
                <a:gd name="T49" fmla="*/ 109 h 536"/>
                <a:gd name="T50" fmla="*/ 479 w 1971"/>
                <a:gd name="T51" fmla="*/ 1 h 536"/>
                <a:gd name="T52" fmla="*/ 389 w 1971"/>
                <a:gd name="T53" fmla="*/ 14 h 536"/>
                <a:gd name="T54" fmla="*/ 295 w 1971"/>
                <a:gd name="T55" fmla="*/ 37 h 536"/>
                <a:gd name="T56" fmla="*/ 198 w 1971"/>
                <a:gd name="T57" fmla="*/ 65 h 536"/>
                <a:gd name="T58" fmla="*/ 109 w 1971"/>
                <a:gd name="T59" fmla="*/ 105 h 536"/>
                <a:gd name="T60" fmla="*/ 35 w 1971"/>
                <a:gd name="T61" fmla="*/ 159 h 536"/>
                <a:gd name="T62" fmla="*/ 0 w 1971"/>
                <a:gd name="T63" fmla="*/ 245 h 536"/>
                <a:gd name="T64" fmla="*/ 41 w 1971"/>
                <a:gd name="T65" fmla="*/ 331 h 536"/>
                <a:gd name="T66" fmla="*/ 122 w 1971"/>
                <a:gd name="T67" fmla="*/ 388 h 536"/>
                <a:gd name="T68" fmla="*/ 208 w 1971"/>
                <a:gd name="T69" fmla="*/ 427 h 536"/>
                <a:gd name="T70" fmla="*/ 299 w 1971"/>
                <a:gd name="T71" fmla="*/ 452 h 536"/>
                <a:gd name="T72" fmla="*/ 389 w 1971"/>
                <a:gd name="T73" fmla="*/ 473 h 536"/>
                <a:gd name="T74" fmla="*/ 481 w 1971"/>
                <a:gd name="T75" fmla="*/ 489 h 536"/>
                <a:gd name="T76" fmla="*/ 580 w 1971"/>
                <a:gd name="T77" fmla="*/ 504 h 536"/>
                <a:gd name="T78" fmla="*/ 671 w 1971"/>
                <a:gd name="T79" fmla="*/ 515 h 536"/>
                <a:gd name="T80" fmla="*/ 766 w 1971"/>
                <a:gd name="T81" fmla="*/ 525 h 536"/>
                <a:gd name="T82" fmla="*/ 855 w 1971"/>
                <a:gd name="T83" fmla="*/ 532 h 536"/>
                <a:gd name="T84" fmla="*/ 952 w 1971"/>
                <a:gd name="T85" fmla="*/ 535 h 536"/>
                <a:gd name="T86" fmla="*/ 1037 w 1971"/>
                <a:gd name="T87" fmla="*/ 533 h 536"/>
                <a:gd name="T88" fmla="*/ 1129 w 1971"/>
                <a:gd name="T89" fmla="*/ 529 h 536"/>
                <a:gd name="T90" fmla="*/ 1222 w 1971"/>
                <a:gd name="T91" fmla="*/ 520 h 536"/>
                <a:gd name="T92" fmla="*/ 1317 w 1971"/>
                <a:gd name="T93" fmla="*/ 511 h 536"/>
                <a:gd name="T94" fmla="*/ 1414 w 1971"/>
                <a:gd name="T95" fmla="*/ 500 h 536"/>
                <a:gd name="T96" fmla="*/ 1504 w 1971"/>
                <a:gd name="T97" fmla="*/ 487 h 536"/>
                <a:gd name="T98" fmla="*/ 1600 w 1971"/>
                <a:gd name="T99" fmla="*/ 470 h 536"/>
                <a:gd name="T100" fmla="*/ 1686 w 1971"/>
                <a:gd name="T101" fmla="*/ 448 h 536"/>
                <a:gd name="T102" fmla="*/ 1777 w 1971"/>
                <a:gd name="T103" fmla="*/ 420 h 536"/>
                <a:gd name="T104" fmla="*/ 1867 w 1971"/>
                <a:gd name="T105" fmla="*/ 382 h 536"/>
                <a:gd name="T106" fmla="*/ 1944 w 1971"/>
                <a:gd name="T107" fmla="*/ 322 h 536"/>
                <a:gd name="T108" fmla="*/ 1969 w 1971"/>
                <a:gd name="T109" fmla="*/ 231 h 536"/>
                <a:gd name="T110" fmla="*/ 1913 w 1971"/>
                <a:gd name="T111" fmla="*/ 142 h 536"/>
                <a:gd name="T112" fmla="*/ 1833 w 1971"/>
                <a:gd name="T113" fmla="*/ 94 h 536"/>
                <a:gd name="T114" fmla="*/ 1739 w 1971"/>
                <a:gd name="T115" fmla="*/ 58 h 536"/>
                <a:gd name="T116" fmla="*/ 1642 w 1971"/>
                <a:gd name="T117" fmla="*/ 31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71" h="536">
                  <a:moveTo>
                    <a:pt x="1526" y="100"/>
                  </a:moveTo>
                  <a:lnTo>
                    <a:pt x="1538" y="103"/>
                  </a:lnTo>
                  <a:lnTo>
                    <a:pt x="1549" y="105"/>
                  </a:lnTo>
                  <a:lnTo>
                    <a:pt x="1559" y="107"/>
                  </a:lnTo>
                  <a:lnTo>
                    <a:pt x="1570" y="109"/>
                  </a:lnTo>
                  <a:lnTo>
                    <a:pt x="1581" y="112"/>
                  </a:lnTo>
                  <a:lnTo>
                    <a:pt x="1592" y="114"/>
                  </a:lnTo>
                  <a:lnTo>
                    <a:pt x="1602" y="117"/>
                  </a:lnTo>
                  <a:lnTo>
                    <a:pt x="1613" y="120"/>
                  </a:lnTo>
                  <a:lnTo>
                    <a:pt x="1624" y="123"/>
                  </a:lnTo>
                  <a:lnTo>
                    <a:pt x="1637" y="127"/>
                  </a:lnTo>
                  <a:lnTo>
                    <a:pt x="1646" y="129"/>
                  </a:lnTo>
                  <a:lnTo>
                    <a:pt x="1655" y="132"/>
                  </a:lnTo>
                  <a:lnTo>
                    <a:pt x="1665" y="135"/>
                  </a:lnTo>
                  <a:lnTo>
                    <a:pt x="1674" y="138"/>
                  </a:lnTo>
                  <a:lnTo>
                    <a:pt x="1684" y="141"/>
                  </a:lnTo>
                  <a:lnTo>
                    <a:pt x="1695" y="145"/>
                  </a:lnTo>
                  <a:lnTo>
                    <a:pt x="1705" y="149"/>
                  </a:lnTo>
                  <a:lnTo>
                    <a:pt x="1715" y="152"/>
                  </a:lnTo>
                  <a:lnTo>
                    <a:pt x="1724" y="156"/>
                  </a:lnTo>
                  <a:lnTo>
                    <a:pt x="1733" y="161"/>
                  </a:lnTo>
                  <a:lnTo>
                    <a:pt x="1744" y="164"/>
                  </a:lnTo>
                  <a:lnTo>
                    <a:pt x="1753" y="169"/>
                  </a:lnTo>
                  <a:lnTo>
                    <a:pt x="1763" y="174"/>
                  </a:lnTo>
                  <a:lnTo>
                    <a:pt x="1771" y="179"/>
                  </a:lnTo>
                  <a:lnTo>
                    <a:pt x="1779" y="184"/>
                  </a:lnTo>
                  <a:lnTo>
                    <a:pt x="1788" y="189"/>
                  </a:lnTo>
                  <a:lnTo>
                    <a:pt x="1797" y="196"/>
                  </a:lnTo>
                  <a:lnTo>
                    <a:pt x="1805" y="203"/>
                  </a:lnTo>
                  <a:lnTo>
                    <a:pt x="1812" y="209"/>
                  </a:lnTo>
                  <a:lnTo>
                    <a:pt x="1819" y="217"/>
                  </a:lnTo>
                  <a:lnTo>
                    <a:pt x="1824" y="225"/>
                  </a:lnTo>
                  <a:lnTo>
                    <a:pt x="1829" y="234"/>
                  </a:lnTo>
                  <a:lnTo>
                    <a:pt x="1833" y="243"/>
                  </a:lnTo>
                  <a:lnTo>
                    <a:pt x="1837" y="253"/>
                  </a:lnTo>
                  <a:lnTo>
                    <a:pt x="1839" y="263"/>
                  </a:lnTo>
                  <a:lnTo>
                    <a:pt x="1840" y="273"/>
                  </a:lnTo>
                  <a:lnTo>
                    <a:pt x="1841" y="282"/>
                  </a:lnTo>
                  <a:lnTo>
                    <a:pt x="1839" y="291"/>
                  </a:lnTo>
                  <a:lnTo>
                    <a:pt x="1837" y="301"/>
                  </a:lnTo>
                  <a:lnTo>
                    <a:pt x="1832" y="310"/>
                  </a:lnTo>
                  <a:lnTo>
                    <a:pt x="1828" y="319"/>
                  </a:lnTo>
                  <a:lnTo>
                    <a:pt x="1821" y="328"/>
                  </a:lnTo>
                  <a:lnTo>
                    <a:pt x="1812" y="336"/>
                  </a:lnTo>
                  <a:lnTo>
                    <a:pt x="1805" y="342"/>
                  </a:lnTo>
                  <a:lnTo>
                    <a:pt x="1797" y="347"/>
                  </a:lnTo>
                  <a:lnTo>
                    <a:pt x="1789" y="351"/>
                  </a:lnTo>
                  <a:lnTo>
                    <a:pt x="1780" y="357"/>
                  </a:lnTo>
                  <a:lnTo>
                    <a:pt x="1771" y="361"/>
                  </a:lnTo>
                  <a:lnTo>
                    <a:pt x="1761" y="366"/>
                  </a:lnTo>
                  <a:lnTo>
                    <a:pt x="1751" y="370"/>
                  </a:lnTo>
                  <a:lnTo>
                    <a:pt x="1742" y="374"/>
                  </a:lnTo>
                  <a:lnTo>
                    <a:pt x="1733" y="379"/>
                  </a:lnTo>
                  <a:lnTo>
                    <a:pt x="1724" y="383"/>
                  </a:lnTo>
                  <a:lnTo>
                    <a:pt x="1713" y="388"/>
                  </a:lnTo>
                  <a:lnTo>
                    <a:pt x="1703" y="392"/>
                  </a:lnTo>
                  <a:lnTo>
                    <a:pt x="1693" y="395"/>
                  </a:lnTo>
                  <a:lnTo>
                    <a:pt x="1683" y="400"/>
                  </a:lnTo>
                  <a:lnTo>
                    <a:pt x="1673" y="403"/>
                  </a:lnTo>
                  <a:lnTo>
                    <a:pt x="1662" y="406"/>
                  </a:lnTo>
                  <a:lnTo>
                    <a:pt x="1651" y="411"/>
                  </a:lnTo>
                  <a:lnTo>
                    <a:pt x="1643" y="413"/>
                  </a:lnTo>
                  <a:lnTo>
                    <a:pt x="1634" y="415"/>
                  </a:lnTo>
                  <a:lnTo>
                    <a:pt x="1625" y="417"/>
                  </a:lnTo>
                  <a:lnTo>
                    <a:pt x="1616" y="420"/>
                  </a:lnTo>
                  <a:lnTo>
                    <a:pt x="1606" y="423"/>
                  </a:lnTo>
                  <a:lnTo>
                    <a:pt x="1597" y="425"/>
                  </a:lnTo>
                  <a:lnTo>
                    <a:pt x="1587" y="428"/>
                  </a:lnTo>
                  <a:lnTo>
                    <a:pt x="1576" y="430"/>
                  </a:lnTo>
                  <a:lnTo>
                    <a:pt x="1566" y="433"/>
                  </a:lnTo>
                  <a:lnTo>
                    <a:pt x="1555" y="435"/>
                  </a:lnTo>
                  <a:lnTo>
                    <a:pt x="1544" y="438"/>
                  </a:lnTo>
                  <a:lnTo>
                    <a:pt x="1535" y="439"/>
                  </a:lnTo>
                  <a:lnTo>
                    <a:pt x="1527" y="441"/>
                  </a:lnTo>
                  <a:lnTo>
                    <a:pt x="1518" y="442"/>
                  </a:lnTo>
                  <a:lnTo>
                    <a:pt x="1509" y="444"/>
                  </a:lnTo>
                  <a:lnTo>
                    <a:pt x="1500" y="445"/>
                  </a:lnTo>
                  <a:lnTo>
                    <a:pt x="1491" y="447"/>
                  </a:lnTo>
                  <a:lnTo>
                    <a:pt x="1481" y="448"/>
                  </a:lnTo>
                  <a:lnTo>
                    <a:pt x="1472" y="449"/>
                  </a:lnTo>
                  <a:lnTo>
                    <a:pt x="1461" y="451"/>
                  </a:lnTo>
                  <a:lnTo>
                    <a:pt x="1452" y="452"/>
                  </a:lnTo>
                  <a:lnTo>
                    <a:pt x="1442" y="453"/>
                  </a:lnTo>
                  <a:lnTo>
                    <a:pt x="1432" y="454"/>
                  </a:lnTo>
                  <a:lnTo>
                    <a:pt x="1422" y="456"/>
                  </a:lnTo>
                  <a:lnTo>
                    <a:pt x="1413" y="457"/>
                  </a:lnTo>
                  <a:lnTo>
                    <a:pt x="1404" y="458"/>
                  </a:lnTo>
                  <a:lnTo>
                    <a:pt x="1395" y="460"/>
                  </a:lnTo>
                  <a:lnTo>
                    <a:pt x="1384" y="461"/>
                  </a:lnTo>
                  <a:lnTo>
                    <a:pt x="1375" y="462"/>
                  </a:lnTo>
                  <a:lnTo>
                    <a:pt x="1365" y="463"/>
                  </a:lnTo>
                  <a:lnTo>
                    <a:pt x="1355" y="464"/>
                  </a:lnTo>
                  <a:lnTo>
                    <a:pt x="1345" y="465"/>
                  </a:lnTo>
                  <a:lnTo>
                    <a:pt x="1336" y="466"/>
                  </a:lnTo>
                  <a:lnTo>
                    <a:pt x="1326" y="467"/>
                  </a:lnTo>
                  <a:lnTo>
                    <a:pt x="1316" y="467"/>
                  </a:lnTo>
                  <a:lnTo>
                    <a:pt x="1307" y="468"/>
                  </a:lnTo>
                  <a:lnTo>
                    <a:pt x="1297" y="469"/>
                  </a:lnTo>
                  <a:lnTo>
                    <a:pt x="1288" y="470"/>
                  </a:lnTo>
                  <a:lnTo>
                    <a:pt x="1278" y="470"/>
                  </a:lnTo>
                  <a:lnTo>
                    <a:pt x="1269" y="471"/>
                  </a:lnTo>
                  <a:lnTo>
                    <a:pt x="1259" y="472"/>
                  </a:lnTo>
                  <a:lnTo>
                    <a:pt x="1250" y="473"/>
                  </a:lnTo>
                  <a:lnTo>
                    <a:pt x="1240" y="473"/>
                  </a:lnTo>
                  <a:lnTo>
                    <a:pt x="1230" y="473"/>
                  </a:lnTo>
                  <a:lnTo>
                    <a:pt x="1220" y="474"/>
                  </a:lnTo>
                  <a:lnTo>
                    <a:pt x="1211" y="474"/>
                  </a:lnTo>
                  <a:lnTo>
                    <a:pt x="1200" y="474"/>
                  </a:lnTo>
                  <a:lnTo>
                    <a:pt x="1191" y="475"/>
                  </a:lnTo>
                  <a:lnTo>
                    <a:pt x="1181" y="476"/>
                  </a:lnTo>
                  <a:lnTo>
                    <a:pt x="1172" y="476"/>
                  </a:lnTo>
                  <a:lnTo>
                    <a:pt x="1162" y="476"/>
                  </a:lnTo>
                  <a:lnTo>
                    <a:pt x="1153" y="477"/>
                  </a:lnTo>
                  <a:lnTo>
                    <a:pt x="1143" y="477"/>
                  </a:lnTo>
                  <a:lnTo>
                    <a:pt x="1133" y="477"/>
                  </a:lnTo>
                  <a:lnTo>
                    <a:pt x="1123" y="477"/>
                  </a:lnTo>
                  <a:lnTo>
                    <a:pt x="1114" y="477"/>
                  </a:lnTo>
                  <a:lnTo>
                    <a:pt x="1104" y="477"/>
                  </a:lnTo>
                  <a:lnTo>
                    <a:pt x="1095" y="477"/>
                  </a:lnTo>
                  <a:lnTo>
                    <a:pt x="1086" y="477"/>
                  </a:lnTo>
                  <a:lnTo>
                    <a:pt x="1076" y="478"/>
                  </a:lnTo>
                  <a:lnTo>
                    <a:pt x="1067" y="478"/>
                  </a:lnTo>
                  <a:lnTo>
                    <a:pt x="1057" y="478"/>
                  </a:lnTo>
                  <a:lnTo>
                    <a:pt x="1048" y="478"/>
                  </a:lnTo>
                  <a:lnTo>
                    <a:pt x="1037" y="478"/>
                  </a:lnTo>
                  <a:lnTo>
                    <a:pt x="1028" y="478"/>
                  </a:lnTo>
                  <a:lnTo>
                    <a:pt x="1019" y="478"/>
                  </a:lnTo>
                  <a:lnTo>
                    <a:pt x="1009" y="478"/>
                  </a:lnTo>
                  <a:lnTo>
                    <a:pt x="1000" y="477"/>
                  </a:lnTo>
                  <a:lnTo>
                    <a:pt x="990" y="477"/>
                  </a:lnTo>
                  <a:lnTo>
                    <a:pt x="981" y="477"/>
                  </a:lnTo>
                  <a:lnTo>
                    <a:pt x="971" y="477"/>
                  </a:lnTo>
                  <a:lnTo>
                    <a:pt x="962" y="477"/>
                  </a:lnTo>
                  <a:lnTo>
                    <a:pt x="952" y="477"/>
                  </a:lnTo>
                  <a:lnTo>
                    <a:pt x="942" y="476"/>
                  </a:lnTo>
                  <a:lnTo>
                    <a:pt x="932" y="476"/>
                  </a:lnTo>
                  <a:lnTo>
                    <a:pt x="922" y="476"/>
                  </a:lnTo>
                  <a:lnTo>
                    <a:pt x="912" y="475"/>
                  </a:lnTo>
                  <a:lnTo>
                    <a:pt x="902" y="475"/>
                  </a:lnTo>
                  <a:lnTo>
                    <a:pt x="893" y="474"/>
                  </a:lnTo>
                  <a:lnTo>
                    <a:pt x="883" y="474"/>
                  </a:lnTo>
                  <a:lnTo>
                    <a:pt x="873" y="474"/>
                  </a:lnTo>
                  <a:lnTo>
                    <a:pt x="864" y="473"/>
                  </a:lnTo>
                  <a:lnTo>
                    <a:pt x="855" y="473"/>
                  </a:lnTo>
                  <a:lnTo>
                    <a:pt x="845" y="473"/>
                  </a:lnTo>
                  <a:lnTo>
                    <a:pt x="836" y="472"/>
                  </a:lnTo>
                  <a:lnTo>
                    <a:pt x="828" y="472"/>
                  </a:lnTo>
                  <a:lnTo>
                    <a:pt x="819" y="471"/>
                  </a:lnTo>
                  <a:lnTo>
                    <a:pt x="809" y="470"/>
                  </a:lnTo>
                  <a:lnTo>
                    <a:pt x="798" y="470"/>
                  </a:lnTo>
                  <a:lnTo>
                    <a:pt x="788" y="469"/>
                  </a:lnTo>
                  <a:lnTo>
                    <a:pt x="778" y="468"/>
                  </a:lnTo>
                  <a:lnTo>
                    <a:pt x="769" y="467"/>
                  </a:lnTo>
                  <a:lnTo>
                    <a:pt x="760" y="467"/>
                  </a:lnTo>
                  <a:lnTo>
                    <a:pt x="750" y="467"/>
                  </a:lnTo>
                  <a:lnTo>
                    <a:pt x="741" y="466"/>
                  </a:lnTo>
                  <a:lnTo>
                    <a:pt x="732" y="465"/>
                  </a:lnTo>
                  <a:lnTo>
                    <a:pt x="723" y="464"/>
                  </a:lnTo>
                  <a:lnTo>
                    <a:pt x="714" y="463"/>
                  </a:lnTo>
                  <a:lnTo>
                    <a:pt x="706" y="462"/>
                  </a:lnTo>
                  <a:lnTo>
                    <a:pt x="695" y="461"/>
                  </a:lnTo>
                  <a:lnTo>
                    <a:pt x="685" y="459"/>
                  </a:lnTo>
                  <a:lnTo>
                    <a:pt x="675" y="458"/>
                  </a:lnTo>
                  <a:lnTo>
                    <a:pt x="666" y="457"/>
                  </a:lnTo>
                  <a:lnTo>
                    <a:pt x="656" y="456"/>
                  </a:lnTo>
                  <a:lnTo>
                    <a:pt x="647" y="454"/>
                  </a:lnTo>
                  <a:lnTo>
                    <a:pt x="637" y="453"/>
                  </a:lnTo>
                  <a:lnTo>
                    <a:pt x="628" y="452"/>
                  </a:lnTo>
                  <a:lnTo>
                    <a:pt x="619" y="451"/>
                  </a:lnTo>
                  <a:lnTo>
                    <a:pt x="610" y="449"/>
                  </a:lnTo>
                  <a:lnTo>
                    <a:pt x="602" y="449"/>
                  </a:lnTo>
                  <a:lnTo>
                    <a:pt x="590" y="447"/>
                  </a:lnTo>
                  <a:lnTo>
                    <a:pt x="580" y="445"/>
                  </a:lnTo>
                  <a:lnTo>
                    <a:pt x="570" y="443"/>
                  </a:lnTo>
                  <a:lnTo>
                    <a:pt x="560" y="442"/>
                  </a:lnTo>
                  <a:lnTo>
                    <a:pt x="549" y="440"/>
                  </a:lnTo>
                  <a:lnTo>
                    <a:pt x="539" y="438"/>
                  </a:lnTo>
                  <a:lnTo>
                    <a:pt x="530" y="437"/>
                  </a:lnTo>
                  <a:lnTo>
                    <a:pt x="520" y="435"/>
                  </a:lnTo>
                  <a:lnTo>
                    <a:pt x="510" y="434"/>
                  </a:lnTo>
                  <a:lnTo>
                    <a:pt x="500" y="432"/>
                  </a:lnTo>
                  <a:lnTo>
                    <a:pt x="490" y="430"/>
                  </a:lnTo>
                  <a:lnTo>
                    <a:pt x="479" y="429"/>
                  </a:lnTo>
                  <a:lnTo>
                    <a:pt x="469" y="427"/>
                  </a:lnTo>
                  <a:lnTo>
                    <a:pt x="460" y="426"/>
                  </a:lnTo>
                  <a:lnTo>
                    <a:pt x="451" y="424"/>
                  </a:lnTo>
                  <a:lnTo>
                    <a:pt x="441" y="423"/>
                  </a:lnTo>
                  <a:lnTo>
                    <a:pt x="431" y="421"/>
                  </a:lnTo>
                  <a:lnTo>
                    <a:pt x="421" y="419"/>
                  </a:lnTo>
                  <a:lnTo>
                    <a:pt x="411" y="417"/>
                  </a:lnTo>
                  <a:lnTo>
                    <a:pt x="400" y="415"/>
                  </a:lnTo>
                  <a:lnTo>
                    <a:pt x="390" y="413"/>
                  </a:lnTo>
                  <a:lnTo>
                    <a:pt x="380" y="411"/>
                  </a:lnTo>
                  <a:lnTo>
                    <a:pt x="370" y="409"/>
                  </a:lnTo>
                  <a:lnTo>
                    <a:pt x="361" y="407"/>
                  </a:lnTo>
                  <a:lnTo>
                    <a:pt x="351" y="405"/>
                  </a:lnTo>
                  <a:lnTo>
                    <a:pt x="340" y="402"/>
                  </a:lnTo>
                  <a:lnTo>
                    <a:pt x="330" y="399"/>
                  </a:lnTo>
                  <a:lnTo>
                    <a:pt x="320" y="396"/>
                  </a:lnTo>
                  <a:lnTo>
                    <a:pt x="310" y="393"/>
                  </a:lnTo>
                  <a:lnTo>
                    <a:pt x="301" y="390"/>
                  </a:lnTo>
                  <a:lnTo>
                    <a:pt x="291" y="387"/>
                  </a:lnTo>
                  <a:lnTo>
                    <a:pt x="281" y="383"/>
                  </a:lnTo>
                  <a:lnTo>
                    <a:pt x="272" y="379"/>
                  </a:lnTo>
                  <a:lnTo>
                    <a:pt x="261" y="374"/>
                  </a:lnTo>
                  <a:lnTo>
                    <a:pt x="252" y="370"/>
                  </a:lnTo>
                  <a:lnTo>
                    <a:pt x="242" y="366"/>
                  </a:lnTo>
                  <a:lnTo>
                    <a:pt x="233" y="362"/>
                  </a:lnTo>
                  <a:lnTo>
                    <a:pt x="224" y="358"/>
                  </a:lnTo>
                  <a:lnTo>
                    <a:pt x="216" y="353"/>
                  </a:lnTo>
                  <a:lnTo>
                    <a:pt x="203" y="346"/>
                  </a:lnTo>
                  <a:lnTo>
                    <a:pt x="192" y="339"/>
                  </a:lnTo>
                  <a:lnTo>
                    <a:pt x="183" y="332"/>
                  </a:lnTo>
                  <a:lnTo>
                    <a:pt x="174" y="325"/>
                  </a:lnTo>
                  <a:lnTo>
                    <a:pt x="165" y="313"/>
                  </a:lnTo>
                  <a:lnTo>
                    <a:pt x="159" y="300"/>
                  </a:lnTo>
                  <a:lnTo>
                    <a:pt x="155" y="288"/>
                  </a:lnTo>
                  <a:lnTo>
                    <a:pt x="153" y="277"/>
                  </a:lnTo>
                  <a:lnTo>
                    <a:pt x="153" y="266"/>
                  </a:lnTo>
                  <a:lnTo>
                    <a:pt x="156" y="255"/>
                  </a:lnTo>
                  <a:lnTo>
                    <a:pt x="159" y="245"/>
                  </a:lnTo>
                  <a:lnTo>
                    <a:pt x="163" y="235"/>
                  </a:lnTo>
                  <a:lnTo>
                    <a:pt x="168" y="225"/>
                  </a:lnTo>
                  <a:lnTo>
                    <a:pt x="175" y="216"/>
                  </a:lnTo>
                  <a:lnTo>
                    <a:pt x="181" y="209"/>
                  </a:lnTo>
                  <a:lnTo>
                    <a:pt x="190" y="202"/>
                  </a:lnTo>
                  <a:lnTo>
                    <a:pt x="197" y="195"/>
                  </a:lnTo>
                  <a:lnTo>
                    <a:pt x="207" y="188"/>
                  </a:lnTo>
                  <a:lnTo>
                    <a:pt x="216" y="182"/>
                  </a:lnTo>
                  <a:lnTo>
                    <a:pt x="225" y="176"/>
                  </a:lnTo>
                  <a:lnTo>
                    <a:pt x="234" y="171"/>
                  </a:lnTo>
                  <a:lnTo>
                    <a:pt x="243" y="166"/>
                  </a:lnTo>
                  <a:lnTo>
                    <a:pt x="253" y="161"/>
                  </a:lnTo>
                  <a:lnTo>
                    <a:pt x="263" y="157"/>
                  </a:lnTo>
                  <a:lnTo>
                    <a:pt x="275" y="154"/>
                  </a:lnTo>
                  <a:lnTo>
                    <a:pt x="283" y="150"/>
                  </a:lnTo>
                  <a:lnTo>
                    <a:pt x="292" y="147"/>
                  </a:lnTo>
                  <a:lnTo>
                    <a:pt x="301" y="144"/>
                  </a:lnTo>
                  <a:lnTo>
                    <a:pt x="310" y="141"/>
                  </a:lnTo>
                  <a:lnTo>
                    <a:pt x="320" y="138"/>
                  </a:lnTo>
                  <a:lnTo>
                    <a:pt x="331" y="134"/>
                  </a:lnTo>
                  <a:lnTo>
                    <a:pt x="342" y="131"/>
                  </a:lnTo>
                  <a:lnTo>
                    <a:pt x="351" y="129"/>
                  </a:lnTo>
                  <a:lnTo>
                    <a:pt x="360" y="126"/>
                  </a:lnTo>
                  <a:lnTo>
                    <a:pt x="371" y="123"/>
                  </a:lnTo>
                  <a:lnTo>
                    <a:pt x="381" y="120"/>
                  </a:lnTo>
                  <a:lnTo>
                    <a:pt x="392" y="117"/>
                  </a:lnTo>
                  <a:lnTo>
                    <a:pt x="402" y="114"/>
                  </a:lnTo>
                  <a:lnTo>
                    <a:pt x="413" y="112"/>
                  </a:lnTo>
                  <a:lnTo>
                    <a:pt x="422" y="109"/>
                  </a:lnTo>
                  <a:lnTo>
                    <a:pt x="432" y="107"/>
                  </a:lnTo>
                  <a:lnTo>
                    <a:pt x="444" y="104"/>
                  </a:lnTo>
                  <a:lnTo>
                    <a:pt x="456" y="101"/>
                  </a:lnTo>
                  <a:lnTo>
                    <a:pt x="467" y="99"/>
                  </a:lnTo>
                  <a:lnTo>
                    <a:pt x="478" y="97"/>
                  </a:lnTo>
                  <a:lnTo>
                    <a:pt x="488" y="95"/>
                  </a:lnTo>
                  <a:lnTo>
                    <a:pt x="497" y="94"/>
                  </a:lnTo>
                  <a:lnTo>
                    <a:pt x="487" y="0"/>
                  </a:lnTo>
                  <a:lnTo>
                    <a:pt x="487" y="0"/>
                  </a:lnTo>
                  <a:lnTo>
                    <a:pt x="479" y="1"/>
                  </a:lnTo>
                  <a:lnTo>
                    <a:pt x="469" y="2"/>
                  </a:lnTo>
                  <a:lnTo>
                    <a:pt x="461" y="3"/>
                  </a:lnTo>
                  <a:lnTo>
                    <a:pt x="452" y="5"/>
                  </a:lnTo>
                  <a:lnTo>
                    <a:pt x="443" y="6"/>
                  </a:lnTo>
                  <a:lnTo>
                    <a:pt x="435" y="7"/>
                  </a:lnTo>
                  <a:lnTo>
                    <a:pt x="425" y="9"/>
                  </a:lnTo>
                  <a:lnTo>
                    <a:pt x="417" y="10"/>
                  </a:lnTo>
                  <a:lnTo>
                    <a:pt x="407" y="11"/>
                  </a:lnTo>
                  <a:lnTo>
                    <a:pt x="398" y="13"/>
                  </a:lnTo>
                  <a:lnTo>
                    <a:pt x="389" y="14"/>
                  </a:lnTo>
                  <a:lnTo>
                    <a:pt x="379" y="17"/>
                  </a:lnTo>
                  <a:lnTo>
                    <a:pt x="369" y="19"/>
                  </a:lnTo>
                  <a:lnTo>
                    <a:pt x="358" y="21"/>
                  </a:lnTo>
                  <a:lnTo>
                    <a:pt x="347" y="24"/>
                  </a:lnTo>
                  <a:lnTo>
                    <a:pt x="339" y="26"/>
                  </a:lnTo>
                  <a:lnTo>
                    <a:pt x="331" y="28"/>
                  </a:lnTo>
                  <a:lnTo>
                    <a:pt x="322" y="30"/>
                  </a:lnTo>
                  <a:lnTo>
                    <a:pt x="313" y="33"/>
                  </a:lnTo>
                  <a:lnTo>
                    <a:pt x="304" y="35"/>
                  </a:lnTo>
                  <a:lnTo>
                    <a:pt x="295" y="37"/>
                  </a:lnTo>
                  <a:lnTo>
                    <a:pt x="285" y="40"/>
                  </a:lnTo>
                  <a:lnTo>
                    <a:pt x="276" y="43"/>
                  </a:lnTo>
                  <a:lnTo>
                    <a:pt x="266" y="46"/>
                  </a:lnTo>
                  <a:lnTo>
                    <a:pt x="256" y="48"/>
                  </a:lnTo>
                  <a:lnTo>
                    <a:pt x="246" y="51"/>
                  </a:lnTo>
                  <a:lnTo>
                    <a:pt x="236" y="53"/>
                  </a:lnTo>
                  <a:lnTo>
                    <a:pt x="227" y="57"/>
                  </a:lnTo>
                  <a:lnTo>
                    <a:pt x="217" y="59"/>
                  </a:lnTo>
                  <a:lnTo>
                    <a:pt x="208" y="62"/>
                  </a:lnTo>
                  <a:lnTo>
                    <a:pt x="198" y="65"/>
                  </a:lnTo>
                  <a:lnTo>
                    <a:pt x="190" y="69"/>
                  </a:lnTo>
                  <a:lnTo>
                    <a:pt x="181" y="71"/>
                  </a:lnTo>
                  <a:lnTo>
                    <a:pt x="173" y="75"/>
                  </a:lnTo>
                  <a:lnTo>
                    <a:pt x="165" y="77"/>
                  </a:lnTo>
                  <a:lnTo>
                    <a:pt x="157" y="81"/>
                  </a:lnTo>
                  <a:lnTo>
                    <a:pt x="147" y="85"/>
                  </a:lnTo>
                  <a:lnTo>
                    <a:pt x="137" y="89"/>
                  </a:lnTo>
                  <a:lnTo>
                    <a:pt x="128" y="94"/>
                  </a:lnTo>
                  <a:lnTo>
                    <a:pt x="118" y="99"/>
                  </a:lnTo>
                  <a:lnTo>
                    <a:pt x="109" y="105"/>
                  </a:lnTo>
                  <a:lnTo>
                    <a:pt x="100" y="110"/>
                  </a:lnTo>
                  <a:lnTo>
                    <a:pt x="91" y="115"/>
                  </a:lnTo>
                  <a:lnTo>
                    <a:pt x="83" y="120"/>
                  </a:lnTo>
                  <a:lnTo>
                    <a:pt x="75" y="126"/>
                  </a:lnTo>
                  <a:lnTo>
                    <a:pt x="68" y="131"/>
                  </a:lnTo>
                  <a:lnTo>
                    <a:pt x="60" y="137"/>
                  </a:lnTo>
                  <a:lnTo>
                    <a:pt x="53" y="142"/>
                  </a:lnTo>
                  <a:lnTo>
                    <a:pt x="47" y="147"/>
                  </a:lnTo>
                  <a:lnTo>
                    <a:pt x="41" y="154"/>
                  </a:lnTo>
                  <a:lnTo>
                    <a:pt x="35" y="159"/>
                  </a:lnTo>
                  <a:lnTo>
                    <a:pt x="27" y="169"/>
                  </a:lnTo>
                  <a:lnTo>
                    <a:pt x="19" y="177"/>
                  </a:lnTo>
                  <a:lnTo>
                    <a:pt x="13" y="185"/>
                  </a:lnTo>
                  <a:lnTo>
                    <a:pt x="8" y="193"/>
                  </a:lnTo>
                  <a:lnTo>
                    <a:pt x="5" y="201"/>
                  </a:lnTo>
                  <a:lnTo>
                    <a:pt x="3" y="209"/>
                  </a:lnTo>
                  <a:lnTo>
                    <a:pt x="1" y="219"/>
                  </a:lnTo>
                  <a:lnTo>
                    <a:pt x="0" y="229"/>
                  </a:lnTo>
                  <a:lnTo>
                    <a:pt x="0" y="237"/>
                  </a:lnTo>
                  <a:lnTo>
                    <a:pt x="0" y="245"/>
                  </a:lnTo>
                  <a:lnTo>
                    <a:pt x="2" y="254"/>
                  </a:lnTo>
                  <a:lnTo>
                    <a:pt x="4" y="263"/>
                  </a:lnTo>
                  <a:lnTo>
                    <a:pt x="7" y="273"/>
                  </a:lnTo>
                  <a:lnTo>
                    <a:pt x="11" y="282"/>
                  </a:lnTo>
                  <a:lnTo>
                    <a:pt x="15" y="290"/>
                  </a:lnTo>
                  <a:lnTo>
                    <a:pt x="20" y="300"/>
                  </a:lnTo>
                  <a:lnTo>
                    <a:pt x="24" y="308"/>
                  </a:lnTo>
                  <a:lnTo>
                    <a:pt x="29" y="316"/>
                  </a:lnTo>
                  <a:lnTo>
                    <a:pt x="35" y="323"/>
                  </a:lnTo>
                  <a:lnTo>
                    <a:pt x="41" y="331"/>
                  </a:lnTo>
                  <a:lnTo>
                    <a:pt x="47" y="337"/>
                  </a:lnTo>
                  <a:lnTo>
                    <a:pt x="54" y="344"/>
                  </a:lnTo>
                  <a:lnTo>
                    <a:pt x="63" y="350"/>
                  </a:lnTo>
                  <a:lnTo>
                    <a:pt x="70" y="356"/>
                  </a:lnTo>
                  <a:lnTo>
                    <a:pt x="78" y="361"/>
                  </a:lnTo>
                  <a:lnTo>
                    <a:pt x="87" y="367"/>
                  </a:lnTo>
                  <a:lnTo>
                    <a:pt x="95" y="372"/>
                  </a:lnTo>
                  <a:lnTo>
                    <a:pt x="104" y="377"/>
                  </a:lnTo>
                  <a:lnTo>
                    <a:pt x="112" y="383"/>
                  </a:lnTo>
                  <a:lnTo>
                    <a:pt x="122" y="388"/>
                  </a:lnTo>
                  <a:lnTo>
                    <a:pt x="130" y="393"/>
                  </a:lnTo>
                  <a:lnTo>
                    <a:pt x="138" y="397"/>
                  </a:lnTo>
                  <a:lnTo>
                    <a:pt x="146" y="402"/>
                  </a:lnTo>
                  <a:lnTo>
                    <a:pt x="154" y="406"/>
                  </a:lnTo>
                  <a:lnTo>
                    <a:pt x="163" y="410"/>
                  </a:lnTo>
                  <a:lnTo>
                    <a:pt x="172" y="414"/>
                  </a:lnTo>
                  <a:lnTo>
                    <a:pt x="182" y="418"/>
                  </a:lnTo>
                  <a:lnTo>
                    <a:pt x="193" y="422"/>
                  </a:lnTo>
                  <a:lnTo>
                    <a:pt x="201" y="425"/>
                  </a:lnTo>
                  <a:lnTo>
                    <a:pt x="208" y="427"/>
                  </a:lnTo>
                  <a:lnTo>
                    <a:pt x="216" y="430"/>
                  </a:lnTo>
                  <a:lnTo>
                    <a:pt x="224" y="433"/>
                  </a:lnTo>
                  <a:lnTo>
                    <a:pt x="231" y="435"/>
                  </a:lnTo>
                  <a:lnTo>
                    <a:pt x="240" y="438"/>
                  </a:lnTo>
                  <a:lnTo>
                    <a:pt x="249" y="440"/>
                  </a:lnTo>
                  <a:lnTo>
                    <a:pt x="258" y="442"/>
                  </a:lnTo>
                  <a:lnTo>
                    <a:pt x="268" y="445"/>
                  </a:lnTo>
                  <a:lnTo>
                    <a:pt x="278" y="447"/>
                  </a:lnTo>
                  <a:lnTo>
                    <a:pt x="288" y="449"/>
                  </a:lnTo>
                  <a:lnTo>
                    <a:pt x="299" y="452"/>
                  </a:lnTo>
                  <a:lnTo>
                    <a:pt x="310" y="455"/>
                  </a:lnTo>
                  <a:lnTo>
                    <a:pt x="321" y="458"/>
                  </a:lnTo>
                  <a:lnTo>
                    <a:pt x="333" y="461"/>
                  </a:lnTo>
                  <a:lnTo>
                    <a:pt x="341" y="462"/>
                  </a:lnTo>
                  <a:lnTo>
                    <a:pt x="349" y="464"/>
                  </a:lnTo>
                  <a:lnTo>
                    <a:pt x="356" y="466"/>
                  </a:lnTo>
                  <a:lnTo>
                    <a:pt x="364" y="467"/>
                  </a:lnTo>
                  <a:lnTo>
                    <a:pt x="372" y="469"/>
                  </a:lnTo>
                  <a:lnTo>
                    <a:pt x="381" y="471"/>
                  </a:lnTo>
                  <a:lnTo>
                    <a:pt x="389" y="473"/>
                  </a:lnTo>
                  <a:lnTo>
                    <a:pt x="397" y="474"/>
                  </a:lnTo>
                  <a:lnTo>
                    <a:pt x="406" y="476"/>
                  </a:lnTo>
                  <a:lnTo>
                    <a:pt x="415" y="478"/>
                  </a:lnTo>
                  <a:lnTo>
                    <a:pt x="424" y="479"/>
                  </a:lnTo>
                  <a:lnTo>
                    <a:pt x="433" y="481"/>
                  </a:lnTo>
                  <a:lnTo>
                    <a:pt x="442" y="483"/>
                  </a:lnTo>
                  <a:lnTo>
                    <a:pt x="452" y="485"/>
                  </a:lnTo>
                  <a:lnTo>
                    <a:pt x="461" y="486"/>
                  </a:lnTo>
                  <a:lnTo>
                    <a:pt x="471" y="488"/>
                  </a:lnTo>
                  <a:lnTo>
                    <a:pt x="481" y="489"/>
                  </a:lnTo>
                  <a:lnTo>
                    <a:pt x="491" y="491"/>
                  </a:lnTo>
                  <a:lnTo>
                    <a:pt x="501" y="492"/>
                  </a:lnTo>
                  <a:lnTo>
                    <a:pt x="511" y="494"/>
                  </a:lnTo>
                  <a:lnTo>
                    <a:pt x="521" y="495"/>
                  </a:lnTo>
                  <a:lnTo>
                    <a:pt x="531" y="497"/>
                  </a:lnTo>
                  <a:lnTo>
                    <a:pt x="542" y="498"/>
                  </a:lnTo>
                  <a:lnTo>
                    <a:pt x="553" y="500"/>
                  </a:lnTo>
                  <a:lnTo>
                    <a:pt x="564" y="501"/>
                  </a:lnTo>
                  <a:lnTo>
                    <a:pt x="572" y="502"/>
                  </a:lnTo>
                  <a:lnTo>
                    <a:pt x="580" y="504"/>
                  </a:lnTo>
                  <a:lnTo>
                    <a:pt x="589" y="505"/>
                  </a:lnTo>
                  <a:lnTo>
                    <a:pt x="598" y="505"/>
                  </a:lnTo>
                  <a:lnTo>
                    <a:pt x="606" y="506"/>
                  </a:lnTo>
                  <a:lnTo>
                    <a:pt x="615" y="508"/>
                  </a:lnTo>
                  <a:lnTo>
                    <a:pt x="624" y="509"/>
                  </a:lnTo>
                  <a:lnTo>
                    <a:pt x="633" y="510"/>
                  </a:lnTo>
                  <a:lnTo>
                    <a:pt x="642" y="511"/>
                  </a:lnTo>
                  <a:lnTo>
                    <a:pt x="651" y="512"/>
                  </a:lnTo>
                  <a:lnTo>
                    <a:pt x="661" y="513"/>
                  </a:lnTo>
                  <a:lnTo>
                    <a:pt x="671" y="515"/>
                  </a:lnTo>
                  <a:lnTo>
                    <a:pt x="680" y="515"/>
                  </a:lnTo>
                  <a:lnTo>
                    <a:pt x="690" y="517"/>
                  </a:lnTo>
                  <a:lnTo>
                    <a:pt x="699" y="518"/>
                  </a:lnTo>
                  <a:lnTo>
                    <a:pt x="709" y="519"/>
                  </a:lnTo>
                  <a:lnTo>
                    <a:pt x="718" y="520"/>
                  </a:lnTo>
                  <a:lnTo>
                    <a:pt x="728" y="521"/>
                  </a:lnTo>
                  <a:lnTo>
                    <a:pt x="737" y="522"/>
                  </a:lnTo>
                  <a:lnTo>
                    <a:pt x="748" y="523"/>
                  </a:lnTo>
                  <a:lnTo>
                    <a:pt x="757" y="524"/>
                  </a:lnTo>
                  <a:lnTo>
                    <a:pt x="766" y="525"/>
                  </a:lnTo>
                  <a:lnTo>
                    <a:pt x="776" y="526"/>
                  </a:lnTo>
                  <a:lnTo>
                    <a:pt x="785" y="527"/>
                  </a:lnTo>
                  <a:lnTo>
                    <a:pt x="794" y="527"/>
                  </a:lnTo>
                  <a:lnTo>
                    <a:pt x="803" y="529"/>
                  </a:lnTo>
                  <a:lnTo>
                    <a:pt x="812" y="529"/>
                  </a:lnTo>
                  <a:lnTo>
                    <a:pt x="821" y="529"/>
                  </a:lnTo>
                  <a:lnTo>
                    <a:pt x="829" y="530"/>
                  </a:lnTo>
                  <a:lnTo>
                    <a:pt x="838" y="531"/>
                  </a:lnTo>
                  <a:lnTo>
                    <a:pt x="846" y="531"/>
                  </a:lnTo>
                  <a:lnTo>
                    <a:pt x="855" y="532"/>
                  </a:lnTo>
                  <a:lnTo>
                    <a:pt x="863" y="533"/>
                  </a:lnTo>
                  <a:lnTo>
                    <a:pt x="871" y="533"/>
                  </a:lnTo>
                  <a:lnTo>
                    <a:pt x="883" y="534"/>
                  </a:lnTo>
                  <a:lnTo>
                    <a:pt x="894" y="534"/>
                  </a:lnTo>
                  <a:lnTo>
                    <a:pt x="904" y="534"/>
                  </a:lnTo>
                  <a:lnTo>
                    <a:pt x="914" y="534"/>
                  </a:lnTo>
                  <a:lnTo>
                    <a:pt x="924" y="535"/>
                  </a:lnTo>
                  <a:lnTo>
                    <a:pt x="934" y="535"/>
                  </a:lnTo>
                  <a:lnTo>
                    <a:pt x="943" y="535"/>
                  </a:lnTo>
                  <a:lnTo>
                    <a:pt x="952" y="535"/>
                  </a:lnTo>
                  <a:lnTo>
                    <a:pt x="961" y="535"/>
                  </a:lnTo>
                  <a:lnTo>
                    <a:pt x="970" y="535"/>
                  </a:lnTo>
                  <a:lnTo>
                    <a:pt x="978" y="535"/>
                  </a:lnTo>
                  <a:lnTo>
                    <a:pt x="987" y="535"/>
                  </a:lnTo>
                  <a:lnTo>
                    <a:pt x="995" y="534"/>
                  </a:lnTo>
                  <a:lnTo>
                    <a:pt x="1004" y="534"/>
                  </a:lnTo>
                  <a:lnTo>
                    <a:pt x="1012" y="534"/>
                  </a:lnTo>
                  <a:lnTo>
                    <a:pt x="1021" y="534"/>
                  </a:lnTo>
                  <a:lnTo>
                    <a:pt x="1029" y="533"/>
                  </a:lnTo>
                  <a:lnTo>
                    <a:pt x="1037" y="533"/>
                  </a:lnTo>
                  <a:lnTo>
                    <a:pt x="1046" y="533"/>
                  </a:lnTo>
                  <a:lnTo>
                    <a:pt x="1055" y="533"/>
                  </a:lnTo>
                  <a:lnTo>
                    <a:pt x="1064" y="532"/>
                  </a:lnTo>
                  <a:lnTo>
                    <a:pt x="1073" y="531"/>
                  </a:lnTo>
                  <a:lnTo>
                    <a:pt x="1082" y="531"/>
                  </a:lnTo>
                  <a:lnTo>
                    <a:pt x="1091" y="531"/>
                  </a:lnTo>
                  <a:lnTo>
                    <a:pt x="1102" y="530"/>
                  </a:lnTo>
                  <a:lnTo>
                    <a:pt x="1111" y="529"/>
                  </a:lnTo>
                  <a:lnTo>
                    <a:pt x="1120" y="529"/>
                  </a:lnTo>
                  <a:lnTo>
                    <a:pt x="1129" y="529"/>
                  </a:lnTo>
                  <a:lnTo>
                    <a:pt x="1139" y="528"/>
                  </a:lnTo>
                  <a:lnTo>
                    <a:pt x="1148" y="527"/>
                  </a:lnTo>
                  <a:lnTo>
                    <a:pt x="1157" y="527"/>
                  </a:lnTo>
                  <a:lnTo>
                    <a:pt x="1166" y="526"/>
                  </a:lnTo>
                  <a:lnTo>
                    <a:pt x="1176" y="525"/>
                  </a:lnTo>
                  <a:lnTo>
                    <a:pt x="1185" y="524"/>
                  </a:lnTo>
                  <a:lnTo>
                    <a:pt x="1195" y="523"/>
                  </a:lnTo>
                  <a:lnTo>
                    <a:pt x="1204" y="523"/>
                  </a:lnTo>
                  <a:lnTo>
                    <a:pt x="1213" y="521"/>
                  </a:lnTo>
                  <a:lnTo>
                    <a:pt x="1222" y="520"/>
                  </a:lnTo>
                  <a:lnTo>
                    <a:pt x="1232" y="520"/>
                  </a:lnTo>
                  <a:lnTo>
                    <a:pt x="1241" y="519"/>
                  </a:lnTo>
                  <a:lnTo>
                    <a:pt x="1251" y="517"/>
                  </a:lnTo>
                  <a:lnTo>
                    <a:pt x="1260" y="517"/>
                  </a:lnTo>
                  <a:lnTo>
                    <a:pt x="1269" y="515"/>
                  </a:lnTo>
                  <a:lnTo>
                    <a:pt x="1279" y="515"/>
                  </a:lnTo>
                  <a:lnTo>
                    <a:pt x="1289" y="514"/>
                  </a:lnTo>
                  <a:lnTo>
                    <a:pt x="1299" y="513"/>
                  </a:lnTo>
                  <a:lnTo>
                    <a:pt x="1307" y="512"/>
                  </a:lnTo>
                  <a:lnTo>
                    <a:pt x="1317" y="511"/>
                  </a:lnTo>
                  <a:lnTo>
                    <a:pt x="1327" y="510"/>
                  </a:lnTo>
                  <a:lnTo>
                    <a:pt x="1336" y="509"/>
                  </a:lnTo>
                  <a:lnTo>
                    <a:pt x="1346" y="508"/>
                  </a:lnTo>
                  <a:lnTo>
                    <a:pt x="1355" y="506"/>
                  </a:lnTo>
                  <a:lnTo>
                    <a:pt x="1365" y="506"/>
                  </a:lnTo>
                  <a:lnTo>
                    <a:pt x="1375" y="505"/>
                  </a:lnTo>
                  <a:lnTo>
                    <a:pt x="1384" y="504"/>
                  </a:lnTo>
                  <a:lnTo>
                    <a:pt x="1395" y="502"/>
                  </a:lnTo>
                  <a:lnTo>
                    <a:pt x="1404" y="501"/>
                  </a:lnTo>
                  <a:lnTo>
                    <a:pt x="1414" y="500"/>
                  </a:lnTo>
                  <a:lnTo>
                    <a:pt x="1424" y="499"/>
                  </a:lnTo>
                  <a:lnTo>
                    <a:pt x="1433" y="497"/>
                  </a:lnTo>
                  <a:lnTo>
                    <a:pt x="1443" y="496"/>
                  </a:lnTo>
                  <a:lnTo>
                    <a:pt x="1452" y="495"/>
                  </a:lnTo>
                  <a:lnTo>
                    <a:pt x="1461" y="494"/>
                  </a:lnTo>
                  <a:lnTo>
                    <a:pt x="1470" y="492"/>
                  </a:lnTo>
                  <a:lnTo>
                    <a:pt x="1479" y="491"/>
                  </a:lnTo>
                  <a:lnTo>
                    <a:pt x="1488" y="490"/>
                  </a:lnTo>
                  <a:lnTo>
                    <a:pt x="1496" y="488"/>
                  </a:lnTo>
                  <a:lnTo>
                    <a:pt x="1504" y="487"/>
                  </a:lnTo>
                  <a:lnTo>
                    <a:pt x="1512" y="486"/>
                  </a:lnTo>
                  <a:lnTo>
                    <a:pt x="1520" y="485"/>
                  </a:lnTo>
                  <a:lnTo>
                    <a:pt x="1527" y="483"/>
                  </a:lnTo>
                  <a:lnTo>
                    <a:pt x="1540" y="481"/>
                  </a:lnTo>
                  <a:lnTo>
                    <a:pt x="1551" y="479"/>
                  </a:lnTo>
                  <a:lnTo>
                    <a:pt x="1563" y="477"/>
                  </a:lnTo>
                  <a:lnTo>
                    <a:pt x="1572" y="475"/>
                  </a:lnTo>
                  <a:lnTo>
                    <a:pt x="1582" y="473"/>
                  </a:lnTo>
                  <a:lnTo>
                    <a:pt x="1591" y="472"/>
                  </a:lnTo>
                  <a:lnTo>
                    <a:pt x="1600" y="470"/>
                  </a:lnTo>
                  <a:lnTo>
                    <a:pt x="1608" y="468"/>
                  </a:lnTo>
                  <a:lnTo>
                    <a:pt x="1616" y="467"/>
                  </a:lnTo>
                  <a:lnTo>
                    <a:pt x="1624" y="465"/>
                  </a:lnTo>
                  <a:lnTo>
                    <a:pt x="1633" y="462"/>
                  </a:lnTo>
                  <a:lnTo>
                    <a:pt x="1642" y="461"/>
                  </a:lnTo>
                  <a:lnTo>
                    <a:pt x="1650" y="458"/>
                  </a:lnTo>
                  <a:lnTo>
                    <a:pt x="1659" y="455"/>
                  </a:lnTo>
                  <a:lnTo>
                    <a:pt x="1668" y="453"/>
                  </a:lnTo>
                  <a:lnTo>
                    <a:pt x="1677" y="451"/>
                  </a:lnTo>
                  <a:lnTo>
                    <a:pt x="1686" y="448"/>
                  </a:lnTo>
                  <a:lnTo>
                    <a:pt x="1695" y="445"/>
                  </a:lnTo>
                  <a:lnTo>
                    <a:pt x="1704" y="443"/>
                  </a:lnTo>
                  <a:lnTo>
                    <a:pt x="1714" y="440"/>
                  </a:lnTo>
                  <a:lnTo>
                    <a:pt x="1723" y="438"/>
                  </a:lnTo>
                  <a:lnTo>
                    <a:pt x="1732" y="435"/>
                  </a:lnTo>
                  <a:lnTo>
                    <a:pt x="1741" y="433"/>
                  </a:lnTo>
                  <a:lnTo>
                    <a:pt x="1750" y="430"/>
                  </a:lnTo>
                  <a:lnTo>
                    <a:pt x="1759" y="427"/>
                  </a:lnTo>
                  <a:lnTo>
                    <a:pt x="1768" y="424"/>
                  </a:lnTo>
                  <a:lnTo>
                    <a:pt x="1777" y="420"/>
                  </a:lnTo>
                  <a:lnTo>
                    <a:pt x="1786" y="417"/>
                  </a:lnTo>
                  <a:lnTo>
                    <a:pt x="1795" y="413"/>
                  </a:lnTo>
                  <a:lnTo>
                    <a:pt x="1804" y="410"/>
                  </a:lnTo>
                  <a:lnTo>
                    <a:pt x="1813" y="406"/>
                  </a:lnTo>
                  <a:lnTo>
                    <a:pt x="1822" y="402"/>
                  </a:lnTo>
                  <a:lnTo>
                    <a:pt x="1832" y="398"/>
                  </a:lnTo>
                  <a:lnTo>
                    <a:pt x="1840" y="394"/>
                  </a:lnTo>
                  <a:lnTo>
                    <a:pt x="1850" y="390"/>
                  </a:lnTo>
                  <a:lnTo>
                    <a:pt x="1858" y="386"/>
                  </a:lnTo>
                  <a:lnTo>
                    <a:pt x="1867" y="382"/>
                  </a:lnTo>
                  <a:lnTo>
                    <a:pt x="1876" y="377"/>
                  </a:lnTo>
                  <a:lnTo>
                    <a:pt x="1883" y="372"/>
                  </a:lnTo>
                  <a:lnTo>
                    <a:pt x="1892" y="368"/>
                  </a:lnTo>
                  <a:lnTo>
                    <a:pt x="1899" y="363"/>
                  </a:lnTo>
                  <a:lnTo>
                    <a:pt x="1905" y="357"/>
                  </a:lnTo>
                  <a:lnTo>
                    <a:pt x="1914" y="350"/>
                  </a:lnTo>
                  <a:lnTo>
                    <a:pt x="1922" y="343"/>
                  </a:lnTo>
                  <a:lnTo>
                    <a:pt x="1930" y="336"/>
                  </a:lnTo>
                  <a:lnTo>
                    <a:pt x="1937" y="329"/>
                  </a:lnTo>
                  <a:lnTo>
                    <a:pt x="1944" y="322"/>
                  </a:lnTo>
                  <a:lnTo>
                    <a:pt x="1950" y="314"/>
                  </a:lnTo>
                  <a:lnTo>
                    <a:pt x="1956" y="307"/>
                  </a:lnTo>
                  <a:lnTo>
                    <a:pt x="1960" y="299"/>
                  </a:lnTo>
                  <a:lnTo>
                    <a:pt x="1964" y="290"/>
                  </a:lnTo>
                  <a:lnTo>
                    <a:pt x="1967" y="281"/>
                  </a:lnTo>
                  <a:lnTo>
                    <a:pt x="1969" y="272"/>
                  </a:lnTo>
                  <a:lnTo>
                    <a:pt x="1969" y="263"/>
                  </a:lnTo>
                  <a:lnTo>
                    <a:pt x="1970" y="253"/>
                  </a:lnTo>
                  <a:lnTo>
                    <a:pt x="1969" y="242"/>
                  </a:lnTo>
                  <a:lnTo>
                    <a:pt x="1969" y="231"/>
                  </a:lnTo>
                  <a:lnTo>
                    <a:pt x="1966" y="220"/>
                  </a:lnTo>
                  <a:lnTo>
                    <a:pt x="1964" y="209"/>
                  </a:lnTo>
                  <a:lnTo>
                    <a:pt x="1960" y="199"/>
                  </a:lnTo>
                  <a:lnTo>
                    <a:pt x="1955" y="190"/>
                  </a:lnTo>
                  <a:lnTo>
                    <a:pt x="1949" y="181"/>
                  </a:lnTo>
                  <a:lnTo>
                    <a:pt x="1941" y="172"/>
                  </a:lnTo>
                  <a:lnTo>
                    <a:pt x="1933" y="163"/>
                  </a:lnTo>
                  <a:lnTo>
                    <a:pt x="1925" y="155"/>
                  </a:lnTo>
                  <a:lnTo>
                    <a:pt x="1919" y="149"/>
                  </a:lnTo>
                  <a:lnTo>
                    <a:pt x="1913" y="142"/>
                  </a:lnTo>
                  <a:lnTo>
                    <a:pt x="1907" y="136"/>
                  </a:lnTo>
                  <a:lnTo>
                    <a:pt x="1899" y="131"/>
                  </a:lnTo>
                  <a:lnTo>
                    <a:pt x="1892" y="125"/>
                  </a:lnTo>
                  <a:lnTo>
                    <a:pt x="1885" y="120"/>
                  </a:lnTo>
                  <a:lnTo>
                    <a:pt x="1876" y="115"/>
                  </a:lnTo>
                  <a:lnTo>
                    <a:pt x="1869" y="111"/>
                  </a:lnTo>
                  <a:lnTo>
                    <a:pt x="1860" y="107"/>
                  </a:lnTo>
                  <a:lnTo>
                    <a:pt x="1851" y="102"/>
                  </a:lnTo>
                  <a:lnTo>
                    <a:pt x="1842" y="98"/>
                  </a:lnTo>
                  <a:lnTo>
                    <a:pt x="1833" y="94"/>
                  </a:lnTo>
                  <a:lnTo>
                    <a:pt x="1824" y="90"/>
                  </a:lnTo>
                  <a:lnTo>
                    <a:pt x="1815" y="86"/>
                  </a:lnTo>
                  <a:lnTo>
                    <a:pt x="1805" y="81"/>
                  </a:lnTo>
                  <a:lnTo>
                    <a:pt x="1797" y="78"/>
                  </a:lnTo>
                  <a:lnTo>
                    <a:pt x="1788" y="75"/>
                  </a:lnTo>
                  <a:lnTo>
                    <a:pt x="1778" y="71"/>
                  </a:lnTo>
                  <a:lnTo>
                    <a:pt x="1769" y="68"/>
                  </a:lnTo>
                  <a:lnTo>
                    <a:pt x="1759" y="64"/>
                  </a:lnTo>
                  <a:lnTo>
                    <a:pt x="1749" y="61"/>
                  </a:lnTo>
                  <a:lnTo>
                    <a:pt x="1739" y="58"/>
                  </a:lnTo>
                  <a:lnTo>
                    <a:pt x="1730" y="55"/>
                  </a:lnTo>
                  <a:lnTo>
                    <a:pt x="1721" y="52"/>
                  </a:lnTo>
                  <a:lnTo>
                    <a:pt x="1711" y="50"/>
                  </a:lnTo>
                  <a:lnTo>
                    <a:pt x="1702" y="47"/>
                  </a:lnTo>
                  <a:lnTo>
                    <a:pt x="1694" y="45"/>
                  </a:lnTo>
                  <a:lnTo>
                    <a:pt x="1685" y="43"/>
                  </a:lnTo>
                  <a:lnTo>
                    <a:pt x="1677" y="40"/>
                  </a:lnTo>
                  <a:lnTo>
                    <a:pt x="1670" y="38"/>
                  </a:lnTo>
                  <a:lnTo>
                    <a:pt x="1655" y="34"/>
                  </a:lnTo>
                  <a:lnTo>
                    <a:pt x="1642" y="31"/>
                  </a:lnTo>
                  <a:lnTo>
                    <a:pt x="1630" y="28"/>
                  </a:lnTo>
                  <a:lnTo>
                    <a:pt x="1619" y="26"/>
                  </a:lnTo>
                  <a:lnTo>
                    <a:pt x="1610" y="24"/>
                  </a:lnTo>
                  <a:lnTo>
                    <a:pt x="1602" y="23"/>
                  </a:lnTo>
                  <a:lnTo>
                    <a:pt x="1595" y="22"/>
                  </a:lnTo>
                  <a:lnTo>
                    <a:pt x="1526" y="100"/>
                  </a:lnTo>
                  <a:lnTo>
                    <a:pt x="1526" y="100"/>
                  </a:lnTo>
                  <a:lnTo>
                    <a:pt x="1526" y="100"/>
                  </a:lnTo>
                  <a:lnTo>
                    <a:pt x="1526" y="100"/>
                  </a:lnTo>
                </a:path>
              </a:pathLst>
            </a:custGeom>
            <a:solidFill>
              <a:srgbClr val="824200"/>
            </a:solidFill>
            <a:ln w="18815" cap="flat" cmpd="sng">
              <a:solidFill>
                <a:srgbClr val="40404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29" name="Freeform 125"/>
            <p:cNvSpPr>
              <a:spLocks/>
            </p:cNvSpPr>
            <p:nvPr/>
          </p:nvSpPr>
          <p:spPr bwMode="auto">
            <a:xfrm>
              <a:off x="4253" y="3443"/>
              <a:ext cx="1387" cy="202"/>
            </a:xfrm>
            <a:custGeom>
              <a:avLst/>
              <a:gdLst>
                <a:gd name="T0" fmla="*/ 20 w 1387"/>
                <a:gd name="T1" fmla="*/ 68 h 202"/>
                <a:gd name="T2" fmla="*/ 53 w 1387"/>
                <a:gd name="T3" fmla="*/ 104 h 202"/>
                <a:gd name="T4" fmla="*/ 95 w 1387"/>
                <a:gd name="T5" fmla="*/ 128 h 202"/>
                <a:gd name="T6" fmla="*/ 145 w 1387"/>
                <a:gd name="T7" fmla="*/ 147 h 202"/>
                <a:gd name="T8" fmla="*/ 188 w 1387"/>
                <a:gd name="T9" fmla="*/ 161 h 202"/>
                <a:gd name="T10" fmla="*/ 235 w 1387"/>
                <a:gd name="T11" fmla="*/ 175 h 202"/>
                <a:gd name="T12" fmla="*/ 283 w 1387"/>
                <a:gd name="T13" fmla="*/ 185 h 202"/>
                <a:gd name="T14" fmla="*/ 332 w 1387"/>
                <a:gd name="T15" fmla="*/ 190 h 202"/>
                <a:gd name="T16" fmla="*/ 381 w 1387"/>
                <a:gd name="T17" fmla="*/ 194 h 202"/>
                <a:gd name="T18" fmla="*/ 425 w 1387"/>
                <a:gd name="T19" fmla="*/ 196 h 202"/>
                <a:gd name="T20" fmla="*/ 471 w 1387"/>
                <a:gd name="T21" fmla="*/ 199 h 202"/>
                <a:gd name="T22" fmla="*/ 522 w 1387"/>
                <a:gd name="T23" fmla="*/ 201 h 202"/>
                <a:gd name="T24" fmla="*/ 564 w 1387"/>
                <a:gd name="T25" fmla="*/ 200 h 202"/>
                <a:gd name="T26" fmla="*/ 614 w 1387"/>
                <a:gd name="T27" fmla="*/ 200 h 202"/>
                <a:gd name="T28" fmla="*/ 666 w 1387"/>
                <a:gd name="T29" fmla="*/ 199 h 202"/>
                <a:gd name="T30" fmla="*/ 713 w 1387"/>
                <a:gd name="T31" fmla="*/ 198 h 202"/>
                <a:gd name="T32" fmla="*/ 764 w 1387"/>
                <a:gd name="T33" fmla="*/ 195 h 202"/>
                <a:gd name="T34" fmla="*/ 810 w 1387"/>
                <a:gd name="T35" fmla="*/ 191 h 202"/>
                <a:gd name="T36" fmla="*/ 856 w 1387"/>
                <a:gd name="T37" fmla="*/ 185 h 202"/>
                <a:gd name="T38" fmla="*/ 906 w 1387"/>
                <a:gd name="T39" fmla="*/ 179 h 202"/>
                <a:gd name="T40" fmla="*/ 955 w 1387"/>
                <a:gd name="T41" fmla="*/ 171 h 202"/>
                <a:gd name="T42" fmla="*/ 1002 w 1387"/>
                <a:gd name="T43" fmla="*/ 163 h 202"/>
                <a:gd name="T44" fmla="*/ 1054 w 1387"/>
                <a:gd name="T45" fmla="*/ 151 h 202"/>
                <a:gd name="T46" fmla="*/ 1101 w 1387"/>
                <a:gd name="T47" fmla="*/ 137 h 202"/>
                <a:gd name="T48" fmla="*/ 1149 w 1387"/>
                <a:gd name="T49" fmla="*/ 122 h 202"/>
                <a:gd name="T50" fmla="*/ 1197 w 1387"/>
                <a:gd name="T51" fmla="*/ 107 h 202"/>
                <a:gd name="T52" fmla="*/ 1244 w 1387"/>
                <a:gd name="T53" fmla="*/ 86 h 202"/>
                <a:gd name="T54" fmla="*/ 1290 w 1387"/>
                <a:gd name="T55" fmla="*/ 62 h 202"/>
                <a:gd name="T56" fmla="*/ 1335 w 1387"/>
                <a:gd name="T57" fmla="*/ 35 h 202"/>
                <a:gd name="T58" fmla="*/ 1378 w 1387"/>
                <a:gd name="T59" fmla="*/ 6 h 202"/>
                <a:gd name="T60" fmla="*/ 1191 w 1387"/>
                <a:gd name="T61" fmla="*/ 71 h 202"/>
                <a:gd name="T62" fmla="*/ 1143 w 1387"/>
                <a:gd name="T63" fmla="*/ 82 h 202"/>
                <a:gd name="T64" fmla="*/ 1100 w 1387"/>
                <a:gd name="T65" fmla="*/ 92 h 202"/>
                <a:gd name="T66" fmla="*/ 1060 w 1387"/>
                <a:gd name="T67" fmla="*/ 100 h 202"/>
                <a:gd name="T68" fmla="*/ 1006 w 1387"/>
                <a:gd name="T69" fmla="*/ 107 h 202"/>
                <a:gd name="T70" fmla="*/ 958 w 1387"/>
                <a:gd name="T71" fmla="*/ 113 h 202"/>
                <a:gd name="T72" fmla="*/ 909 w 1387"/>
                <a:gd name="T73" fmla="*/ 118 h 202"/>
                <a:gd name="T74" fmla="*/ 859 w 1387"/>
                <a:gd name="T75" fmla="*/ 124 h 202"/>
                <a:gd name="T76" fmla="*/ 811 w 1387"/>
                <a:gd name="T77" fmla="*/ 128 h 202"/>
                <a:gd name="T78" fmla="*/ 761 w 1387"/>
                <a:gd name="T79" fmla="*/ 131 h 202"/>
                <a:gd name="T80" fmla="*/ 714 w 1387"/>
                <a:gd name="T81" fmla="*/ 133 h 202"/>
                <a:gd name="T82" fmla="*/ 666 w 1387"/>
                <a:gd name="T83" fmla="*/ 133 h 202"/>
                <a:gd name="T84" fmla="*/ 617 w 1387"/>
                <a:gd name="T85" fmla="*/ 133 h 202"/>
                <a:gd name="T86" fmla="*/ 567 w 1387"/>
                <a:gd name="T87" fmla="*/ 133 h 202"/>
                <a:gd name="T88" fmla="*/ 518 w 1387"/>
                <a:gd name="T89" fmla="*/ 133 h 202"/>
                <a:gd name="T90" fmla="*/ 468 w 1387"/>
                <a:gd name="T91" fmla="*/ 132 h 202"/>
                <a:gd name="T92" fmla="*/ 421 w 1387"/>
                <a:gd name="T93" fmla="*/ 130 h 202"/>
                <a:gd name="T94" fmla="*/ 373 w 1387"/>
                <a:gd name="T95" fmla="*/ 126 h 202"/>
                <a:gd name="T96" fmla="*/ 324 w 1387"/>
                <a:gd name="T97" fmla="*/ 119 h 202"/>
                <a:gd name="T98" fmla="*/ 276 w 1387"/>
                <a:gd name="T99" fmla="*/ 110 h 202"/>
                <a:gd name="T100" fmla="*/ 227 w 1387"/>
                <a:gd name="T101" fmla="*/ 101 h 202"/>
                <a:gd name="T102" fmla="*/ 178 w 1387"/>
                <a:gd name="T103" fmla="*/ 89 h 202"/>
                <a:gd name="T104" fmla="*/ 131 w 1387"/>
                <a:gd name="T105" fmla="*/ 76 h 202"/>
                <a:gd name="T106" fmla="*/ 85 w 1387"/>
                <a:gd name="T107" fmla="*/ 60 h 202"/>
                <a:gd name="T108" fmla="*/ 37 w 1387"/>
                <a:gd name="T109" fmla="*/ 44 h 202"/>
                <a:gd name="T110" fmla="*/ 0 w 1387"/>
                <a:gd name="T111" fmla="*/ 3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87" h="202">
                  <a:moveTo>
                    <a:pt x="0" y="31"/>
                  </a:moveTo>
                  <a:lnTo>
                    <a:pt x="4" y="42"/>
                  </a:lnTo>
                  <a:lnTo>
                    <a:pt x="9" y="51"/>
                  </a:lnTo>
                  <a:lnTo>
                    <a:pt x="14" y="60"/>
                  </a:lnTo>
                  <a:lnTo>
                    <a:pt x="20" y="68"/>
                  </a:lnTo>
                  <a:lnTo>
                    <a:pt x="26" y="76"/>
                  </a:lnTo>
                  <a:lnTo>
                    <a:pt x="32" y="83"/>
                  </a:lnTo>
                  <a:lnTo>
                    <a:pt x="39" y="90"/>
                  </a:lnTo>
                  <a:lnTo>
                    <a:pt x="46" y="97"/>
                  </a:lnTo>
                  <a:lnTo>
                    <a:pt x="53" y="104"/>
                  </a:lnTo>
                  <a:lnTo>
                    <a:pt x="60" y="110"/>
                  </a:lnTo>
                  <a:lnTo>
                    <a:pt x="69" y="115"/>
                  </a:lnTo>
                  <a:lnTo>
                    <a:pt x="77" y="119"/>
                  </a:lnTo>
                  <a:lnTo>
                    <a:pt x="85" y="124"/>
                  </a:lnTo>
                  <a:lnTo>
                    <a:pt x="95" y="128"/>
                  </a:lnTo>
                  <a:lnTo>
                    <a:pt x="105" y="132"/>
                  </a:lnTo>
                  <a:lnTo>
                    <a:pt x="117" y="137"/>
                  </a:lnTo>
                  <a:lnTo>
                    <a:pt x="130" y="142"/>
                  </a:lnTo>
                  <a:lnTo>
                    <a:pt x="137" y="144"/>
                  </a:lnTo>
                  <a:lnTo>
                    <a:pt x="145" y="147"/>
                  </a:lnTo>
                  <a:lnTo>
                    <a:pt x="153" y="149"/>
                  </a:lnTo>
                  <a:lnTo>
                    <a:pt x="161" y="153"/>
                  </a:lnTo>
                  <a:lnTo>
                    <a:pt x="170" y="155"/>
                  </a:lnTo>
                  <a:lnTo>
                    <a:pt x="178" y="158"/>
                  </a:lnTo>
                  <a:lnTo>
                    <a:pt x="188" y="161"/>
                  </a:lnTo>
                  <a:lnTo>
                    <a:pt x="196" y="164"/>
                  </a:lnTo>
                  <a:lnTo>
                    <a:pt x="207" y="167"/>
                  </a:lnTo>
                  <a:lnTo>
                    <a:pt x="216" y="170"/>
                  </a:lnTo>
                  <a:lnTo>
                    <a:pt x="226" y="172"/>
                  </a:lnTo>
                  <a:lnTo>
                    <a:pt x="235" y="175"/>
                  </a:lnTo>
                  <a:lnTo>
                    <a:pt x="244" y="177"/>
                  </a:lnTo>
                  <a:lnTo>
                    <a:pt x="255" y="180"/>
                  </a:lnTo>
                  <a:lnTo>
                    <a:pt x="264" y="182"/>
                  </a:lnTo>
                  <a:lnTo>
                    <a:pt x="274" y="184"/>
                  </a:lnTo>
                  <a:lnTo>
                    <a:pt x="283" y="185"/>
                  </a:lnTo>
                  <a:lnTo>
                    <a:pt x="292" y="186"/>
                  </a:lnTo>
                  <a:lnTo>
                    <a:pt x="302" y="187"/>
                  </a:lnTo>
                  <a:lnTo>
                    <a:pt x="312" y="188"/>
                  </a:lnTo>
                  <a:lnTo>
                    <a:pt x="322" y="190"/>
                  </a:lnTo>
                  <a:lnTo>
                    <a:pt x="332" y="190"/>
                  </a:lnTo>
                  <a:lnTo>
                    <a:pt x="342" y="191"/>
                  </a:lnTo>
                  <a:lnTo>
                    <a:pt x="352" y="192"/>
                  </a:lnTo>
                  <a:lnTo>
                    <a:pt x="362" y="192"/>
                  </a:lnTo>
                  <a:lnTo>
                    <a:pt x="371" y="193"/>
                  </a:lnTo>
                  <a:lnTo>
                    <a:pt x="381" y="194"/>
                  </a:lnTo>
                  <a:lnTo>
                    <a:pt x="391" y="194"/>
                  </a:lnTo>
                  <a:lnTo>
                    <a:pt x="400" y="195"/>
                  </a:lnTo>
                  <a:lnTo>
                    <a:pt x="409" y="196"/>
                  </a:lnTo>
                  <a:lnTo>
                    <a:pt x="417" y="196"/>
                  </a:lnTo>
                  <a:lnTo>
                    <a:pt x="425" y="196"/>
                  </a:lnTo>
                  <a:lnTo>
                    <a:pt x="437" y="196"/>
                  </a:lnTo>
                  <a:lnTo>
                    <a:pt x="446" y="197"/>
                  </a:lnTo>
                  <a:lnTo>
                    <a:pt x="455" y="198"/>
                  </a:lnTo>
                  <a:lnTo>
                    <a:pt x="463" y="198"/>
                  </a:lnTo>
                  <a:lnTo>
                    <a:pt x="471" y="199"/>
                  </a:lnTo>
                  <a:lnTo>
                    <a:pt x="479" y="199"/>
                  </a:lnTo>
                  <a:lnTo>
                    <a:pt x="488" y="199"/>
                  </a:lnTo>
                  <a:lnTo>
                    <a:pt x="498" y="200"/>
                  </a:lnTo>
                  <a:lnTo>
                    <a:pt x="508" y="200"/>
                  </a:lnTo>
                  <a:lnTo>
                    <a:pt x="522" y="201"/>
                  </a:lnTo>
                  <a:lnTo>
                    <a:pt x="529" y="201"/>
                  </a:lnTo>
                  <a:lnTo>
                    <a:pt x="537" y="200"/>
                  </a:lnTo>
                  <a:lnTo>
                    <a:pt x="546" y="200"/>
                  </a:lnTo>
                  <a:lnTo>
                    <a:pt x="555" y="200"/>
                  </a:lnTo>
                  <a:lnTo>
                    <a:pt x="564" y="200"/>
                  </a:lnTo>
                  <a:lnTo>
                    <a:pt x="573" y="200"/>
                  </a:lnTo>
                  <a:lnTo>
                    <a:pt x="583" y="200"/>
                  </a:lnTo>
                  <a:lnTo>
                    <a:pt x="593" y="200"/>
                  </a:lnTo>
                  <a:lnTo>
                    <a:pt x="604" y="200"/>
                  </a:lnTo>
                  <a:lnTo>
                    <a:pt x="614" y="200"/>
                  </a:lnTo>
                  <a:lnTo>
                    <a:pt x="624" y="200"/>
                  </a:lnTo>
                  <a:lnTo>
                    <a:pt x="634" y="200"/>
                  </a:lnTo>
                  <a:lnTo>
                    <a:pt x="645" y="200"/>
                  </a:lnTo>
                  <a:lnTo>
                    <a:pt x="655" y="200"/>
                  </a:lnTo>
                  <a:lnTo>
                    <a:pt x="666" y="199"/>
                  </a:lnTo>
                  <a:lnTo>
                    <a:pt x="675" y="199"/>
                  </a:lnTo>
                  <a:lnTo>
                    <a:pt x="685" y="199"/>
                  </a:lnTo>
                  <a:lnTo>
                    <a:pt x="695" y="199"/>
                  </a:lnTo>
                  <a:lnTo>
                    <a:pt x="704" y="199"/>
                  </a:lnTo>
                  <a:lnTo>
                    <a:pt x="713" y="198"/>
                  </a:lnTo>
                  <a:lnTo>
                    <a:pt x="724" y="198"/>
                  </a:lnTo>
                  <a:lnTo>
                    <a:pt x="734" y="197"/>
                  </a:lnTo>
                  <a:lnTo>
                    <a:pt x="744" y="196"/>
                  </a:lnTo>
                  <a:lnTo>
                    <a:pt x="754" y="196"/>
                  </a:lnTo>
                  <a:lnTo>
                    <a:pt x="764" y="195"/>
                  </a:lnTo>
                  <a:lnTo>
                    <a:pt x="773" y="194"/>
                  </a:lnTo>
                  <a:lnTo>
                    <a:pt x="782" y="194"/>
                  </a:lnTo>
                  <a:lnTo>
                    <a:pt x="791" y="192"/>
                  </a:lnTo>
                  <a:lnTo>
                    <a:pt x="801" y="192"/>
                  </a:lnTo>
                  <a:lnTo>
                    <a:pt x="810" y="191"/>
                  </a:lnTo>
                  <a:lnTo>
                    <a:pt x="819" y="190"/>
                  </a:lnTo>
                  <a:lnTo>
                    <a:pt x="828" y="189"/>
                  </a:lnTo>
                  <a:lnTo>
                    <a:pt x="837" y="188"/>
                  </a:lnTo>
                  <a:lnTo>
                    <a:pt x="847" y="187"/>
                  </a:lnTo>
                  <a:lnTo>
                    <a:pt x="856" y="185"/>
                  </a:lnTo>
                  <a:lnTo>
                    <a:pt x="865" y="185"/>
                  </a:lnTo>
                  <a:lnTo>
                    <a:pt x="876" y="183"/>
                  </a:lnTo>
                  <a:lnTo>
                    <a:pt x="886" y="182"/>
                  </a:lnTo>
                  <a:lnTo>
                    <a:pt x="895" y="180"/>
                  </a:lnTo>
                  <a:lnTo>
                    <a:pt x="906" y="179"/>
                  </a:lnTo>
                  <a:lnTo>
                    <a:pt x="916" y="177"/>
                  </a:lnTo>
                  <a:lnTo>
                    <a:pt x="926" y="176"/>
                  </a:lnTo>
                  <a:lnTo>
                    <a:pt x="935" y="174"/>
                  </a:lnTo>
                  <a:lnTo>
                    <a:pt x="945" y="173"/>
                  </a:lnTo>
                  <a:lnTo>
                    <a:pt x="955" y="171"/>
                  </a:lnTo>
                  <a:lnTo>
                    <a:pt x="965" y="169"/>
                  </a:lnTo>
                  <a:lnTo>
                    <a:pt x="974" y="168"/>
                  </a:lnTo>
                  <a:lnTo>
                    <a:pt x="983" y="166"/>
                  </a:lnTo>
                  <a:lnTo>
                    <a:pt x="993" y="165"/>
                  </a:lnTo>
                  <a:lnTo>
                    <a:pt x="1002" y="163"/>
                  </a:lnTo>
                  <a:lnTo>
                    <a:pt x="1011" y="161"/>
                  </a:lnTo>
                  <a:lnTo>
                    <a:pt x="1022" y="158"/>
                  </a:lnTo>
                  <a:lnTo>
                    <a:pt x="1034" y="156"/>
                  </a:lnTo>
                  <a:lnTo>
                    <a:pt x="1044" y="153"/>
                  </a:lnTo>
                  <a:lnTo>
                    <a:pt x="1054" y="151"/>
                  </a:lnTo>
                  <a:lnTo>
                    <a:pt x="1063" y="148"/>
                  </a:lnTo>
                  <a:lnTo>
                    <a:pt x="1073" y="145"/>
                  </a:lnTo>
                  <a:lnTo>
                    <a:pt x="1082" y="142"/>
                  </a:lnTo>
                  <a:lnTo>
                    <a:pt x="1092" y="140"/>
                  </a:lnTo>
                  <a:lnTo>
                    <a:pt x="1101" y="137"/>
                  </a:lnTo>
                  <a:lnTo>
                    <a:pt x="1110" y="134"/>
                  </a:lnTo>
                  <a:lnTo>
                    <a:pt x="1119" y="131"/>
                  </a:lnTo>
                  <a:lnTo>
                    <a:pt x="1129" y="128"/>
                  </a:lnTo>
                  <a:lnTo>
                    <a:pt x="1140" y="125"/>
                  </a:lnTo>
                  <a:lnTo>
                    <a:pt x="1149" y="122"/>
                  </a:lnTo>
                  <a:lnTo>
                    <a:pt x="1159" y="119"/>
                  </a:lnTo>
                  <a:lnTo>
                    <a:pt x="1168" y="116"/>
                  </a:lnTo>
                  <a:lnTo>
                    <a:pt x="1178" y="113"/>
                  </a:lnTo>
                  <a:lnTo>
                    <a:pt x="1187" y="110"/>
                  </a:lnTo>
                  <a:lnTo>
                    <a:pt x="1197" y="107"/>
                  </a:lnTo>
                  <a:lnTo>
                    <a:pt x="1206" y="104"/>
                  </a:lnTo>
                  <a:lnTo>
                    <a:pt x="1216" y="100"/>
                  </a:lnTo>
                  <a:lnTo>
                    <a:pt x="1226" y="96"/>
                  </a:lnTo>
                  <a:lnTo>
                    <a:pt x="1235" y="91"/>
                  </a:lnTo>
                  <a:lnTo>
                    <a:pt x="1244" y="86"/>
                  </a:lnTo>
                  <a:lnTo>
                    <a:pt x="1253" y="81"/>
                  </a:lnTo>
                  <a:lnTo>
                    <a:pt x="1262" y="77"/>
                  </a:lnTo>
                  <a:lnTo>
                    <a:pt x="1271" y="72"/>
                  </a:lnTo>
                  <a:lnTo>
                    <a:pt x="1281" y="67"/>
                  </a:lnTo>
                  <a:lnTo>
                    <a:pt x="1290" y="62"/>
                  </a:lnTo>
                  <a:lnTo>
                    <a:pt x="1298" y="57"/>
                  </a:lnTo>
                  <a:lnTo>
                    <a:pt x="1308" y="52"/>
                  </a:lnTo>
                  <a:lnTo>
                    <a:pt x="1317" y="47"/>
                  </a:lnTo>
                  <a:lnTo>
                    <a:pt x="1326" y="41"/>
                  </a:lnTo>
                  <a:lnTo>
                    <a:pt x="1335" y="35"/>
                  </a:lnTo>
                  <a:lnTo>
                    <a:pt x="1344" y="29"/>
                  </a:lnTo>
                  <a:lnTo>
                    <a:pt x="1352" y="24"/>
                  </a:lnTo>
                  <a:lnTo>
                    <a:pt x="1361" y="18"/>
                  </a:lnTo>
                  <a:lnTo>
                    <a:pt x="1369" y="12"/>
                  </a:lnTo>
                  <a:lnTo>
                    <a:pt x="1378" y="6"/>
                  </a:lnTo>
                  <a:lnTo>
                    <a:pt x="1386" y="0"/>
                  </a:lnTo>
                  <a:lnTo>
                    <a:pt x="1222" y="62"/>
                  </a:lnTo>
                  <a:lnTo>
                    <a:pt x="1211" y="65"/>
                  </a:lnTo>
                  <a:lnTo>
                    <a:pt x="1201" y="68"/>
                  </a:lnTo>
                  <a:lnTo>
                    <a:pt x="1191" y="71"/>
                  </a:lnTo>
                  <a:lnTo>
                    <a:pt x="1181" y="73"/>
                  </a:lnTo>
                  <a:lnTo>
                    <a:pt x="1171" y="76"/>
                  </a:lnTo>
                  <a:lnTo>
                    <a:pt x="1162" y="78"/>
                  </a:lnTo>
                  <a:lnTo>
                    <a:pt x="1153" y="80"/>
                  </a:lnTo>
                  <a:lnTo>
                    <a:pt x="1143" y="82"/>
                  </a:lnTo>
                  <a:lnTo>
                    <a:pt x="1135" y="84"/>
                  </a:lnTo>
                  <a:lnTo>
                    <a:pt x="1125" y="86"/>
                  </a:lnTo>
                  <a:lnTo>
                    <a:pt x="1117" y="88"/>
                  </a:lnTo>
                  <a:lnTo>
                    <a:pt x="1108" y="90"/>
                  </a:lnTo>
                  <a:lnTo>
                    <a:pt x="1100" y="92"/>
                  </a:lnTo>
                  <a:lnTo>
                    <a:pt x="1092" y="93"/>
                  </a:lnTo>
                  <a:lnTo>
                    <a:pt x="1083" y="95"/>
                  </a:lnTo>
                  <a:lnTo>
                    <a:pt x="1076" y="97"/>
                  </a:lnTo>
                  <a:lnTo>
                    <a:pt x="1068" y="98"/>
                  </a:lnTo>
                  <a:lnTo>
                    <a:pt x="1060" y="100"/>
                  </a:lnTo>
                  <a:lnTo>
                    <a:pt x="1047" y="101"/>
                  </a:lnTo>
                  <a:lnTo>
                    <a:pt x="1036" y="103"/>
                  </a:lnTo>
                  <a:lnTo>
                    <a:pt x="1026" y="105"/>
                  </a:lnTo>
                  <a:lnTo>
                    <a:pt x="1015" y="106"/>
                  </a:lnTo>
                  <a:lnTo>
                    <a:pt x="1006" y="107"/>
                  </a:lnTo>
                  <a:lnTo>
                    <a:pt x="996" y="108"/>
                  </a:lnTo>
                  <a:lnTo>
                    <a:pt x="987" y="110"/>
                  </a:lnTo>
                  <a:lnTo>
                    <a:pt x="978" y="110"/>
                  </a:lnTo>
                  <a:lnTo>
                    <a:pt x="968" y="112"/>
                  </a:lnTo>
                  <a:lnTo>
                    <a:pt x="958" y="113"/>
                  </a:lnTo>
                  <a:lnTo>
                    <a:pt x="948" y="114"/>
                  </a:lnTo>
                  <a:lnTo>
                    <a:pt x="938" y="115"/>
                  </a:lnTo>
                  <a:lnTo>
                    <a:pt x="929" y="116"/>
                  </a:lnTo>
                  <a:lnTo>
                    <a:pt x="919" y="117"/>
                  </a:lnTo>
                  <a:lnTo>
                    <a:pt x="909" y="118"/>
                  </a:lnTo>
                  <a:lnTo>
                    <a:pt x="899" y="119"/>
                  </a:lnTo>
                  <a:lnTo>
                    <a:pt x="888" y="120"/>
                  </a:lnTo>
                  <a:lnTo>
                    <a:pt x="879" y="121"/>
                  </a:lnTo>
                  <a:lnTo>
                    <a:pt x="869" y="122"/>
                  </a:lnTo>
                  <a:lnTo>
                    <a:pt x="859" y="124"/>
                  </a:lnTo>
                  <a:lnTo>
                    <a:pt x="849" y="124"/>
                  </a:lnTo>
                  <a:lnTo>
                    <a:pt x="840" y="125"/>
                  </a:lnTo>
                  <a:lnTo>
                    <a:pt x="831" y="126"/>
                  </a:lnTo>
                  <a:lnTo>
                    <a:pt x="822" y="127"/>
                  </a:lnTo>
                  <a:lnTo>
                    <a:pt x="811" y="128"/>
                  </a:lnTo>
                  <a:lnTo>
                    <a:pt x="800" y="129"/>
                  </a:lnTo>
                  <a:lnTo>
                    <a:pt x="790" y="129"/>
                  </a:lnTo>
                  <a:lnTo>
                    <a:pt x="781" y="130"/>
                  </a:lnTo>
                  <a:lnTo>
                    <a:pt x="770" y="130"/>
                  </a:lnTo>
                  <a:lnTo>
                    <a:pt x="761" y="131"/>
                  </a:lnTo>
                  <a:lnTo>
                    <a:pt x="752" y="131"/>
                  </a:lnTo>
                  <a:lnTo>
                    <a:pt x="743" y="131"/>
                  </a:lnTo>
                  <a:lnTo>
                    <a:pt x="733" y="132"/>
                  </a:lnTo>
                  <a:lnTo>
                    <a:pt x="723" y="133"/>
                  </a:lnTo>
                  <a:lnTo>
                    <a:pt x="714" y="133"/>
                  </a:lnTo>
                  <a:lnTo>
                    <a:pt x="704" y="133"/>
                  </a:lnTo>
                  <a:lnTo>
                    <a:pt x="695" y="133"/>
                  </a:lnTo>
                  <a:lnTo>
                    <a:pt x="686" y="133"/>
                  </a:lnTo>
                  <a:lnTo>
                    <a:pt x="676" y="133"/>
                  </a:lnTo>
                  <a:lnTo>
                    <a:pt x="666" y="133"/>
                  </a:lnTo>
                  <a:lnTo>
                    <a:pt x="657" y="133"/>
                  </a:lnTo>
                  <a:lnTo>
                    <a:pt x="647" y="133"/>
                  </a:lnTo>
                  <a:lnTo>
                    <a:pt x="638" y="133"/>
                  </a:lnTo>
                  <a:lnTo>
                    <a:pt x="627" y="133"/>
                  </a:lnTo>
                  <a:lnTo>
                    <a:pt x="617" y="133"/>
                  </a:lnTo>
                  <a:lnTo>
                    <a:pt x="607" y="133"/>
                  </a:lnTo>
                  <a:lnTo>
                    <a:pt x="598" y="133"/>
                  </a:lnTo>
                  <a:lnTo>
                    <a:pt x="588" y="133"/>
                  </a:lnTo>
                  <a:lnTo>
                    <a:pt x="578" y="133"/>
                  </a:lnTo>
                  <a:lnTo>
                    <a:pt x="567" y="133"/>
                  </a:lnTo>
                  <a:lnTo>
                    <a:pt x="557" y="133"/>
                  </a:lnTo>
                  <a:lnTo>
                    <a:pt x="547" y="133"/>
                  </a:lnTo>
                  <a:lnTo>
                    <a:pt x="537" y="133"/>
                  </a:lnTo>
                  <a:lnTo>
                    <a:pt x="527" y="133"/>
                  </a:lnTo>
                  <a:lnTo>
                    <a:pt x="518" y="133"/>
                  </a:lnTo>
                  <a:lnTo>
                    <a:pt x="509" y="133"/>
                  </a:lnTo>
                  <a:lnTo>
                    <a:pt x="500" y="133"/>
                  </a:lnTo>
                  <a:lnTo>
                    <a:pt x="493" y="133"/>
                  </a:lnTo>
                  <a:lnTo>
                    <a:pt x="479" y="133"/>
                  </a:lnTo>
                  <a:lnTo>
                    <a:pt x="468" y="132"/>
                  </a:lnTo>
                  <a:lnTo>
                    <a:pt x="458" y="132"/>
                  </a:lnTo>
                  <a:lnTo>
                    <a:pt x="449" y="131"/>
                  </a:lnTo>
                  <a:lnTo>
                    <a:pt x="439" y="131"/>
                  </a:lnTo>
                  <a:lnTo>
                    <a:pt x="431" y="131"/>
                  </a:lnTo>
                  <a:lnTo>
                    <a:pt x="421" y="130"/>
                  </a:lnTo>
                  <a:lnTo>
                    <a:pt x="411" y="130"/>
                  </a:lnTo>
                  <a:lnTo>
                    <a:pt x="402" y="129"/>
                  </a:lnTo>
                  <a:lnTo>
                    <a:pt x="393" y="129"/>
                  </a:lnTo>
                  <a:lnTo>
                    <a:pt x="384" y="128"/>
                  </a:lnTo>
                  <a:lnTo>
                    <a:pt x="373" y="126"/>
                  </a:lnTo>
                  <a:lnTo>
                    <a:pt x="362" y="125"/>
                  </a:lnTo>
                  <a:lnTo>
                    <a:pt x="348" y="124"/>
                  </a:lnTo>
                  <a:lnTo>
                    <a:pt x="341" y="122"/>
                  </a:lnTo>
                  <a:lnTo>
                    <a:pt x="333" y="121"/>
                  </a:lnTo>
                  <a:lnTo>
                    <a:pt x="324" y="119"/>
                  </a:lnTo>
                  <a:lnTo>
                    <a:pt x="315" y="117"/>
                  </a:lnTo>
                  <a:lnTo>
                    <a:pt x="306" y="116"/>
                  </a:lnTo>
                  <a:lnTo>
                    <a:pt x="296" y="114"/>
                  </a:lnTo>
                  <a:lnTo>
                    <a:pt x="286" y="112"/>
                  </a:lnTo>
                  <a:lnTo>
                    <a:pt x="276" y="110"/>
                  </a:lnTo>
                  <a:lnTo>
                    <a:pt x="266" y="109"/>
                  </a:lnTo>
                  <a:lnTo>
                    <a:pt x="255" y="107"/>
                  </a:lnTo>
                  <a:lnTo>
                    <a:pt x="246" y="105"/>
                  </a:lnTo>
                  <a:lnTo>
                    <a:pt x="236" y="103"/>
                  </a:lnTo>
                  <a:lnTo>
                    <a:pt x="227" y="101"/>
                  </a:lnTo>
                  <a:lnTo>
                    <a:pt x="219" y="99"/>
                  </a:lnTo>
                  <a:lnTo>
                    <a:pt x="208" y="97"/>
                  </a:lnTo>
                  <a:lnTo>
                    <a:pt x="198" y="94"/>
                  </a:lnTo>
                  <a:lnTo>
                    <a:pt x="187" y="92"/>
                  </a:lnTo>
                  <a:lnTo>
                    <a:pt x="178" y="89"/>
                  </a:lnTo>
                  <a:lnTo>
                    <a:pt x="167" y="86"/>
                  </a:lnTo>
                  <a:lnTo>
                    <a:pt x="158" y="83"/>
                  </a:lnTo>
                  <a:lnTo>
                    <a:pt x="149" y="81"/>
                  </a:lnTo>
                  <a:lnTo>
                    <a:pt x="140" y="78"/>
                  </a:lnTo>
                  <a:lnTo>
                    <a:pt x="131" y="76"/>
                  </a:lnTo>
                  <a:lnTo>
                    <a:pt x="122" y="72"/>
                  </a:lnTo>
                  <a:lnTo>
                    <a:pt x="114" y="69"/>
                  </a:lnTo>
                  <a:lnTo>
                    <a:pt x="104" y="67"/>
                  </a:lnTo>
                  <a:lnTo>
                    <a:pt x="94" y="63"/>
                  </a:lnTo>
                  <a:lnTo>
                    <a:pt x="85" y="60"/>
                  </a:lnTo>
                  <a:lnTo>
                    <a:pt x="75" y="57"/>
                  </a:lnTo>
                  <a:lnTo>
                    <a:pt x="66" y="54"/>
                  </a:lnTo>
                  <a:lnTo>
                    <a:pt x="57" y="51"/>
                  </a:lnTo>
                  <a:lnTo>
                    <a:pt x="47" y="47"/>
                  </a:lnTo>
                  <a:lnTo>
                    <a:pt x="37" y="44"/>
                  </a:lnTo>
                  <a:lnTo>
                    <a:pt x="28" y="41"/>
                  </a:lnTo>
                  <a:lnTo>
                    <a:pt x="18" y="38"/>
                  </a:lnTo>
                  <a:lnTo>
                    <a:pt x="9" y="35"/>
                  </a:lnTo>
                  <a:lnTo>
                    <a:pt x="0" y="31"/>
                  </a:lnTo>
                  <a:lnTo>
                    <a:pt x="0" y="31"/>
                  </a:lnTo>
                  <a:lnTo>
                    <a:pt x="0" y="31"/>
                  </a:lnTo>
                  <a:lnTo>
                    <a:pt x="0" y="31"/>
                  </a:lnTo>
                </a:path>
              </a:pathLst>
            </a:custGeom>
            <a:solidFill>
              <a:srgbClr val="A2A2A2"/>
            </a:solidFill>
            <a:ln w="18815" cap="flat" cmpd="sng">
              <a:solidFill>
                <a:srgbClr val="40404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30" name="Freeform 126"/>
            <p:cNvSpPr>
              <a:spLocks/>
            </p:cNvSpPr>
            <p:nvPr/>
          </p:nvSpPr>
          <p:spPr bwMode="auto">
            <a:xfrm>
              <a:off x="4432" y="2238"/>
              <a:ext cx="958" cy="929"/>
            </a:xfrm>
            <a:custGeom>
              <a:avLst/>
              <a:gdLst>
                <a:gd name="T0" fmla="*/ 108 w 958"/>
                <a:gd name="T1" fmla="*/ 342 h 929"/>
                <a:gd name="T2" fmla="*/ 119 w 958"/>
                <a:gd name="T3" fmla="*/ 394 h 929"/>
                <a:gd name="T4" fmla="*/ 132 w 958"/>
                <a:gd name="T5" fmla="*/ 447 h 929"/>
                <a:gd name="T6" fmla="*/ 145 w 958"/>
                <a:gd name="T7" fmla="*/ 504 h 929"/>
                <a:gd name="T8" fmla="*/ 156 w 958"/>
                <a:gd name="T9" fmla="*/ 562 h 929"/>
                <a:gd name="T10" fmla="*/ 169 w 958"/>
                <a:gd name="T11" fmla="*/ 619 h 929"/>
                <a:gd name="T12" fmla="*/ 189 w 958"/>
                <a:gd name="T13" fmla="*/ 674 h 929"/>
                <a:gd name="T14" fmla="*/ 212 w 958"/>
                <a:gd name="T15" fmla="*/ 724 h 929"/>
                <a:gd name="T16" fmla="*/ 237 w 958"/>
                <a:gd name="T17" fmla="*/ 769 h 929"/>
                <a:gd name="T18" fmla="*/ 264 w 958"/>
                <a:gd name="T19" fmla="*/ 809 h 929"/>
                <a:gd name="T20" fmla="*/ 297 w 958"/>
                <a:gd name="T21" fmla="*/ 853 h 929"/>
                <a:gd name="T22" fmla="*/ 332 w 958"/>
                <a:gd name="T23" fmla="*/ 889 h 929"/>
                <a:gd name="T24" fmla="*/ 384 w 958"/>
                <a:gd name="T25" fmla="*/ 913 h 929"/>
                <a:gd name="T26" fmla="*/ 439 w 958"/>
                <a:gd name="T27" fmla="*/ 926 h 929"/>
                <a:gd name="T28" fmla="*/ 491 w 958"/>
                <a:gd name="T29" fmla="*/ 928 h 929"/>
                <a:gd name="T30" fmla="*/ 546 w 958"/>
                <a:gd name="T31" fmla="*/ 920 h 929"/>
                <a:gd name="T32" fmla="*/ 601 w 958"/>
                <a:gd name="T33" fmla="*/ 900 h 929"/>
                <a:gd name="T34" fmla="*/ 647 w 958"/>
                <a:gd name="T35" fmla="*/ 871 h 929"/>
                <a:gd name="T36" fmla="*/ 687 w 958"/>
                <a:gd name="T37" fmla="*/ 833 h 929"/>
                <a:gd name="T38" fmla="*/ 722 w 958"/>
                <a:gd name="T39" fmla="*/ 790 h 929"/>
                <a:gd name="T40" fmla="*/ 752 w 958"/>
                <a:gd name="T41" fmla="*/ 746 h 929"/>
                <a:gd name="T42" fmla="*/ 773 w 958"/>
                <a:gd name="T43" fmla="*/ 698 h 929"/>
                <a:gd name="T44" fmla="*/ 788 w 958"/>
                <a:gd name="T45" fmla="*/ 646 h 929"/>
                <a:gd name="T46" fmla="*/ 802 w 958"/>
                <a:gd name="T47" fmla="*/ 590 h 929"/>
                <a:gd name="T48" fmla="*/ 817 w 958"/>
                <a:gd name="T49" fmla="*/ 533 h 929"/>
                <a:gd name="T50" fmla="*/ 832 w 958"/>
                <a:gd name="T51" fmla="*/ 477 h 929"/>
                <a:gd name="T52" fmla="*/ 846 w 958"/>
                <a:gd name="T53" fmla="*/ 422 h 929"/>
                <a:gd name="T54" fmla="*/ 858 w 958"/>
                <a:gd name="T55" fmla="*/ 370 h 929"/>
                <a:gd name="T56" fmla="*/ 868 w 958"/>
                <a:gd name="T57" fmla="*/ 330 h 929"/>
                <a:gd name="T58" fmla="*/ 884 w 958"/>
                <a:gd name="T59" fmla="*/ 282 h 929"/>
                <a:gd name="T60" fmla="*/ 908 w 958"/>
                <a:gd name="T61" fmla="*/ 219 h 929"/>
                <a:gd name="T62" fmla="*/ 932 w 958"/>
                <a:gd name="T63" fmla="*/ 154 h 929"/>
                <a:gd name="T64" fmla="*/ 951 w 958"/>
                <a:gd name="T65" fmla="*/ 97 h 929"/>
                <a:gd name="T66" fmla="*/ 957 w 958"/>
                <a:gd name="T67" fmla="*/ 61 h 929"/>
                <a:gd name="T68" fmla="*/ 921 w 958"/>
                <a:gd name="T69" fmla="*/ 38 h 929"/>
                <a:gd name="T70" fmla="*/ 875 w 958"/>
                <a:gd name="T71" fmla="*/ 30 h 929"/>
                <a:gd name="T72" fmla="*/ 807 w 958"/>
                <a:gd name="T73" fmla="*/ 23 h 929"/>
                <a:gd name="T74" fmla="*/ 743 w 958"/>
                <a:gd name="T75" fmla="*/ 16 h 929"/>
                <a:gd name="T76" fmla="*/ 689 w 958"/>
                <a:gd name="T77" fmla="*/ 11 h 929"/>
                <a:gd name="T78" fmla="*/ 639 w 958"/>
                <a:gd name="T79" fmla="*/ 8 h 929"/>
                <a:gd name="T80" fmla="*/ 577 w 958"/>
                <a:gd name="T81" fmla="*/ 4 h 929"/>
                <a:gd name="T82" fmla="*/ 530 w 958"/>
                <a:gd name="T83" fmla="*/ 1 h 929"/>
                <a:gd name="T84" fmla="*/ 478 w 958"/>
                <a:gd name="T85" fmla="*/ 0 h 929"/>
                <a:gd name="T86" fmla="*/ 416 w 958"/>
                <a:gd name="T87" fmla="*/ 1 h 929"/>
                <a:gd name="T88" fmla="*/ 359 w 958"/>
                <a:gd name="T89" fmla="*/ 2 h 929"/>
                <a:gd name="T90" fmla="*/ 305 w 958"/>
                <a:gd name="T91" fmla="*/ 3 h 929"/>
                <a:gd name="T92" fmla="*/ 249 w 958"/>
                <a:gd name="T93" fmla="*/ 5 h 929"/>
                <a:gd name="T94" fmla="*/ 189 w 958"/>
                <a:gd name="T95" fmla="*/ 10 h 929"/>
                <a:gd name="T96" fmla="*/ 134 w 958"/>
                <a:gd name="T97" fmla="*/ 17 h 929"/>
                <a:gd name="T98" fmla="*/ 79 w 958"/>
                <a:gd name="T99" fmla="*/ 26 h 929"/>
                <a:gd name="T100" fmla="*/ 17 w 958"/>
                <a:gd name="T101" fmla="*/ 41 h 929"/>
                <a:gd name="T102" fmla="*/ 22 w 958"/>
                <a:gd name="T103" fmla="*/ 98 h 929"/>
                <a:gd name="T104" fmla="*/ 36 w 958"/>
                <a:gd name="T105" fmla="*/ 141 h 929"/>
                <a:gd name="T106" fmla="*/ 60 w 958"/>
                <a:gd name="T107" fmla="*/ 191 h 929"/>
                <a:gd name="T108" fmla="*/ 85 w 958"/>
                <a:gd name="T109" fmla="*/ 245 h 929"/>
                <a:gd name="T110" fmla="*/ 101 w 958"/>
                <a:gd name="T111" fmla="*/ 295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58" h="929">
                  <a:moveTo>
                    <a:pt x="103" y="302"/>
                  </a:moveTo>
                  <a:lnTo>
                    <a:pt x="103" y="310"/>
                  </a:lnTo>
                  <a:lnTo>
                    <a:pt x="104" y="318"/>
                  </a:lnTo>
                  <a:lnTo>
                    <a:pt x="105" y="326"/>
                  </a:lnTo>
                  <a:lnTo>
                    <a:pt x="107" y="334"/>
                  </a:lnTo>
                  <a:lnTo>
                    <a:pt x="108" y="342"/>
                  </a:lnTo>
                  <a:lnTo>
                    <a:pt x="110" y="351"/>
                  </a:lnTo>
                  <a:lnTo>
                    <a:pt x="112" y="359"/>
                  </a:lnTo>
                  <a:lnTo>
                    <a:pt x="113" y="368"/>
                  </a:lnTo>
                  <a:lnTo>
                    <a:pt x="115" y="376"/>
                  </a:lnTo>
                  <a:lnTo>
                    <a:pt x="117" y="385"/>
                  </a:lnTo>
                  <a:lnTo>
                    <a:pt x="119" y="394"/>
                  </a:lnTo>
                  <a:lnTo>
                    <a:pt x="121" y="402"/>
                  </a:lnTo>
                  <a:lnTo>
                    <a:pt x="124" y="411"/>
                  </a:lnTo>
                  <a:lnTo>
                    <a:pt x="126" y="420"/>
                  </a:lnTo>
                  <a:lnTo>
                    <a:pt x="128" y="430"/>
                  </a:lnTo>
                  <a:lnTo>
                    <a:pt x="130" y="439"/>
                  </a:lnTo>
                  <a:lnTo>
                    <a:pt x="132" y="447"/>
                  </a:lnTo>
                  <a:lnTo>
                    <a:pt x="135" y="458"/>
                  </a:lnTo>
                  <a:lnTo>
                    <a:pt x="137" y="467"/>
                  </a:lnTo>
                  <a:lnTo>
                    <a:pt x="139" y="476"/>
                  </a:lnTo>
                  <a:lnTo>
                    <a:pt x="141" y="485"/>
                  </a:lnTo>
                  <a:lnTo>
                    <a:pt x="144" y="495"/>
                  </a:lnTo>
                  <a:lnTo>
                    <a:pt x="145" y="504"/>
                  </a:lnTo>
                  <a:lnTo>
                    <a:pt x="148" y="514"/>
                  </a:lnTo>
                  <a:lnTo>
                    <a:pt x="149" y="524"/>
                  </a:lnTo>
                  <a:lnTo>
                    <a:pt x="151" y="533"/>
                  </a:lnTo>
                  <a:lnTo>
                    <a:pt x="153" y="543"/>
                  </a:lnTo>
                  <a:lnTo>
                    <a:pt x="155" y="553"/>
                  </a:lnTo>
                  <a:lnTo>
                    <a:pt x="156" y="562"/>
                  </a:lnTo>
                  <a:lnTo>
                    <a:pt x="158" y="572"/>
                  </a:lnTo>
                  <a:lnTo>
                    <a:pt x="160" y="581"/>
                  </a:lnTo>
                  <a:lnTo>
                    <a:pt x="162" y="590"/>
                  </a:lnTo>
                  <a:lnTo>
                    <a:pt x="164" y="601"/>
                  </a:lnTo>
                  <a:lnTo>
                    <a:pt x="167" y="610"/>
                  </a:lnTo>
                  <a:lnTo>
                    <a:pt x="169" y="619"/>
                  </a:lnTo>
                  <a:lnTo>
                    <a:pt x="172" y="628"/>
                  </a:lnTo>
                  <a:lnTo>
                    <a:pt x="175" y="638"/>
                  </a:lnTo>
                  <a:lnTo>
                    <a:pt x="178" y="647"/>
                  </a:lnTo>
                  <a:lnTo>
                    <a:pt x="182" y="656"/>
                  </a:lnTo>
                  <a:lnTo>
                    <a:pt x="185" y="665"/>
                  </a:lnTo>
                  <a:lnTo>
                    <a:pt x="189" y="674"/>
                  </a:lnTo>
                  <a:lnTo>
                    <a:pt x="192" y="683"/>
                  </a:lnTo>
                  <a:lnTo>
                    <a:pt x="196" y="691"/>
                  </a:lnTo>
                  <a:lnTo>
                    <a:pt x="200" y="699"/>
                  </a:lnTo>
                  <a:lnTo>
                    <a:pt x="204" y="708"/>
                  </a:lnTo>
                  <a:lnTo>
                    <a:pt x="208" y="716"/>
                  </a:lnTo>
                  <a:lnTo>
                    <a:pt x="212" y="724"/>
                  </a:lnTo>
                  <a:lnTo>
                    <a:pt x="216" y="733"/>
                  </a:lnTo>
                  <a:lnTo>
                    <a:pt x="220" y="740"/>
                  </a:lnTo>
                  <a:lnTo>
                    <a:pt x="225" y="748"/>
                  </a:lnTo>
                  <a:lnTo>
                    <a:pt x="229" y="755"/>
                  </a:lnTo>
                  <a:lnTo>
                    <a:pt x="233" y="762"/>
                  </a:lnTo>
                  <a:lnTo>
                    <a:pt x="237" y="769"/>
                  </a:lnTo>
                  <a:lnTo>
                    <a:pt x="241" y="776"/>
                  </a:lnTo>
                  <a:lnTo>
                    <a:pt x="246" y="782"/>
                  </a:lnTo>
                  <a:lnTo>
                    <a:pt x="250" y="789"/>
                  </a:lnTo>
                  <a:lnTo>
                    <a:pt x="254" y="795"/>
                  </a:lnTo>
                  <a:lnTo>
                    <a:pt x="258" y="800"/>
                  </a:lnTo>
                  <a:lnTo>
                    <a:pt x="264" y="809"/>
                  </a:lnTo>
                  <a:lnTo>
                    <a:pt x="269" y="817"/>
                  </a:lnTo>
                  <a:lnTo>
                    <a:pt x="275" y="825"/>
                  </a:lnTo>
                  <a:lnTo>
                    <a:pt x="280" y="832"/>
                  </a:lnTo>
                  <a:lnTo>
                    <a:pt x="286" y="839"/>
                  </a:lnTo>
                  <a:lnTo>
                    <a:pt x="291" y="846"/>
                  </a:lnTo>
                  <a:lnTo>
                    <a:pt x="297" y="853"/>
                  </a:lnTo>
                  <a:lnTo>
                    <a:pt x="302" y="860"/>
                  </a:lnTo>
                  <a:lnTo>
                    <a:pt x="308" y="866"/>
                  </a:lnTo>
                  <a:lnTo>
                    <a:pt x="314" y="872"/>
                  </a:lnTo>
                  <a:lnTo>
                    <a:pt x="320" y="878"/>
                  </a:lnTo>
                  <a:lnTo>
                    <a:pt x="326" y="883"/>
                  </a:lnTo>
                  <a:lnTo>
                    <a:pt x="332" y="889"/>
                  </a:lnTo>
                  <a:lnTo>
                    <a:pt x="340" y="893"/>
                  </a:lnTo>
                  <a:lnTo>
                    <a:pt x="348" y="898"/>
                  </a:lnTo>
                  <a:lnTo>
                    <a:pt x="355" y="902"/>
                  </a:lnTo>
                  <a:lnTo>
                    <a:pt x="364" y="907"/>
                  </a:lnTo>
                  <a:lnTo>
                    <a:pt x="373" y="910"/>
                  </a:lnTo>
                  <a:lnTo>
                    <a:pt x="384" y="913"/>
                  </a:lnTo>
                  <a:lnTo>
                    <a:pt x="393" y="916"/>
                  </a:lnTo>
                  <a:lnTo>
                    <a:pt x="402" y="918"/>
                  </a:lnTo>
                  <a:lnTo>
                    <a:pt x="412" y="921"/>
                  </a:lnTo>
                  <a:lnTo>
                    <a:pt x="420" y="923"/>
                  </a:lnTo>
                  <a:lnTo>
                    <a:pt x="430" y="924"/>
                  </a:lnTo>
                  <a:lnTo>
                    <a:pt x="439" y="926"/>
                  </a:lnTo>
                  <a:lnTo>
                    <a:pt x="447" y="927"/>
                  </a:lnTo>
                  <a:lnTo>
                    <a:pt x="456" y="928"/>
                  </a:lnTo>
                  <a:lnTo>
                    <a:pt x="464" y="928"/>
                  </a:lnTo>
                  <a:lnTo>
                    <a:pt x="473" y="928"/>
                  </a:lnTo>
                  <a:lnTo>
                    <a:pt x="482" y="928"/>
                  </a:lnTo>
                  <a:lnTo>
                    <a:pt x="491" y="928"/>
                  </a:lnTo>
                  <a:lnTo>
                    <a:pt x="500" y="928"/>
                  </a:lnTo>
                  <a:lnTo>
                    <a:pt x="509" y="927"/>
                  </a:lnTo>
                  <a:lnTo>
                    <a:pt x="518" y="926"/>
                  </a:lnTo>
                  <a:lnTo>
                    <a:pt x="527" y="923"/>
                  </a:lnTo>
                  <a:lnTo>
                    <a:pt x="537" y="922"/>
                  </a:lnTo>
                  <a:lnTo>
                    <a:pt x="546" y="920"/>
                  </a:lnTo>
                  <a:lnTo>
                    <a:pt x="555" y="918"/>
                  </a:lnTo>
                  <a:lnTo>
                    <a:pt x="565" y="914"/>
                  </a:lnTo>
                  <a:lnTo>
                    <a:pt x="575" y="911"/>
                  </a:lnTo>
                  <a:lnTo>
                    <a:pt x="584" y="908"/>
                  </a:lnTo>
                  <a:lnTo>
                    <a:pt x="592" y="904"/>
                  </a:lnTo>
                  <a:lnTo>
                    <a:pt x="601" y="900"/>
                  </a:lnTo>
                  <a:lnTo>
                    <a:pt x="609" y="896"/>
                  </a:lnTo>
                  <a:lnTo>
                    <a:pt x="617" y="892"/>
                  </a:lnTo>
                  <a:lnTo>
                    <a:pt x="625" y="886"/>
                  </a:lnTo>
                  <a:lnTo>
                    <a:pt x="632" y="882"/>
                  </a:lnTo>
                  <a:lnTo>
                    <a:pt x="640" y="876"/>
                  </a:lnTo>
                  <a:lnTo>
                    <a:pt x="647" y="871"/>
                  </a:lnTo>
                  <a:lnTo>
                    <a:pt x="654" y="865"/>
                  </a:lnTo>
                  <a:lnTo>
                    <a:pt x="661" y="859"/>
                  </a:lnTo>
                  <a:lnTo>
                    <a:pt x="668" y="853"/>
                  </a:lnTo>
                  <a:lnTo>
                    <a:pt x="674" y="846"/>
                  </a:lnTo>
                  <a:lnTo>
                    <a:pt x="680" y="839"/>
                  </a:lnTo>
                  <a:lnTo>
                    <a:pt x="687" y="833"/>
                  </a:lnTo>
                  <a:lnTo>
                    <a:pt x="693" y="826"/>
                  </a:lnTo>
                  <a:lnTo>
                    <a:pt x="699" y="819"/>
                  </a:lnTo>
                  <a:lnTo>
                    <a:pt x="705" y="812"/>
                  </a:lnTo>
                  <a:lnTo>
                    <a:pt x="711" y="805"/>
                  </a:lnTo>
                  <a:lnTo>
                    <a:pt x="717" y="798"/>
                  </a:lnTo>
                  <a:lnTo>
                    <a:pt x="722" y="790"/>
                  </a:lnTo>
                  <a:lnTo>
                    <a:pt x="728" y="782"/>
                  </a:lnTo>
                  <a:lnTo>
                    <a:pt x="734" y="775"/>
                  </a:lnTo>
                  <a:lnTo>
                    <a:pt x="738" y="768"/>
                  </a:lnTo>
                  <a:lnTo>
                    <a:pt x="743" y="761"/>
                  </a:lnTo>
                  <a:lnTo>
                    <a:pt x="748" y="753"/>
                  </a:lnTo>
                  <a:lnTo>
                    <a:pt x="752" y="746"/>
                  </a:lnTo>
                  <a:lnTo>
                    <a:pt x="756" y="739"/>
                  </a:lnTo>
                  <a:lnTo>
                    <a:pt x="759" y="730"/>
                  </a:lnTo>
                  <a:lnTo>
                    <a:pt x="763" y="723"/>
                  </a:lnTo>
                  <a:lnTo>
                    <a:pt x="766" y="715"/>
                  </a:lnTo>
                  <a:lnTo>
                    <a:pt x="770" y="707"/>
                  </a:lnTo>
                  <a:lnTo>
                    <a:pt x="773" y="698"/>
                  </a:lnTo>
                  <a:lnTo>
                    <a:pt x="775" y="690"/>
                  </a:lnTo>
                  <a:lnTo>
                    <a:pt x="779" y="681"/>
                  </a:lnTo>
                  <a:lnTo>
                    <a:pt x="781" y="672"/>
                  </a:lnTo>
                  <a:lnTo>
                    <a:pt x="783" y="664"/>
                  </a:lnTo>
                  <a:lnTo>
                    <a:pt x="786" y="655"/>
                  </a:lnTo>
                  <a:lnTo>
                    <a:pt x="788" y="646"/>
                  </a:lnTo>
                  <a:lnTo>
                    <a:pt x="791" y="637"/>
                  </a:lnTo>
                  <a:lnTo>
                    <a:pt x="793" y="628"/>
                  </a:lnTo>
                  <a:lnTo>
                    <a:pt x="795" y="619"/>
                  </a:lnTo>
                  <a:lnTo>
                    <a:pt x="798" y="609"/>
                  </a:lnTo>
                  <a:lnTo>
                    <a:pt x="800" y="600"/>
                  </a:lnTo>
                  <a:lnTo>
                    <a:pt x="802" y="590"/>
                  </a:lnTo>
                  <a:lnTo>
                    <a:pt x="804" y="581"/>
                  </a:lnTo>
                  <a:lnTo>
                    <a:pt x="807" y="572"/>
                  </a:lnTo>
                  <a:lnTo>
                    <a:pt x="810" y="562"/>
                  </a:lnTo>
                  <a:lnTo>
                    <a:pt x="812" y="552"/>
                  </a:lnTo>
                  <a:lnTo>
                    <a:pt x="815" y="542"/>
                  </a:lnTo>
                  <a:lnTo>
                    <a:pt x="817" y="533"/>
                  </a:lnTo>
                  <a:lnTo>
                    <a:pt x="820" y="523"/>
                  </a:lnTo>
                  <a:lnTo>
                    <a:pt x="823" y="514"/>
                  </a:lnTo>
                  <a:lnTo>
                    <a:pt x="825" y="504"/>
                  </a:lnTo>
                  <a:lnTo>
                    <a:pt x="828" y="495"/>
                  </a:lnTo>
                  <a:lnTo>
                    <a:pt x="830" y="485"/>
                  </a:lnTo>
                  <a:lnTo>
                    <a:pt x="832" y="477"/>
                  </a:lnTo>
                  <a:lnTo>
                    <a:pt x="835" y="467"/>
                  </a:lnTo>
                  <a:lnTo>
                    <a:pt x="837" y="458"/>
                  </a:lnTo>
                  <a:lnTo>
                    <a:pt x="840" y="449"/>
                  </a:lnTo>
                  <a:lnTo>
                    <a:pt x="842" y="441"/>
                  </a:lnTo>
                  <a:lnTo>
                    <a:pt x="843" y="431"/>
                  </a:lnTo>
                  <a:lnTo>
                    <a:pt x="846" y="422"/>
                  </a:lnTo>
                  <a:lnTo>
                    <a:pt x="848" y="414"/>
                  </a:lnTo>
                  <a:lnTo>
                    <a:pt x="850" y="406"/>
                  </a:lnTo>
                  <a:lnTo>
                    <a:pt x="852" y="397"/>
                  </a:lnTo>
                  <a:lnTo>
                    <a:pt x="854" y="388"/>
                  </a:lnTo>
                  <a:lnTo>
                    <a:pt x="856" y="379"/>
                  </a:lnTo>
                  <a:lnTo>
                    <a:pt x="858" y="370"/>
                  </a:lnTo>
                  <a:lnTo>
                    <a:pt x="860" y="361"/>
                  </a:lnTo>
                  <a:lnTo>
                    <a:pt x="861" y="353"/>
                  </a:lnTo>
                  <a:lnTo>
                    <a:pt x="863" y="345"/>
                  </a:lnTo>
                  <a:lnTo>
                    <a:pt x="865" y="340"/>
                  </a:lnTo>
                  <a:lnTo>
                    <a:pt x="865" y="336"/>
                  </a:lnTo>
                  <a:lnTo>
                    <a:pt x="868" y="330"/>
                  </a:lnTo>
                  <a:lnTo>
                    <a:pt x="870" y="323"/>
                  </a:lnTo>
                  <a:lnTo>
                    <a:pt x="872" y="316"/>
                  </a:lnTo>
                  <a:lnTo>
                    <a:pt x="875" y="308"/>
                  </a:lnTo>
                  <a:lnTo>
                    <a:pt x="878" y="300"/>
                  </a:lnTo>
                  <a:lnTo>
                    <a:pt x="881" y="291"/>
                  </a:lnTo>
                  <a:lnTo>
                    <a:pt x="884" y="282"/>
                  </a:lnTo>
                  <a:lnTo>
                    <a:pt x="888" y="272"/>
                  </a:lnTo>
                  <a:lnTo>
                    <a:pt x="892" y="262"/>
                  </a:lnTo>
                  <a:lnTo>
                    <a:pt x="897" y="252"/>
                  </a:lnTo>
                  <a:lnTo>
                    <a:pt x="900" y="241"/>
                  </a:lnTo>
                  <a:lnTo>
                    <a:pt x="904" y="231"/>
                  </a:lnTo>
                  <a:lnTo>
                    <a:pt x="908" y="219"/>
                  </a:lnTo>
                  <a:lnTo>
                    <a:pt x="913" y="209"/>
                  </a:lnTo>
                  <a:lnTo>
                    <a:pt x="917" y="198"/>
                  </a:lnTo>
                  <a:lnTo>
                    <a:pt x="921" y="186"/>
                  </a:lnTo>
                  <a:lnTo>
                    <a:pt x="925" y="175"/>
                  </a:lnTo>
                  <a:lnTo>
                    <a:pt x="929" y="164"/>
                  </a:lnTo>
                  <a:lnTo>
                    <a:pt x="932" y="154"/>
                  </a:lnTo>
                  <a:lnTo>
                    <a:pt x="936" y="143"/>
                  </a:lnTo>
                  <a:lnTo>
                    <a:pt x="940" y="134"/>
                  </a:lnTo>
                  <a:lnTo>
                    <a:pt x="943" y="123"/>
                  </a:lnTo>
                  <a:lnTo>
                    <a:pt x="945" y="114"/>
                  </a:lnTo>
                  <a:lnTo>
                    <a:pt x="949" y="106"/>
                  </a:lnTo>
                  <a:lnTo>
                    <a:pt x="951" y="97"/>
                  </a:lnTo>
                  <a:lnTo>
                    <a:pt x="953" y="89"/>
                  </a:lnTo>
                  <a:lnTo>
                    <a:pt x="954" y="82"/>
                  </a:lnTo>
                  <a:lnTo>
                    <a:pt x="956" y="75"/>
                  </a:lnTo>
                  <a:lnTo>
                    <a:pt x="957" y="70"/>
                  </a:lnTo>
                  <a:lnTo>
                    <a:pt x="957" y="65"/>
                  </a:lnTo>
                  <a:lnTo>
                    <a:pt x="957" y="61"/>
                  </a:lnTo>
                  <a:lnTo>
                    <a:pt x="957" y="58"/>
                  </a:lnTo>
                  <a:lnTo>
                    <a:pt x="953" y="50"/>
                  </a:lnTo>
                  <a:lnTo>
                    <a:pt x="946" y="47"/>
                  </a:lnTo>
                  <a:lnTo>
                    <a:pt x="939" y="45"/>
                  </a:lnTo>
                  <a:lnTo>
                    <a:pt x="930" y="43"/>
                  </a:lnTo>
                  <a:lnTo>
                    <a:pt x="921" y="38"/>
                  </a:lnTo>
                  <a:lnTo>
                    <a:pt x="918" y="37"/>
                  </a:lnTo>
                  <a:lnTo>
                    <a:pt x="913" y="35"/>
                  </a:lnTo>
                  <a:lnTo>
                    <a:pt x="905" y="34"/>
                  </a:lnTo>
                  <a:lnTo>
                    <a:pt x="897" y="32"/>
                  </a:lnTo>
                  <a:lnTo>
                    <a:pt x="887" y="30"/>
                  </a:lnTo>
                  <a:lnTo>
                    <a:pt x="875" y="30"/>
                  </a:lnTo>
                  <a:lnTo>
                    <a:pt x="863" y="28"/>
                  </a:lnTo>
                  <a:lnTo>
                    <a:pt x="851" y="27"/>
                  </a:lnTo>
                  <a:lnTo>
                    <a:pt x="840" y="25"/>
                  </a:lnTo>
                  <a:lnTo>
                    <a:pt x="828" y="25"/>
                  </a:lnTo>
                  <a:lnTo>
                    <a:pt x="817" y="24"/>
                  </a:lnTo>
                  <a:lnTo>
                    <a:pt x="807" y="23"/>
                  </a:lnTo>
                  <a:lnTo>
                    <a:pt x="798" y="22"/>
                  </a:lnTo>
                  <a:lnTo>
                    <a:pt x="791" y="21"/>
                  </a:lnTo>
                  <a:lnTo>
                    <a:pt x="777" y="20"/>
                  </a:lnTo>
                  <a:lnTo>
                    <a:pt x="765" y="19"/>
                  </a:lnTo>
                  <a:lnTo>
                    <a:pt x="754" y="18"/>
                  </a:lnTo>
                  <a:lnTo>
                    <a:pt x="743" y="16"/>
                  </a:lnTo>
                  <a:lnTo>
                    <a:pt x="732" y="15"/>
                  </a:lnTo>
                  <a:lnTo>
                    <a:pt x="723" y="14"/>
                  </a:lnTo>
                  <a:lnTo>
                    <a:pt x="714" y="14"/>
                  </a:lnTo>
                  <a:lnTo>
                    <a:pt x="705" y="13"/>
                  </a:lnTo>
                  <a:lnTo>
                    <a:pt x="697" y="11"/>
                  </a:lnTo>
                  <a:lnTo>
                    <a:pt x="689" y="11"/>
                  </a:lnTo>
                  <a:lnTo>
                    <a:pt x="681" y="11"/>
                  </a:lnTo>
                  <a:lnTo>
                    <a:pt x="674" y="10"/>
                  </a:lnTo>
                  <a:lnTo>
                    <a:pt x="666" y="9"/>
                  </a:lnTo>
                  <a:lnTo>
                    <a:pt x="659" y="9"/>
                  </a:lnTo>
                  <a:lnTo>
                    <a:pt x="652" y="9"/>
                  </a:lnTo>
                  <a:lnTo>
                    <a:pt x="639" y="8"/>
                  </a:lnTo>
                  <a:lnTo>
                    <a:pt x="627" y="7"/>
                  </a:lnTo>
                  <a:lnTo>
                    <a:pt x="615" y="7"/>
                  </a:lnTo>
                  <a:lnTo>
                    <a:pt x="605" y="6"/>
                  </a:lnTo>
                  <a:lnTo>
                    <a:pt x="596" y="5"/>
                  </a:lnTo>
                  <a:lnTo>
                    <a:pt x="586" y="5"/>
                  </a:lnTo>
                  <a:lnTo>
                    <a:pt x="577" y="4"/>
                  </a:lnTo>
                  <a:lnTo>
                    <a:pt x="569" y="3"/>
                  </a:lnTo>
                  <a:lnTo>
                    <a:pt x="561" y="3"/>
                  </a:lnTo>
                  <a:lnTo>
                    <a:pt x="553" y="2"/>
                  </a:lnTo>
                  <a:lnTo>
                    <a:pt x="546" y="2"/>
                  </a:lnTo>
                  <a:lnTo>
                    <a:pt x="537" y="1"/>
                  </a:lnTo>
                  <a:lnTo>
                    <a:pt x="530" y="1"/>
                  </a:lnTo>
                  <a:lnTo>
                    <a:pt x="523" y="1"/>
                  </a:lnTo>
                  <a:lnTo>
                    <a:pt x="514" y="0"/>
                  </a:lnTo>
                  <a:lnTo>
                    <a:pt x="505" y="0"/>
                  </a:lnTo>
                  <a:lnTo>
                    <a:pt x="497" y="0"/>
                  </a:lnTo>
                  <a:lnTo>
                    <a:pt x="487" y="0"/>
                  </a:lnTo>
                  <a:lnTo>
                    <a:pt x="478" y="0"/>
                  </a:lnTo>
                  <a:lnTo>
                    <a:pt x="468" y="0"/>
                  </a:lnTo>
                  <a:lnTo>
                    <a:pt x="457" y="0"/>
                  </a:lnTo>
                  <a:lnTo>
                    <a:pt x="445" y="0"/>
                  </a:lnTo>
                  <a:lnTo>
                    <a:pt x="435" y="1"/>
                  </a:lnTo>
                  <a:lnTo>
                    <a:pt x="425" y="1"/>
                  </a:lnTo>
                  <a:lnTo>
                    <a:pt x="416" y="1"/>
                  </a:lnTo>
                  <a:lnTo>
                    <a:pt x="407" y="1"/>
                  </a:lnTo>
                  <a:lnTo>
                    <a:pt x="397" y="1"/>
                  </a:lnTo>
                  <a:lnTo>
                    <a:pt x="387" y="2"/>
                  </a:lnTo>
                  <a:lnTo>
                    <a:pt x="378" y="2"/>
                  </a:lnTo>
                  <a:lnTo>
                    <a:pt x="369" y="2"/>
                  </a:lnTo>
                  <a:lnTo>
                    <a:pt x="359" y="2"/>
                  </a:lnTo>
                  <a:lnTo>
                    <a:pt x="350" y="2"/>
                  </a:lnTo>
                  <a:lnTo>
                    <a:pt x="341" y="2"/>
                  </a:lnTo>
                  <a:lnTo>
                    <a:pt x="332" y="3"/>
                  </a:lnTo>
                  <a:lnTo>
                    <a:pt x="322" y="3"/>
                  </a:lnTo>
                  <a:lnTo>
                    <a:pt x="314" y="3"/>
                  </a:lnTo>
                  <a:lnTo>
                    <a:pt x="305" y="3"/>
                  </a:lnTo>
                  <a:lnTo>
                    <a:pt x="296" y="3"/>
                  </a:lnTo>
                  <a:lnTo>
                    <a:pt x="287" y="4"/>
                  </a:lnTo>
                  <a:lnTo>
                    <a:pt x="277" y="4"/>
                  </a:lnTo>
                  <a:lnTo>
                    <a:pt x="268" y="5"/>
                  </a:lnTo>
                  <a:lnTo>
                    <a:pt x="258" y="5"/>
                  </a:lnTo>
                  <a:lnTo>
                    <a:pt x="249" y="5"/>
                  </a:lnTo>
                  <a:lnTo>
                    <a:pt x="238" y="6"/>
                  </a:lnTo>
                  <a:lnTo>
                    <a:pt x="228" y="6"/>
                  </a:lnTo>
                  <a:lnTo>
                    <a:pt x="218" y="7"/>
                  </a:lnTo>
                  <a:lnTo>
                    <a:pt x="208" y="8"/>
                  </a:lnTo>
                  <a:lnTo>
                    <a:pt x="198" y="9"/>
                  </a:lnTo>
                  <a:lnTo>
                    <a:pt x="189" y="10"/>
                  </a:lnTo>
                  <a:lnTo>
                    <a:pt x="179" y="11"/>
                  </a:lnTo>
                  <a:lnTo>
                    <a:pt x="169" y="11"/>
                  </a:lnTo>
                  <a:lnTo>
                    <a:pt x="160" y="13"/>
                  </a:lnTo>
                  <a:lnTo>
                    <a:pt x="151" y="14"/>
                  </a:lnTo>
                  <a:lnTo>
                    <a:pt x="143" y="16"/>
                  </a:lnTo>
                  <a:lnTo>
                    <a:pt x="134" y="17"/>
                  </a:lnTo>
                  <a:lnTo>
                    <a:pt x="127" y="19"/>
                  </a:lnTo>
                  <a:lnTo>
                    <a:pt x="119" y="20"/>
                  </a:lnTo>
                  <a:lnTo>
                    <a:pt x="112" y="21"/>
                  </a:lnTo>
                  <a:lnTo>
                    <a:pt x="101" y="24"/>
                  </a:lnTo>
                  <a:lnTo>
                    <a:pt x="89" y="25"/>
                  </a:lnTo>
                  <a:lnTo>
                    <a:pt x="79" y="26"/>
                  </a:lnTo>
                  <a:lnTo>
                    <a:pt x="69" y="27"/>
                  </a:lnTo>
                  <a:lnTo>
                    <a:pt x="60" y="27"/>
                  </a:lnTo>
                  <a:lnTo>
                    <a:pt x="50" y="28"/>
                  </a:lnTo>
                  <a:lnTo>
                    <a:pt x="40" y="30"/>
                  </a:lnTo>
                  <a:lnTo>
                    <a:pt x="30" y="34"/>
                  </a:lnTo>
                  <a:lnTo>
                    <a:pt x="17" y="41"/>
                  </a:lnTo>
                  <a:lnTo>
                    <a:pt x="6" y="49"/>
                  </a:lnTo>
                  <a:lnTo>
                    <a:pt x="0" y="57"/>
                  </a:lnTo>
                  <a:lnTo>
                    <a:pt x="2" y="63"/>
                  </a:lnTo>
                  <a:lnTo>
                    <a:pt x="8" y="73"/>
                  </a:lnTo>
                  <a:lnTo>
                    <a:pt x="15" y="86"/>
                  </a:lnTo>
                  <a:lnTo>
                    <a:pt x="22" y="98"/>
                  </a:lnTo>
                  <a:lnTo>
                    <a:pt x="25" y="105"/>
                  </a:lnTo>
                  <a:lnTo>
                    <a:pt x="26" y="112"/>
                  </a:lnTo>
                  <a:lnTo>
                    <a:pt x="28" y="118"/>
                  </a:lnTo>
                  <a:lnTo>
                    <a:pt x="30" y="126"/>
                  </a:lnTo>
                  <a:lnTo>
                    <a:pt x="33" y="134"/>
                  </a:lnTo>
                  <a:lnTo>
                    <a:pt x="36" y="141"/>
                  </a:lnTo>
                  <a:lnTo>
                    <a:pt x="39" y="149"/>
                  </a:lnTo>
                  <a:lnTo>
                    <a:pt x="43" y="157"/>
                  </a:lnTo>
                  <a:lnTo>
                    <a:pt x="47" y="166"/>
                  </a:lnTo>
                  <a:lnTo>
                    <a:pt x="51" y="174"/>
                  </a:lnTo>
                  <a:lnTo>
                    <a:pt x="55" y="182"/>
                  </a:lnTo>
                  <a:lnTo>
                    <a:pt x="60" y="191"/>
                  </a:lnTo>
                  <a:lnTo>
                    <a:pt x="64" y="200"/>
                  </a:lnTo>
                  <a:lnTo>
                    <a:pt x="68" y="209"/>
                  </a:lnTo>
                  <a:lnTo>
                    <a:pt x="73" y="218"/>
                  </a:lnTo>
                  <a:lnTo>
                    <a:pt x="76" y="227"/>
                  </a:lnTo>
                  <a:lnTo>
                    <a:pt x="81" y="235"/>
                  </a:lnTo>
                  <a:lnTo>
                    <a:pt x="85" y="245"/>
                  </a:lnTo>
                  <a:lnTo>
                    <a:pt x="88" y="253"/>
                  </a:lnTo>
                  <a:lnTo>
                    <a:pt x="92" y="262"/>
                  </a:lnTo>
                  <a:lnTo>
                    <a:pt x="95" y="270"/>
                  </a:lnTo>
                  <a:lnTo>
                    <a:pt x="97" y="279"/>
                  </a:lnTo>
                  <a:lnTo>
                    <a:pt x="99" y="287"/>
                  </a:lnTo>
                  <a:lnTo>
                    <a:pt x="101" y="295"/>
                  </a:lnTo>
                  <a:lnTo>
                    <a:pt x="103" y="302"/>
                  </a:lnTo>
                  <a:lnTo>
                    <a:pt x="103" y="302"/>
                  </a:lnTo>
                  <a:lnTo>
                    <a:pt x="103" y="302"/>
                  </a:lnTo>
                  <a:lnTo>
                    <a:pt x="103" y="302"/>
                  </a:lnTo>
                </a:path>
              </a:pathLst>
            </a:custGeom>
            <a:solidFill>
              <a:srgbClr val="FFFFFF"/>
            </a:solidFill>
            <a:ln w="1881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31" name="Freeform 127"/>
            <p:cNvSpPr>
              <a:spLocks/>
            </p:cNvSpPr>
            <p:nvPr/>
          </p:nvSpPr>
          <p:spPr bwMode="auto">
            <a:xfrm>
              <a:off x="5121" y="2475"/>
              <a:ext cx="132" cy="52"/>
            </a:xfrm>
            <a:custGeom>
              <a:avLst/>
              <a:gdLst>
                <a:gd name="T0" fmla="*/ 131 w 132"/>
                <a:gd name="T1" fmla="*/ 51 h 52"/>
                <a:gd name="T2" fmla="*/ 123 w 132"/>
                <a:gd name="T3" fmla="*/ 46 h 52"/>
                <a:gd name="T4" fmla="*/ 115 w 132"/>
                <a:gd name="T5" fmla="*/ 42 h 52"/>
                <a:gd name="T6" fmla="*/ 107 w 132"/>
                <a:gd name="T7" fmla="*/ 38 h 52"/>
                <a:gd name="T8" fmla="*/ 99 w 132"/>
                <a:gd name="T9" fmla="*/ 35 h 52"/>
                <a:gd name="T10" fmla="*/ 90 w 132"/>
                <a:gd name="T11" fmla="*/ 31 h 52"/>
                <a:gd name="T12" fmla="*/ 82 w 132"/>
                <a:gd name="T13" fmla="*/ 28 h 52"/>
                <a:gd name="T14" fmla="*/ 73 w 132"/>
                <a:gd name="T15" fmla="*/ 24 h 52"/>
                <a:gd name="T16" fmla="*/ 65 w 132"/>
                <a:gd name="T17" fmla="*/ 21 h 52"/>
                <a:gd name="T18" fmla="*/ 56 w 132"/>
                <a:gd name="T19" fmla="*/ 17 h 52"/>
                <a:gd name="T20" fmla="*/ 47 w 132"/>
                <a:gd name="T21" fmla="*/ 14 h 52"/>
                <a:gd name="T22" fmla="*/ 38 w 132"/>
                <a:gd name="T23" fmla="*/ 12 h 52"/>
                <a:gd name="T24" fmla="*/ 29 w 132"/>
                <a:gd name="T25" fmla="*/ 8 h 52"/>
                <a:gd name="T26" fmla="*/ 19 w 132"/>
                <a:gd name="T27" fmla="*/ 5 h 52"/>
                <a:gd name="T28" fmla="*/ 9 w 132"/>
                <a:gd name="T29" fmla="*/ 2 h 52"/>
                <a:gd name="T30" fmla="*/ 0 w 132"/>
                <a:gd name="T3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 h="52">
                  <a:moveTo>
                    <a:pt x="131" y="51"/>
                  </a:moveTo>
                  <a:lnTo>
                    <a:pt x="123" y="46"/>
                  </a:lnTo>
                  <a:lnTo>
                    <a:pt x="115" y="42"/>
                  </a:lnTo>
                  <a:lnTo>
                    <a:pt x="107" y="38"/>
                  </a:lnTo>
                  <a:lnTo>
                    <a:pt x="99" y="35"/>
                  </a:lnTo>
                  <a:lnTo>
                    <a:pt x="90" y="31"/>
                  </a:lnTo>
                  <a:lnTo>
                    <a:pt x="82" y="28"/>
                  </a:lnTo>
                  <a:lnTo>
                    <a:pt x="73" y="24"/>
                  </a:lnTo>
                  <a:lnTo>
                    <a:pt x="65" y="21"/>
                  </a:lnTo>
                  <a:lnTo>
                    <a:pt x="56" y="17"/>
                  </a:lnTo>
                  <a:lnTo>
                    <a:pt x="47" y="14"/>
                  </a:lnTo>
                  <a:lnTo>
                    <a:pt x="38" y="12"/>
                  </a:lnTo>
                  <a:lnTo>
                    <a:pt x="29" y="8"/>
                  </a:lnTo>
                  <a:lnTo>
                    <a:pt x="19" y="5"/>
                  </a:lnTo>
                  <a:lnTo>
                    <a:pt x="9" y="2"/>
                  </a:lnTo>
                  <a:lnTo>
                    <a:pt x="0" y="0"/>
                  </a:lnTo>
                </a:path>
              </a:pathLst>
            </a:custGeom>
            <a:noFill/>
            <a:ln w="9407"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32" name="Freeform 128"/>
            <p:cNvSpPr>
              <a:spLocks/>
            </p:cNvSpPr>
            <p:nvPr/>
          </p:nvSpPr>
          <p:spPr bwMode="auto">
            <a:xfrm>
              <a:off x="4961" y="2445"/>
              <a:ext cx="161" cy="31"/>
            </a:xfrm>
            <a:custGeom>
              <a:avLst/>
              <a:gdLst>
                <a:gd name="T0" fmla="*/ 160 w 161"/>
                <a:gd name="T1" fmla="*/ 30 h 31"/>
                <a:gd name="T2" fmla="*/ 151 w 161"/>
                <a:gd name="T3" fmla="*/ 27 h 31"/>
                <a:gd name="T4" fmla="*/ 142 w 161"/>
                <a:gd name="T5" fmla="*/ 25 h 31"/>
                <a:gd name="T6" fmla="*/ 133 w 161"/>
                <a:gd name="T7" fmla="*/ 22 h 31"/>
                <a:gd name="T8" fmla="*/ 123 w 161"/>
                <a:gd name="T9" fmla="*/ 20 h 31"/>
                <a:gd name="T10" fmla="*/ 114 w 161"/>
                <a:gd name="T11" fmla="*/ 18 h 31"/>
                <a:gd name="T12" fmla="*/ 105 w 161"/>
                <a:gd name="T13" fmla="*/ 15 h 31"/>
                <a:gd name="T14" fmla="*/ 96 w 161"/>
                <a:gd name="T15" fmla="*/ 13 h 31"/>
                <a:gd name="T16" fmla="*/ 86 w 161"/>
                <a:gd name="T17" fmla="*/ 11 h 31"/>
                <a:gd name="T18" fmla="*/ 77 w 161"/>
                <a:gd name="T19" fmla="*/ 9 h 31"/>
                <a:gd name="T20" fmla="*/ 67 w 161"/>
                <a:gd name="T21" fmla="*/ 7 h 31"/>
                <a:gd name="T22" fmla="*/ 58 w 161"/>
                <a:gd name="T23" fmla="*/ 6 h 31"/>
                <a:gd name="T24" fmla="*/ 48 w 161"/>
                <a:gd name="T25" fmla="*/ 4 h 31"/>
                <a:gd name="T26" fmla="*/ 39 w 161"/>
                <a:gd name="T27" fmla="*/ 3 h 31"/>
                <a:gd name="T28" fmla="*/ 29 w 161"/>
                <a:gd name="T29" fmla="*/ 2 h 31"/>
                <a:gd name="T30" fmla="*/ 19 w 161"/>
                <a:gd name="T31" fmla="*/ 1 h 31"/>
                <a:gd name="T32" fmla="*/ 9 w 161"/>
                <a:gd name="T33" fmla="*/ 0 h 31"/>
                <a:gd name="T34" fmla="*/ 0 w 161"/>
                <a:gd name="T3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1">
                  <a:moveTo>
                    <a:pt x="160" y="30"/>
                  </a:moveTo>
                  <a:lnTo>
                    <a:pt x="151" y="27"/>
                  </a:lnTo>
                  <a:lnTo>
                    <a:pt x="142" y="25"/>
                  </a:lnTo>
                  <a:lnTo>
                    <a:pt x="133" y="22"/>
                  </a:lnTo>
                  <a:lnTo>
                    <a:pt x="123" y="20"/>
                  </a:lnTo>
                  <a:lnTo>
                    <a:pt x="114" y="18"/>
                  </a:lnTo>
                  <a:lnTo>
                    <a:pt x="105" y="15"/>
                  </a:lnTo>
                  <a:lnTo>
                    <a:pt x="96" y="13"/>
                  </a:lnTo>
                  <a:lnTo>
                    <a:pt x="86" y="11"/>
                  </a:lnTo>
                  <a:lnTo>
                    <a:pt x="77" y="9"/>
                  </a:lnTo>
                  <a:lnTo>
                    <a:pt x="67" y="7"/>
                  </a:lnTo>
                  <a:lnTo>
                    <a:pt x="58" y="6"/>
                  </a:lnTo>
                  <a:lnTo>
                    <a:pt x="48" y="4"/>
                  </a:lnTo>
                  <a:lnTo>
                    <a:pt x="39" y="3"/>
                  </a:lnTo>
                  <a:lnTo>
                    <a:pt x="29" y="2"/>
                  </a:lnTo>
                  <a:lnTo>
                    <a:pt x="19" y="1"/>
                  </a:lnTo>
                  <a:lnTo>
                    <a:pt x="9" y="0"/>
                  </a:lnTo>
                  <a:lnTo>
                    <a:pt x="0" y="0"/>
                  </a:lnTo>
                </a:path>
              </a:pathLst>
            </a:custGeom>
            <a:noFill/>
            <a:ln w="9407"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33" name="Freeform 129"/>
            <p:cNvSpPr>
              <a:spLocks/>
            </p:cNvSpPr>
            <p:nvPr/>
          </p:nvSpPr>
          <p:spPr bwMode="auto">
            <a:xfrm>
              <a:off x="4792" y="2445"/>
              <a:ext cx="170" cy="22"/>
            </a:xfrm>
            <a:custGeom>
              <a:avLst/>
              <a:gdLst>
                <a:gd name="T0" fmla="*/ 169 w 170"/>
                <a:gd name="T1" fmla="*/ 0 h 22"/>
                <a:gd name="T2" fmla="*/ 159 w 170"/>
                <a:gd name="T3" fmla="*/ 0 h 22"/>
                <a:gd name="T4" fmla="*/ 150 w 170"/>
                <a:gd name="T5" fmla="*/ 0 h 22"/>
                <a:gd name="T6" fmla="*/ 140 w 170"/>
                <a:gd name="T7" fmla="*/ 0 h 22"/>
                <a:gd name="T8" fmla="*/ 130 w 170"/>
                <a:gd name="T9" fmla="*/ 0 h 22"/>
                <a:gd name="T10" fmla="*/ 120 w 170"/>
                <a:gd name="T11" fmla="*/ 1 h 22"/>
                <a:gd name="T12" fmla="*/ 111 w 170"/>
                <a:gd name="T13" fmla="*/ 2 h 22"/>
                <a:gd name="T14" fmla="*/ 100 w 170"/>
                <a:gd name="T15" fmla="*/ 2 h 22"/>
                <a:gd name="T16" fmla="*/ 90 w 170"/>
                <a:gd name="T17" fmla="*/ 4 h 22"/>
                <a:gd name="T18" fmla="*/ 80 w 170"/>
                <a:gd name="T19" fmla="*/ 5 h 22"/>
                <a:gd name="T20" fmla="*/ 70 w 170"/>
                <a:gd name="T21" fmla="*/ 6 h 22"/>
                <a:gd name="T22" fmla="*/ 60 w 170"/>
                <a:gd name="T23" fmla="*/ 8 h 22"/>
                <a:gd name="T24" fmla="*/ 51 w 170"/>
                <a:gd name="T25" fmla="*/ 9 h 22"/>
                <a:gd name="T26" fmla="*/ 42 w 170"/>
                <a:gd name="T27" fmla="*/ 11 h 22"/>
                <a:gd name="T28" fmla="*/ 33 w 170"/>
                <a:gd name="T29" fmla="*/ 13 h 22"/>
                <a:gd name="T30" fmla="*/ 24 w 170"/>
                <a:gd name="T31" fmla="*/ 15 h 22"/>
                <a:gd name="T32" fmla="*/ 16 w 170"/>
                <a:gd name="T33" fmla="*/ 16 h 22"/>
                <a:gd name="T34" fmla="*/ 8 w 170"/>
                <a:gd name="T35" fmla="*/ 19 h 22"/>
                <a:gd name="T36" fmla="*/ 0 w 170"/>
                <a:gd name="T37"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0" h="22">
                  <a:moveTo>
                    <a:pt x="169" y="0"/>
                  </a:moveTo>
                  <a:lnTo>
                    <a:pt x="159" y="0"/>
                  </a:lnTo>
                  <a:lnTo>
                    <a:pt x="150" y="0"/>
                  </a:lnTo>
                  <a:lnTo>
                    <a:pt x="140" y="0"/>
                  </a:lnTo>
                  <a:lnTo>
                    <a:pt x="130" y="0"/>
                  </a:lnTo>
                  <a:lnTo>
                    <a:pt x="120" y="1"/>
                  </a:lnTo>
                  <a:lnTo>
                    <a:pt x="111" y="2"/>
                  </a:lnTo>
                  <a:lnTo>
                    <a:pt x="100" y="2"/>
                  </a:lnTo>
                  <a:lnTo>
                    <a:pt x="90" y="4"/>
                  </a:lnTo>
                  <a:lnTo>
                    <a:pt x="80" y="5"/>
                  </a:lnTo>
                  <a:lnTo>
                    <a:pt x="70" y="6"/>
                  </a:lnTo>
                  <a:lnTo>
                    <a:pt x="60" y="8"/>
                  </a:lnTo>
                  <a:lnTo>
                    <a:pt x="51" y="9"/>
                  </a:lnTo>
                  <a:lnTo>
                    <a:pt x="42" y="11"/>
                  </a:lnTo>
                  <a:lnTo>
                    <a:pt x="33" y="13"/>
                  </a:lnTo>
                  <a:lnTo>
                    <a:pt x="24" y="15"/>
                  </a:lnTo>
                  <a:lnTo>
                    <a:pt x="16" y="16"/>
                  </a:lnTo>
                  <a:lnTo>
                    <a:pt x="8" y="19"/>
                  </a:lnTo>
                  <a:lnTo>
                    <a:pt x="0" y="21"/>
                  </a:lnTo>
                </a:path>
              </a:pathLst>
            </a:custGeom>
            <a:noFill/>
            <a:ln w="9407"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34" name="Freeform 130"/>
            <p:cNvSpPr>
              <a:spLocks/>
            </p:cNvSpPr>
            <p:nvPr/>
          </p:nvSpPr>
          <p:spPr bwMode="auto">
            <a:xfrm>
              <a:off x="4695" y="2466"/>
              <a:ext cx="98" cy="56"/>
            </a:xfrm>
            <a:custGeom>
              <a:avLst/>
              <a:gdLst>
                <a:gd name="T0" fmla="*/ 97 w 98"/>
                <a:gd name="T1" fmla="*/ 0 h 56"/>
                <a:gd name="T2" fmla="*/ 86 w 98"/>
                <a:gd name="T3" fmla="*/ 3 h 56"/>
                <a:gd name="T4" fmla="*/ 76 w 98"/>
                <a:gd name="T5" fmla="*/ 6 h 56"/>
                <a:gd name="T6" fmla="*/ 66 w 98"/>
                <a:gd name="T7" fmla="*/ 10 h 56"/>
                <a:gd name="T8" fmla="*/ 57 w 98"/>
                <a:gd name="T9" fmla="*/ 15 h 56"/>
                <a:gd name="T10" fmla="*/ 48 w 98"/>
                <a:gd name="T11" fmla="*/ 19 h 56"/>
                <a:gd name="T12" fmla="*/ 40 w 98"/>
                <a:gd name="T13" fmla="*/ 23 h 56"/>
                <a:gd name="T14" fmla="*/ 32 w 98"/>
                <a:gd name="T15" fmla="*/ 28 h 56"/>
                <a:gd name="T16" fmla="*/ 24 w 98"/>
                <a:gd name="T17" fmla="*/ 33 h 56"/>
                <a:gd name="T18" fmla="*/ 17 w 98"/>
                <a:gd name="T19" fmla="*/ 38 h 56"/>
                <a:gd name="T20" fmla="*/ 12 w 98"/>
                <a:gd name="T21" fmla="*/ 43 h 56"/>
                <a:gd name="T22" fmla="*/ 6 w 98"/>
                <a:gd name="T23" fmla="*/ 49 h 56"/>
                <a:gd name="T24" fmla="*/ 0 w 98"/>
                <a:gd name="T25" fmla="*/ 5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56">
                  <a:moveTo>
                    <a:pt x="97" y="0"/>
                  </a:moveTo>
                  <a:lnTo>
                    <a:pt x="86" y="3"/>
                  </a:lnTo>
                  <a:lnTo>
                    <a:pt x="76" y="6"/>
                  </a:lnTo>
                  <a:lnTo>
                    <a:pt x="66" y="10"/>
                  </a:lnTo>
                  <a:lnTo>
                    <a:pt x="57" y="15"/>
                  </a:lnTo>
                  <a:lnTo>
                    <a:pt x="48" y="19"/>
                  </a:lnTo>
                  <a:lnTo>
                    <a:pt x="40" y="23"/>
                  </a:lnTo>
                  <a:lnTo>
                    <a:pt x="32" y="28"/>
                  </a:lnTo>
                  <a:lnTo>
                    <a:pt x="24" y="33"/>
                  </a:lnTo>
                  <a:lnTo>
                    <a:pt x="17" y="38"/>
                  </a:lnTo>
                  <a:lnTo>
                    <a:pt x="12" y="43"/>
                  </a:lnTo>
                  <a:lnTo>
                    <a:pt x="6" y="49"/>
                  </a:lnTo>
                  <a:lnTo>
                    <a:pt x="0" y="55"/>
                  </a:lnTo>
                </a:path>
              </a:pathLst>
            </a:custGeom>
            <a:noFill/>
            <a:ln w="9407"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35" name="Freeform 131"/>
            <p:cNvSpPr>
              <a:spLocks/>
            </p:cNvSpPr>
            <p:nvPr/>
          </p:nvSpPr>
          <p:spPr bwMode="auto">
            <a:xfrm>
              <a:off x="4695" y="2438"/>
              <a:ext cx="98" cy="84"/>
            </a:xfrm>
            <a:custGeom>
              <a:avLst/>
              <a:gdLst>
                <a:gd name="T0" fmla="*/ 97 w 98"/>
                <a:gd name="T1" fmla="*/ 74 h 84"/>
                <a:gd name="T2" fmla="*/ 0 w 98"/>
                <a:gd name="T3" fmla="*/ 83 h 84"/>
                <a:gd name="T4" fmla="*/ 52 w 98"/>
                <a:gd name="T5" fmla="*/ 0 h 84"/>
                <a:gd name="T6" fmla="*/ 38 w 98"/>
                <a:gd name="T7" fmla="*/ 60 h 84"/>
                <a:gd name="T8" fmla="*/ 97 w 98"/>
                <a:gd name="T9" fmla="*/ 74 h 84"/>
                <a:gd name="T10" fmla="*/ 97 w 98"/>
                <a:gd name="T11" fmla="*/ 74 h 84"/>
                <a:gd name="T12" fmla="*/ 97 w 98"/>
                <a:gd name="T13" fmla="*/ 74 h 84"/>
              </a:gdLst>
              <a:ahLst/>
              <a:cxnLst>
                <a:cxn ang="0">
                  <a:pos x="T0" y="T1"/>
                </a:cxn>
                <a:cxn ang="0">
                  <a:pos x="T2" y="T3"/>
                </a:cxn>
                <a:cxn ang="0">
                  <a:pos x="T4" y="T5"/>
                </a:cxn>
                <a:cxn ang="0">
                  <a:pos x="T6" y="T7"/>
                </a:cxn>
                <a:cxn ang="0">
                  <a:pos x="T8" y="T9"/>
                </a:cxn>
                <a:cxn ang="0">
                  <a:pos x="T10" y="T11"/>
                </a:cxn>
                <a:cxn ang="0">
                  <a:pos x="T12" y="T13"/>
                </a:cxn>
              </a:cxnLst>
              <a:rect l="0" t="0" r="r" b="b"/>
              <a:pathLst>
                <a:path w="98" h="84">
                  <a:moveTo>
                    <a:pt x="97" y="74"/>
                  </a:moveTo>
                  <a:lnTo>
                    <a:pt x="0" y="83"/>
                  </a:lnTo>
                  <a:lnTo>
                    <a:pt x="52" y="0"/>
                  </a:lnTo>
                  <a:lnTo>
                    <a:pt x="38" y="60"/>
                  </a:lnTo>
                  <a:lnTo>
                    <a:pt x="97" y="74"/>
                  </a:lnTo>
                  <a:lnTo>
                    <a:pt x="97" y="74"/>
                  </a:lnTo>
                  <a:lnTo>
                    <a:pt x="97" y="74"/>
                  </a:lnTo>
                </a:path>
              </a:pathLst>
            </a:custGeom>
            <a:solidFill>
              <a:srgbClr val="000000"/>
            </a:solidFill>
            <a:ln w="9407"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36" name="Freeform 132"/>
            <p:cNvSpPr>
              <a:spLocks/>
            </p:cNvSpPr>
            <p:nvPr/>
          </p:nvSpPr>
          <p:spPr bwMode="auto">
            <a:xfrm>
              <a:off x="5046" y="2612"/>
              <a:ext cx="139" cy="63"/>
            </a:xfrm>
            <a:custGeom>
              <a:avLst/>
              <a:gdLst>
                <a:gd name="T0" fmla="*/ 138 w 139"/>
                <a:gd name="T1" fmla="*/ 62 h 63"/>
                <a:gd name="T2" fmla="*/ 130 w 139"/>
                <a:gd name="T3" fmla="*/ 57 h 63"/>
                <a:gd name="T4" fmla="*/ 121 w 139"/>
                <a:gd name="T5" fmla="*/ 52 h 63"/>
                <a:gd name="T6" fmla="*/ 113 w 139"/>
                <a:gd name="T7" fmla="*/ 47 h 63"/>
                <a:gd name="T8" fmla="*/ 104 w 139"/>
                <a:gd name="T9" fmla="*/ 43 h 63"/>
                <a:gd name="T10" fmla="*/ 95 w 139"/>
                <a:gd name="T11" fmla="*/ 37 h 63"/>
                <a:gd name="T12" fmla="*/ 86 w 139"/>
                <a:gd name="T13" fmla="*/ 34 h 63"/>
                <a:gd name="T14" fmla="*/ 78 w 139"/>
                <a:gd name="T15" fmla="*/ 29 h 63"/>
                <a:gd name="T16" fmla="*/ 70 w 139"/>
                <a:gd name="T17" fmla="*/ 25 h 63"/>
                <a:gd name="T18" fmla="*/ 61 w 139"/>
                <a:gd name="T19" fmla="*/ 21 h 63"/>
                <a:gd name="T20" fmla="*/ 52 w 139"/>
                <a:gd name="T21" fmla="*/ 18 h 63"/>
                <a:gd name="T22" fmla="*/ 43 w 139"/>
                <a:gd name="T23" fmla="*/ 14 h 63"/>
                <a:gd name="T24" fmla="*/ 35 w 139"/>
                <a:gd name="T25" fmla="*/ 11 h 63"/>
                <a:gd name="T26" fmla="*/ 27 w 139"/>
                <a:gd name="T27" fmla="*/ 8 h 63"/>
                <a:gd name="T28" fmla="*/ 18 w 139"/>
                <a:gd name="T29" fmla="*/ 5 h 63"/>
                <a:gd name="T30" fmla="*/ 9 w 139"/>
                <a:gd name="T31" fmla="*/ 2 h 63"/>
                <a:gd name="T32" fmla="*/ 0 w 139"/>
                <a:gd name="T3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 h="63">
                  <a:moveTo>
                    <a:pt x="138" y="62"/>
                  </a:moveTo>
                  <a:lnTo>
                    <a:pt x="130" y="57"/>
                  </a:lnTo>
                  <a:lnTo>
                    <a:pt x="121" y="52"/>
                  </a:lnTo>
                  <a:lnTo>
                    <a:pt x="113" y="47"/>
                  </a:lnTo>
                  <a:lnTo>
                    <a:pt x="104" y="43"/>
                  </a:lnTo>
                  <a:lnTo>
                    <a:pt x="95" y="37"/>
                  </a:lnTo>
                  <a:lnTo>
                    <a:pt x="86" y="34"/>
                  </a:lnTo>
                  <a:lnTo>
                    <a:pt x="78" y="29"/>
                  </a:lnTo>
                  <a:lnTo>
                    <a:pt x="70" y="25"/>
                  </a:lnTo>
                  <a:lnTo>
                    <a:pt x="61" y="21"/>
                  </a:lnTo>
                  <a:lnTo>
                    <a:pt x="52" y="18"/>
                  </a:lnTo>
                  <a:lnTo>
                    <a:pt x="43" y="14"/>
                  </a:lnTo>
                  <a:lnTo>
                    <a:pt x="35" y="11"/>
                  </a:lnTo>
                  <a:lnTo>
                    <a:pt x="27" y="8"/>
                  </a:lnTo>
                  <a:lnTo>
                    <a:pt x="18" y="5"/>
                  </a:lnTo>
                  <a:lnTo>
                    <a:pt x="9" y="2"/>
                  </a:lnTo>
                  <a:lnTo>
                    <a:pt x="0" y="0"/>
                  </a:lnTo>
                </a:path>
              </a:pathLst>
            </a:custGeom>
            <a:noFill/>
            <a:ln w="9407"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37" name="Freeform 133"/>
            <p:cNvSpPr>
              <a:spLocks/>
            </p:cNvSpPr>
            <p:nvPr/>
          </p:nvSpPr>
          <p:spPr bwMode="auto">
            <a:xfrm>
              <a:off x="4908" y="2589"/>
              <a:ext cx="139" cy="24"/>
            </a:xfrm>
            <a:custGeom>
              <a:avLst/>
              <a:gdLst>
                <a:gd name="T0" fmla="*/ 138 w 139"/>
                <a:gd name="T1" fmla="*/ 23 h 24"/>
                <a:gd name="T2" fmla="*/ 129 w 139"/>
                <a:gd name="T3" fmla="*/ 19 h 24"/>
                <a:gd name="T4" fmla="*/ 120 w 139"/>
                <a:gd name="T5" fmla="*/ 17 h 24"/>
                <a:gd name="T6" fmla="*/ 110 w 139"/>
                <a:gd name="T7" fmla="*/ 14 h 24"/>
                <a:gd name="T8" fmla="*/ 101 w 139"/>
                <a:gd name="T9" fmla="*/ 12 h 24"/>
                <a:gd name="T10" fmla="*/ 92 w 139"/>
                <a:gd name="T11" fmla="*/ 10 h 24"/>
                <a:gd name="T12" fmla="*/ 84 w 139"/>
                <a:gd name="T13" fmla="*/ 8 h 24"/>
                <a:gd name="T14" fmla="*/ 74 w 139"/>
                <a:gd name="T15" fmla="*/ 6 h 24"/>
                <a:gd name="T16" fmla="*/ 66 w 139"/>
                <a:gd name="T17" fmla="*/ 4 h 24"/>
                <a:gd name="T18" fmla="*/ 56 w 139"/>
                <a:gd name="T19" fmla="*/ 3 h 24"/>
                <a:gd name="T20" fmla="*/ 48 w 139"/>
                <a:gd name="T21" fmla="*/ 2 h 24"/>
                <a:gd name="T22" fmla="*/ 38 w 139"/>
                <a:gd name="T23" fmla="*/ 1 h 24"/>
                <a:gd name="T24" fmla="*/ 29 w 139"/>
                <a:gd name="T25" fmla="*/ 0 h 24"/>
                <a:gd name="T26" fmla="*/ 19 w 139"/>
                <a:gd name="T27" fmla="*/ 0 h 24"/>
                <a:gd name="T28" fmla="*/ 9 w 139"/>
                <a:gd name="T29" fmla="*/ 0 h 24"/>
                <a:gd name="T30" fmla="*/ 0 w 139"/>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 h="24">
                  <a:moveTo>
                    <a:pt x="138" y="23"/>
                  </a:moveTo>
                  <a:lnTo>
                    <a:pt x="129" y="19"/>
                  </a:lnTo>
                  <a:lnTo>
                    <a:pt x="120" y="17"/>
                  </a:lnTo>
                  <a:lnTo>
                    <a:pt x="110" y="14"/>
                  </a:lnTo>
                  <a:lnTo>
                    <a:pt x="101" y="12"/>
                  </a:lnTo>
                  <a:lnTo>
                    <a:pt x="92" y="10"/>
                  </a:lnTo>
                  <a:lnTo>
                    <a:pt x="84" y="8"/>
                  </a:lnTo>
                  <a:lnTo>
                    <a:pt x="74" y="6"/>
                  </a:lnTo>
                  <a:lnTo>
                    <a:pt x="66" y="4"/>
                  </a:lnTo>
                  <a:lnTo>
                    <a:pt x="56" y="3"/>
                  </a:lnTo>
                  <a:lnTo>
                    <a:pt x="48" y="2"/>
                  </a:lnTo>
                  <a:lnTo>
                    <a:pt x="38" y="1"/>
                  </a:lnTo>
                  <a:lnTo>
                    <a:pt x="29" y="0"/>
                  </a:lnTo>
                  <a:lnTo>
                    <a:pt x="19" y="0"/>
                  </a:lnTo>
                  <a:lnTo>
                    <a:pt x="9" y="0"/>
                  </a:lnTo>
                  <a:lnTo>
                    <a:pt x="0" y="0"/>
                  </a:lnTo>
                </a:path>
              </a:pathLst>
            </a:custGeom>
            <a:noFill/>
            <a:ln w="9407"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38" name="Freeform 134"/>
            <p:cNvSpPr>
              <a:spLocks/>
            </p:cNvSpPr>
            <p:nvPr/>
          </p:nvSpPr>
          <p:spPr bwMode="auto">
            <a:xfrm>
              <a:off x="4743" y="2589"/>
              <a:ext cx="166" cy="34"/>
            </a:xfrm>
            <a:custGeom>
              <a:avLst/>
              <a:gdLst>
                <a:gd name="T0" fmla="*/ 165 w 166"/>
                <a:gd name="T1" fmla="*/ 0 h 34"/>
                <a:gd name="T2" fmla="*/ 156 w 166"/>
                <a:gd name="T3" fmla="*/ 1 h 34"/>
                <a:gd name="T4" fmla="*/ 146 w 166"/>
                <a:gd name="T5" fmla="*/ 1 h 34"/>
                <a:gd name="T6" fmla="*/ 137 w 166"/>
                <a:gd name="T7" fmla="*/ 3 h 34"/>
                <a:gd name="T8" fmla="*/ 128 w 166"/>
                <a:gd name="T9" fmla="*/ 4 h 34"/>
                <a:gd name="T10" fmla="*/ 119 w 166"/>
                <a:gd name="T11" fmla="*/ 5 h 34"/>
                <a:gd name="T12" fmla="*/ 109 w 166"/>
                <a:gd name="T13" fmla="*/ 6 h 34"/>
                <a:gd name="T14" fmla="*/ 99 w 166"/>
                <a:gd name="T15" fmla="*/ 8 h 34"/>
                <a:gd name="T16" fmla="*/ 89 w 166"/>
                <a:gd name="T17" fmla="*/ 10 h 34"/>
                <a:gd name="T18" fmla="*/ 80 w 166"/>
                <a:gd name="T19" fmla="*/ 12 h 34"/>
                <a:gd name="T20" fmla="*/ 70 w 166"/>
                <a:gd name="T21" fmla="*/ 14 h 34"/>
                <a:gd name="T22" fmla="*/ 60 w 166"/>
                <a:gd name="T23" fmla="*/ 16 h 34"/>
                <a:gd name="T24" fmla="*/ 51 w 166"/>
                <a:gd name="T25" fmla="*/ 18 h 34"/>
                <a:gd name="T26" fmla="*/ 42 w 166"/>
                <a:gd name="T27" fmla="*/ 21 h 34"/>
                <a:gd name="T28" fmla="*/ 33 w 166"/>
                <a:gd name="T29" fmla="*/ 23 h 34"/>
                <a:gd name="T30" fmla="*/ 24 w 166"/>
                <a:gd name="T31" fmla="*/ 26 h 34"/>
                <a:gd name="T32" fmla="*/ 15 w 166"/>
                <a:gd name="T33" fmla="*/ 28 h 34"/>
                <a:gd name="T34" fmla="*/ 8 w 166"/>
                <a:gd name="T35" fmla="*/ 31 h 34"/>
                <a:gd name="T36" fmla="*/ 0 w 166"/>
                <a:gd name="T3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4">
                  <a:moveTo>
                    <a:pt x="165" y="0"/>
                  </a:moveTo>
                  <a:lnTo>
                    <a:pt x="156" y="1"/>
                  </a:lnTo>
                  <a:lnTo>
                    <a:pt x="146" y="1"/>
                  </a:lnTo>
                  <a:lnTo>
                    <a:pt x="137" y="3"/>
                  </a:lnTo>
                  <a:lnTo>
                    <a:pt x="128" y="4"/>
                  </a:lnTo>
                  <a:lnTo>
                    <a:pt x="119" y="5"/>
                  </a:lnTo>
                  <a:lnTo>
                    <a:pt x="109" y="6"/>
                  </a:lnTo>
                  <a:lnTo>
                    <a:pt x="99" y="8"/>
                  </a:lnTo>
                  <a:lnTo>
                    <a:pt x="89" y="10"/>
                  </a:lnTo>
                  <a:lnTo>
                    <a:pt x="80" y="12"/>
                  </a:lnTo>
                  <a:lnTo>
                    <a:pt x="70" y="14"/>
                  </a:lnTo>
                  <a:lnTo>
                    <a:pt x="60" y="16"/>
                  </a:lnTo>
                  <a:lnTo>
                    <a:pt x="51" y="18"/>
                  </a:lnTo>
                  <a:lnTo>
                    <a:pt x="42" y="21"/>
                  </a:lnTo>
                  <a:lnTo>
                    <a:pt x="33" y="23"/>
                  </a:lnTo>
                  <a:lnTo>
                    <a:pt x="24" y="26"/>
                  </a:lnTo>
                  <a:lnTo>
                    <a:pt x="15" y="28"/>
                  </a:lnTo>
                  <a:lnTo>
                    <a:pt x="8" y="31"/>
                  </a:lnTo>
                  <a:lnTo>
                    <a:pt x="0" y="33"/>
                  </a:lnTo>
                </a:path>
              </a:pathLst>
            </a:custGeom>
            <a:noFill/>
            <a:ln w="9407"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39" name="Freeform 135"/>
            <p:cNvSpPr>
              <a:spLocks/>
            </p:cNvSpPr>
            <p:nvPr/>
          </p:nvSpPr>
          <p:spPr bwMode="auto">
            <a:xfrm>
              <a:off x="4635" y="2622"/>
              <a:ext cx="109" cy="60"/>
            </a:xfrm>
            <a:custGeom>
              <a:avLst/>
              <a:gdLst>
                <a:gd name="T0" fmla="*/ 108 w 109"/>
                <a:gd name="T1" fmla="*/ 0 h 60"/>
                <a:gd name="T2" fmla="*/ 98 w 109"/>
                <a:gd name="T3" fmla="*/ 4 h 60"/>
                <a:gd name="T4" fmla="*/ 87 w 109"/>
                <a:gd name="T5" fmla="*/ 8 h 60"/>
                <a:gd name="T6" fmla="*/ 77 w 109"/>
                <a:gd name="T7" fmla="*/ 12 h 60"/>
                <a:gd name="T8" fmla="*/ 68 w 109"/>
                <a:gd name="T9" fmla="*/ 15 h 60"/>
                <a:gd name="T10" fmla="*/ 60 w 109"/>
                <a:gd name="T11" fmla="*/ 20 h 60"/>
                <a:gd name="T12" fmla="*/ 51 w 109"/>
                <a:gd name="T13" fmla="*/ 24 h 60"/>
                <a:gd name="T14" fmla="*/ 43 w 109"/>
                <a:gd name="T15" fmla="*/ 29 h 60"/>
                <a:gd name="T16" fmla="*/ 34 w 109"/>
                <a:gd name="T17" fmla="*/ 33 h 60"/>
                <a:gd name="T18" fmla="*/ 27 w 109"/>
                <a:gd name="T19" fmla="*/ 38 h 60"/>
                <a:gd name="T20" fmla="*/ 20 w 109"/>
                <a:gd name="T21" fmla="*/ 43 h 60"/>
                <a:gd name="T22" fmla="*/ 12 w 109"/>
                <a:gd name="T23" fmla="*/ 49 h 60"/>
                <a:gd name="T24" fmla="*/ 6 w 109"/>
                <a:gd name="T25" fmla="*/ 54 h 60"/>
                <a:gd name="T26" fmla="*/ 0 w 109"/>
                <a:gd name="T27" fmla="*/ 5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60">
                  <a:moveTo>
                    <a:pt x="108" y="0"/>
                  </a:moveTo>
                  <a:lnTo>
                    <a:pt x="98" y="4"/>
                  </a:lnTo>
                  <a:lnTo>
                    <a:pt x="87" y="8"/>
                  </a:lnTo>
                  <a:lnTo>
                    <a:pt x="77" y="12"/>
                  </a:lnTo>
                  <a:lnTo>
                    <a:pt x="68" y="15"/>
                  </a:lnTo>
                  <a:lnTo>
                    <a:pt x="60" y="20"/>
                  </a:lnTo>
                  <a:lnTo>
                    <a:pt x="51" y="24"/>
                  </a:lnTo>
                  <a:lnTo>
                    <a:pt x="43" y="29"/>
                  </a:lnTo>
                  <a:lnTo>
                    <a:pt x="34" y="33"/>
                  </a:lnTo>
                  <a:lnTo>
                    <a:pt x="27" y="38"/>
                  </a:lnTo>
                  <a:lnTo>
                    <a:pt x="20" y="43"/>
                  </a:lnTo>
                  <a:lnTo>
                    <a:pt x="12" y="49"/>
                  </a:lnTo>
                  <a:lnTo>
                    <a:pt x="6" y="54"/>
                  </a:lnTo>
                  <a:lnTo>
                    <a:pt x="0" y="59"/>
                  </a:lnTo>
                </a:path>
              </a:pathLst>
            </a:custGeom>
            <a:noFill/>
            <a:ln w="9407"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40" name="Freeform 136"/>
            <p:cNvSpPr>
              <a:spLocks/>
            </p:cNvSpPr>
            <p:nvPr/>
          </p:nvSpPr>
          <p:spPr bwMode="auto">
            <a:xfrm>
              <a:off x="5129" y="2301"/>
              <a:ext cx="178" cy="48"/>
            </a:xfrm>
            <a:custGeom>
              <a:avLst/>
              <a:gdLst>
                <a:gd name="T0" fmla="*/ 177 w 178"/>
                <a:gd name="T1" fmla="*/ 47 h 48"/>
                <a:gd name="T2" fmla="*/ 170 w 178"/>
                <a:gd name="T3" fmla="*/ 44 h 48"/>
                <a:gd name="T4" fmla="*/ 162 w 178"/>
                <a:gd name="T5" fmla="*/ 42 h 48"/>
                <a:gd name="T6" fmla="*/ 153 w 178"/>
                <a:gd name="T7" fmla="*/ 39 h 48"/>
                <a:gd name="T8" fmla="*/ 145 w 178"/>
                <a:gd name="T9" fmla="*/ 36 h 48"/>
                <a:gd name="T10" fmla="*/ 137 w 178"/>
                <a:gd name="T11" fmla="*/ 34 h 48"/>
                <a:gd name="T12" fmla="*/ 128 w 178"/>
                <a:gd name="T13" fmla="*/ 31 h 48"/>
                <a:gd name="T14" fmla="*/ 120 w 178"/>
                <a:gd name="T15" fmla="*/ 28 h 48"/>
                <a:gd name="T16" fmla="*/ 111 w 178"/>
                <a:gd name="T17" fmla="*/ 26 h 48"/>
                <a:gd name="T18" fmla="*/ 102 w 178"/>
                <a:gd name="T19" fmla="*/ 23 h 48"/>
                <a:gd name="T20" fmla="*/ 94 w 178"/>
                <a:gd name="T21" fmla="*/ 21 h 48"/>
                <a:gd name="T22" fmla="*/ 84 w 178"/>
                <a:gd name="T23" fmla="*/ 19 h 48"/>
                <a:gd name="T24" fmla="*/ 76 w 178"/>
                <a:gd name="T25" fmla="*/ 17 h 48"/>
                <a:gd name="T26" fmla="*/ 67 w 178"/>
                <a:gd name="T27" fmla="*/ 15 h 48"/>
                <a:gd name="T28" fmla="*/ 57 w 178"/>
                <a:gd name="T29" fmla="*/ 12 h 48"/>
                <a:gd name="T30" fmla="*/ 48 w 178"/>
                <a:gd name="T31" fmla="*/ 10 h 48"/>
                <a:gd name="T32" fmla="*/ 39 w 178"/>
                <a:gd name="T33" fmla="*/ 8 h 48"/>
                <a:gd name="T34" fmla="*/ 30 w 178"/>
                <a:gd name="T35" fmla="*/ 6 h 48"/>
                <a:gd name="T36" fmla="*/ 20 w 178"/>
                <a:gd name="T37" fmla="*/ 4 h 48"/>
                <a:gd name="T38" fmla="*/ 10 w 178"/>
                <a:gd name="T39" fmla="*/ 2 h 48"/>
                <a:gd name="T40" fmla="*/ 0 w 178"/>
                <a:gd name="T4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8" h="48">
                  <a:moveTo>
                    <a:pt x="177" y="47"/>
                  </a:moveTo>
                  <a:lnTo>
                    <a:pt x="170" y="44"/>
                  </a:lnTo>
                  <a:lnTo>
                    <a:pt x="162" y="42"/>
                  </a:lnTo>
                  <a:lnTo>
                    <a:pt x="153" y="39"/>
                  </a:lnTo>
                  <a:lnTo>
                    <a:pt x="145" y="36"/>
                  </a:lnTo>
                  <a:lnTo>
                    <a:pt x="137" y="34"/>
                  </a:lnTo>
                  <a:lnTo>
                    <a:pt x="128" y="31"/>
                  </a:lnTo>
                  <a:lnTo>
                    <a:pt x="120" y="28"/>
                  </a:lnTo>
                  <a:lnTo>
                    <a:pt x="111" y="26"/>
                  </a:lnTo>
                  <a:lnTo>
                    <a:pt x="102" y="23"/>
                  </a:lnTo>
                  <a:lnTo>
                    <a:pt x="94" y="21"/>
                  </a:lnTo>
                  <a:lnTo>
                    <a:pt x="84" y="19"/>
                  </a:lnTo>
                  <a:lnTo>
                    <a:pt x="76" y="17"/>
                  </a:lnTo>
                  <a:lnTo>
                    <a:pt x="67" y="15"/>
                  </a:lnTo>
                  <a:lnTo>
                    <a:pt x="57" y="12"/>
                  </a:lnTo>
                  <a:lnTo>
                    <a:pt x="48" y="10"/>
                  </a:lnTo>
                  <a:lnTo>
                    <a:pt x="39" y="8"/>
                  </a:lnTo>
                  <a:lnTo>
                    <a:pt x="30" y="6"/>
                  </a:lnTo>
                  <a:lnTo>
                    <a:pt x="20" y="4"/>
                  </a:lnTo>
                  <a:lnTo>
                    <a:pt x="10" y="2"/>
                  </a:lnTo>
                  <a:lnTo>
                    <a:pt x="0" y="0"/>
                  </a:lnTo>
                </a:path>
              </a:pathLst>
            </a:custGeom>
            <a:noFill/>
            <a:ln w="9407"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41" name="Freeform 137"/>
            <p:cNvSpPr>
              <a:spLocks/>
            </p:cNvSpPr>
            <p:nvPr/>
          </p:nvSpPr>
          <p:spPr bwMode="auto">
            <a:xfrm>
              <a:off x="4916" y="2272"/>
              <a:ext cx="214" cy="30"/>
            </a:xfrm>
            <a:custGeom>
              <a:avLst/>
              <a:gdLst>
                <a:gd name="T0" fmla="*/ 213 w 214"/>
                <a:gd name="T1" fmla="*/ 29 h 30"/>
                <a:gd name="T2" fmla="*/ 205 w 214"/>
                <a:gd name="T3" fmla="*/ 28 h 30"/>
                <a:gd name="T4" fmla="*/ 196 w 214"/>
                <a:gd name="T5" fmla="*/ 26 h 30"/>
                <a:gd name="T6" fmla="*/ 187 w 214"/>
                <a:gd name="T7" fmla="*/ 24 h 30"/>
                <a:gd name="T8" fmla="*/ 178 w 214"/>
                <a:gd name="T9" fmla="*/ 23 h 30"/>
                <a:gd name="T10" fmla="*/ 169 w 214"/>
                <a:gd name="T11" fmla="*/ 20 h 30"/>
                <a:gd name="T12" fmla="*/ 161 w 214"/>
                <a:gd name="T13" fmla="*/ 19 h 30"/>
                <a:gd name="T14" fmla="*/ 151 w 214"/>
                <a:gd name="T15" fmla="*/ 17 h 30"/>
                <a:gd name="T16" fmla="*/ 143 w 214"/>
                <a:gd name="T17" fmla="*/ 15 h 30"/>
                <a:gd name="T18" fmla="*/ 133 w 214"/>
                <a:gd name="T19" fmla="*/ 14 h 30"/>
                <a:gd name="T20" fmla="*/ 124 w 214"/>
                <a:gd name="T21" fmla="*/ 12 h 30"/>
                <a:gd name="T22" fmla="*/ 115 w 214"/>
                <a:gd name="T23" fmla="*/ 11 h 30"/>
                <a:gd name="T24" fmla="*/ 105 w 214"/>
                <a:gd name="T25" fmla="*/ 9 h 30"/>
                <a:gd name="T26" fmla="*/ 96 w 214"/>
                <a:gd name="T27" fmla="*/ 8 h 30"/>
                <a:gd name="T28" fmla="*/ 87 w 214"/>
                <a:gd name="T29" fmla="*/ 7 h 30"/>
                <a:gd name="T30" fmla="*/ 77 w 214"/>
                <a:gd name="T31" fmla="*/ 5 h 30"/>
                <a:gd name="T32" fmla="*/ 68 w 214"/>
                <a:gd name="T33" fmla="*/ 4 h 30"/>
                <a:gd name="T34" fmla="*/ 59 w 214"/>
                <a:gd name="T35" fmla="*/ 3 h 30"/>
                <a:gd name="T36" fmla="*/ 49 w 214"/>
                <a:gd name="T37" fmla="*/ 3 h 30"/>
                <a:gd name="T38" fmla="*/ 39 w 214"/>
                <a:gd name="T39" fmla="*/ 2 h 30"/>
                <a:gd name="T40" fmla="*/ 29 w 214"/>
                <a:gd name="T41" fmla="*/ 2 h 30"/>
                <a:gd name="T42" fmla="*/ 20 w 214"/>
                <a:gd name="T43" fmla="*/ 1 h 30"/>
                <a:gd name="T44" fmla="*/ 10 w 214"/>
                <a:gd name="T45" fmla="*/ 0 h 30"/>
                <a:gd name="T46" fmla="*/ 0 w 214"/>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4" h="30">
                  <a:moveTo>
                    <a:pt x="213" y="29"/>
                  </a:moveTo>
                  <a:lnTo>
                    <a:pt x="205" y="28"/>
                  </a:lnTo>
                  <a:lnTo>
                    <a:pt x="196" y="26"/>
                  </a:lnTo>
                  <a:lnTo>
                    <a:pt x="187" y="24"/>
                  </a:lnTo>
                  <a:lnTo>
                    <a:pt x="178" y="23"/>
                  </a:lnTo>
                  <a:lnTo>
                    <a:pt x="169" y="20"/>
                  </a:lnTo>
                  <a:lnTo>
                    <a:pt x="161" y="19"/>
                  </a:lnTo>
                  <a:lnTo>
                    <a:pt x="151" y="17"/>
                  </a:lnTo>
                  <a:lnTo>
                    <a:pt x="143" y="15"/>
                  </a:lnTo>
                  <a:lnTo>
                    <a:pt x="133" y="14"/>
                  </a:lnTo>
                  <a:lnTo>
                    <a:pt x="124" y="12"/>
                  </a:lnTo>
                  <a:lnTo>
                    <a:pt x="115" y="11"/>
                  </a:lnTo>
                  <a:lnTo>
                    <a:pt x="105" y="9"/>
                  </a:lnTo>
                  <a:lnTo>
                    <a:pt x="96" y="8"/>
                  </a:lnTo>
                  <a:lnTo>
                    <a:pt x="87" y="7"/>
                  </a:lnTo>
                  <a:lnTo>
                    <a:pt x="77" y="5"/>
                  </a:lnTo>
                  <a:lnTo>
                    <a:pt x="68" y="4"/>
                  </a:lnTo>
                  <a:lnTo>
                    <a:pt x="59" y="3"/>
                  </a:lnTo>
                  <a:lnTo>
                    <a:pt x="49" y="3"/>
                  </a:lnTo>
                  <a:lnTo>
                    <a:pt x="39" y="2"/>
                  </a:lnTo>
                  <a:lnTo>
                    <a:pt x="29" y="2"/>
                  </a:lnTo>
                  <a:lnTo>
                    <a:pt x="20" y="1"/>
                  </a:lnTo>
                  <a:lnTo>
                    <a:pt x="10" y="0"/>
                  </a:lnTo>
                  <a:lnTo>
                    <a:pt x="0" y="0"/>
                  </a:lnTo>
                </a:path>
              </a:pathLst>
            </a:custGeom>
            <a:noFill/>
            <a:ln w="9407"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42" name="Freeform 138"/>
            <p:cNvSpPr>
              <a:spLocks/>
            </p:cNvSpPr>
            <p:nvPr/>
          </p:nvSpPr>
          <p:spPr bwMode="auto">
            <a:xfrm>
              <a:off x="4679" y="2272"/>
              <a:ext cx="238" cy="22"/>
            </a:xfrm>
            <a:custGeom>
              <a:avLst/>
              <a:gdLst>
                <a:gd name="T0" fmla="*/ 237 w 238"/>
                <a:gd name="T1" fmla="*/ 0 h 22"/>
                <a:gd name="T2" fmla="*/ 228 w 238"/>
                <a:gd name="T3" fmla="*/ 0 h 22"/>
                <a:gd name="T4" fmla="*/ 219 w 238"/>
                <a:gd name="T5" fmla="*/ 0 h 22"/>
                <a:gd name="T6" fmla="*/ 210 w 238"/>
                <a:gd name="T7" fmla="*/ 0 h 22"/>
                <a:gd name="T8" fmla="*/ 201 w 238"/>
                <a:gd name="T9" fmla="*/ 0 h 22"/>
                <a:gd name="T10" fmla="*/ 192 w 238"/>
                <a:gd name="T11" fmla="*/ 0 h 22"/>
                <a:gd name="T12" fmla="*/ 181 w 238"/>
                <a:gd name="T13" fmla="*/ 0 h 22"/>
                <a:gd name="T14" fmla="*/ 172 w 238"/>
                <a:gd name="T15" fmla="*/ 1 h 22"/>
                <a:gd name="T16" fmla="*/ 162 w 238"/>
                <a:gd name="T17" fmla="*/ 2 h 22"/>
                <a:gd name="T18" fmla="*/ 153 w 238"/>
                <a:gd name="T19" fmla="*/ 2 h 22"/>
                <a:gd name="T20" fmla="*/ 143 w 238"/>
                <a:gd name="T21" fmla="*/ 3 h 22"/>
                <a:gd name="T22" fmla="*/ 133 w 238"/>
                <a:gd name="T23" fmla="*/ 3 h 22"/>
                <a:gd name="T24" fmla="*/ 124 w 238"/>
                <a:gd name="T25" fmla="*/ 4 h 22"/>
                <a:gd name="T26" fmla="*/ 113 w 238"/>
                <a:gd name="T27" fmla="*/ 5 h 22"/>
                <a:gd name="T28" fmla="*/ 104 w 238"/>
                <a:gd name="T29" fmla="*/ 6 h 22"/>
                <a:gd name="T30" fmla="*/ 94 w 238"/>
                <a:gd name="T31" fmla="*/ 7 h 22"/>
                <a:gd name="T32" fmla="*/ 85 w 238"/>
                <a:gd name="T33" fmla="*/ 8 h 22"/>
                <a:gd name="T34" fmla="*/ 75 w 238"/>
                <a:gd name="T35" fmla="*/ 9 h 22"/>
                <a:gd name="T36" fmla="*/ 67 w 238"/>
                <a:gd name="T37" fmla="*/ 10 h 22"/>
                <a:gd name="T38" fmla="*/ 58 w 238"/>
                <a:gd name="T39" fmla="*/ 11 h 22"/>
                <a:gd name="T40" fmla="*/ 49 w 238"/>
                <a:gd name="T41" fmla="*/ 12 h 22"/>
                <a:gd name="T42" fmla="*/ 40 w 238"/>
                <a:gd name="T43" fmla="*/ 14 h 22"/>
                <a:gd name="T44" fmla="*/ 31 w 238"/>
                <a:gd name="T45" fmla="*/ 15 h 22"/>
                <a:gd name="T46" fmla="*/ 23 w 238"/>
                <a:gd name="T47" fmla="*/ 16 h 22"/>
                <a:gd name="T48" fmla="*/ 15 w 238"/>
                <a:gd name="T49" fmla="*/ 18 h 22"/>
                <a:gd name="T50" fmla="*/ 8 w 238"/>
                <a:gd name="T51" fmla="*/ 19 h 22"/>
                <a:gd name="T52" fmla="*/ 0 w 238"/>
                <a:gd name="T53"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8" h="22">
                  <a:moveTo>
                    <a:pt x="237" y="0"/>
                  </a:moveTo>
                  <a:lnTo>
                    <a:pt x="228" y="0"/>
                  </a:lnTo>
                  <a:lnTo>
                    <a:pt x="219" y="0"/>
                  </a:lnTo>
                  <a:lnTo>
                    <a:pt x="210" y="0"/>
                  </a:lnTo>
                  <a:lnTo>
                    <a:pt x="201" y="0"/>
                  </a:lnTo>
                  <a:lnTo>
                    <a:pt x="192" y="0"/>
                  </a:lnTo>
                  <a:lnTo>
                    <a:pt x="181" y="0"/>
                  </a:lnTo>
                  <a:lnTo>
                    <a:pt x="172" y="1"/>
                  </a:lnTo>
                  <a:lnTo>
                    <a:pt x="162" y="2"/>
                  </a:lnTo>
                  <a:lnTo>
                    <a:pt x="153" y="2"/>
                  </a:lnTo>
                  <a:lnTo>
                    <a:pt x="143" y="3"/>
                  </a:lnTo>
                  <a:lnTo>
                    <a:pt x="133" y="3"/>
                  </a:lnTo>
                  <a:lnTo>
                    <a:pt x="124" y="4"/>
                  </a:lnTo>
                  <a:lnTo>
                    <a:pt x="113" y="5"/>
                  </a:lnTo>
                  <a:lnTo>
                    <a:pt x="104" y="6"/>
                  </a:lnTo>
                  <a:lnTo>
                    <a:pt x="94" y="7"/>
                  </a:lnTo>
                  <a:lnTo>
                    <a:pt x="85" y="8"/>
                  </a:lnTo>
                  <a:lnTo>
                    <a:pt x="75" y="9"/>
                  </a:lnTo>
                  <a:lnTo>
                    <a:pt x="67" y="10"/>
                  </a:lnTo>
                  <a:lnTo>
                    <a:pt x="58" y="11"/>
                  </a:lnTo>
                  <a:lnTo>
                    <a:pt x="49" y="12"/>
                  </a:lnTo>
                  <a:lnTo>
                    <a:pt x="40" y="14"/>
                  </a:lnTo>
                  <a:lnTo>
                    <a:pt x="31" y="15"/>
                  </a:lnTo>
                  <a:lnTo>
                    <a:pt x="23" y="16"/>
                  </a:lnTo>
                  <a:lnTo>
                    <a:pt x="15" y="18"/>
                  </a:lnTo>
                  <a:lnTo>
                    <a:pt x="8" y="19"/>
                  </a:lnTo>
                  <a:lnTo>
                    <a:pt x="0" y="21"/>
                  </a:lnTo>
                </a:path>
              </a:pathLst>
            </a:custGeom>
            <a:noFill/>
            <a:ln w="9407"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43" name="Freeform 139"/>
            <p:cNvSpPr>
              <a:spLocks/>
            </p:cNvSpPr>
            <p:nvPr/>
          </p:nvSpPr>
          <p:spPr bwMode="auto">
            <a:xfrm>
              <a:off x="4531" y="2293"/>
              <a:ext cx="149" cy="56"/>
            </a:xfrm>
            <a:custGeom>
              <a:avLst/>
              <a:gdLst>
                <a:gd name="T0" fmla="*/ 148 w 149"/>
                <a:gd name="T1" fmla="*/ 0 h 56"/>
                <a:gd name="T2" fmla="*/ 136 w 149"/>
                <a:gd name="T3" fmla="*/ 2 h 56"/>
                <a:gd name="T4" fmla="*/ 125 w 149"/>
                <a:gd name="T5" fmla="*/ 5 h 56"/>
                <a:gd name="T6" fmla="*/ 115 w 149"/>
                <a:gd name="T7" fmla="*/ 7 h 56"/>
                <a:gd name="T8" fmla="*/ 104 w 149"/>
                <a:gd name="T9" fmla="*/ 10 h 56"/>
                <a:gd name="T10" fmla="*/ 94 w 149"/>
                <a:gd name="T11" fmla="*/ 13 h 56"/>
                <a:gd name="T12" fmla="*/ 85 w 149"/>
                <a:gd name="T13" fmla="*/ 15 h 56"/>
                <a:gd name="T14" fmla="*/ 76 w 149"/>
                <a:gd name="T15" fmla="*/ 18 h 56"/>
                <a:gd name="T16" fmla="*/ 66 w 149"/>
                <a:gd name="T17" fmla="*/ 22 h 56"/>
                <a:gd name="T18" fmla="*/ 58 w 149"/>
                <a:gd name="T19" fmla="*/ 25 h 56"/>
                <a:gd name="T20" fmla="*/ 50 w 149"/>
                <a:gd name="T21" fmla="*/ 28 h 56"/>
                <a:gd name="T22" fmla="*/ 41 w 149"/>
                <a:gd name="T23" fmla="*/ 31 h 56"/>
                <a:gd name="T24" fmla="*/ 34 w 149"/>
                <a:gd name="T25" fmla="*/ 35 h 56"/>
                <a:gd name="T26" fmla="*/ 27 w 149"/>
                <a:gd name="T27" fmla="*/ 39 h 56"/>
                <a:gd name="T28" fmla="*/ 20 w 149"/>
                <a:gd name="T29" fmla="*/ 43 h 56"/>
                <a:gd name="T30" fmla="*/ 13 w 149"/>
                <a:gd name="T31" fmla="*/ 47 h 56"/>
                <a:gd name="T32" fmla="*/ 6 w 149"/>
                <a:gd name="T33" fmla="*/ 51 h 56"/>
                <a:gd name="T34" fmla="*/ 0 w 149"/>
                <a:gd name="T35" fmla="*/ 5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56">
                  <a:moveTo>
                    <a:pt x="148" y="0"/>
                  </a:moveTo>
                  <a:lnTo>
                    <a:pt x="136" y="2"/>
                  </a:lnTo>
                  <a:lnTo>
                    <a:pt x="125" y="5"/>
                  </a:lnTo>
                  <a:lnTo>
                    <a:pt x="115" y="7"/>
                  </a:lnTo>
                  <a:lnTo>
                    <a:pt x="104" y="10"/>
                  </a:lnTo>
                  <a:lnTo>
                    <a:pt x="94" y="13"/>
                  </a:lnTo>
                  <a:lnTo>
                    <a:pt x="85" y="15"/>
                  </a:lnTo>
                  <a:lnTo>
                    <a:pt x="76" y="18"/>
                  </a:lnTo>
                  <a:lnTo>
                    <a:pt x="66" y="22"/>
                  </a:lnTo>
                  <a:lnTo>
                    <a:pt x="58" y="25"/>
                  </a:lnTo>
                  <a:lnTo>
                    <a:pt x="50" y="28"/>
                  </a:lnTo>
                  <a:lnTo>
                    <a:pt x="41" y="31"/>
                  </a:lnTo>
                  <a:lnTo>
                    <a:pt x="34" y="35"/>
                  </a:lnTo>
                  <a:lnTo>
                    <a:pt x="27" y="39"/>
                  </a:lnTo>
                  <a:lnTo>
                    <a:pt x="20" y="43"/>
                  </a:lnTo>
                  <a:lnTo>
                    <a:pt x="13" y="47"/>
                  </a:lnTo>
                  <a:lnTo>
                    <a:pt x="6" y="51"/>
                  </a:lnTo>
                  <a:lnTo>
                    <a:pt x="0" y="55"/>
                  </a:lnTo>
                </a:path>
              </a:pathLst>
            </a:custGeom>
            <a:noFill/>
            <a:ln w="9407"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44" name="Freeform 140"/>
            <p:cNvSpPr>
              <a:spLocks/>
            </p:cNvSpPr>
            <p:nvPr/>
          </p:nvSpPr>
          <p:spPr bwMode="auto">
            <a:xfrm>
              <a:off x="5066" y="2796"/>
              <a:ext cx="103" cy="51"/>
            </a:xfrm>
            <a:custGeom>
              <a:avLst/>
              <a:gdLst>
                <a:gd name="T0" fmla="*/ 102 w 103"/>
                <a:gd name="T1" fmla="*/ 50 h 51"/>
                <a:gd name="T2" fmla="*/ 95 w 103"/>
                <a:gd name="T3" fmla="*/ 45 h 51"/>
                <a:gd name="T4" fmla="*/ 87 w 103"/>
                <a:gd name="T5" fmla="*/ 40 h 51"/>
                <a:gd name="T6" fmla="*/ 79 w 103"/>
                <a:gd name="T7" fmla="*/ 35 h 51"/>
                <a:gd name="T8" fmla="*/ 71 w 103"/>
                <a:gd name="T9" fmla="*/ 31 h 51"/>
                <a:gd name="T10" fmla="*/ 63 w 103"/>
                <a:gd name="T11" fmla="*/ 26 h 51"/>
                <a:gd name="T12" fmla="*/ 55 w 103"/>
                <a:gd name="T13" fmla="*/ 22 h 51"/>
                <a:gd name="T14" fmla="*/ 46 w 103"/>
                <a:gd name="T15" fmla="*/ 18 h 51"/>
                <a:gd name="T16" fmla="*/ 38 w 103"/>
                <a:gd name="T17" fmla="*/ 14 h 51"/>
                <a:gd name="T18" fmla="*/ 28 w 103"/>
                <a:gd name="T19" fmla="*/ 10 h 51"/>
                <a:gd name="T20" fmla="*/ 19 w 103"/>
                <a:gd name="T21" fmla="*/ 6 h 51"/>
                <a:gd name="T22" fmla="*/ 10 w 103"/>
                <a:gd name="T23" fmla="*/ 3 h 51"/>
                <a:gd name="T24" fmla="*/ 0 w 103"/>
                <a:gd name="T25"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51">
                  <a:moveTo>
                    <a:pt x="102" y="50"/>
                  </a:moveTo>
                  <a:lnTo>
                    <a:pt x="95" y="45"/>
                  </a:lnTo>
                  <a:lnTo>
                    <a:pt x="87" y="40"/>
                  </a:lnTo>
                  <a:lnTo>
                    <a:pt x="79" y="35"/>
                  </a:lnTo>
                  <a:lnTo>
                    <a:pt x="71" y="31"/>
                  </a:lnTo>
                  <a:lnTo>
                    <a:pt x="63" y="26"/>
                  </a:lnTo>
                  <a:lnTo>
                    <a:pt x="55" y="22"/>
                  </a:lnTo>
                  <a:lnTo>
                    <a:pt x="46" y="18"/>
                  </a:lnTo>
                  <a:lnTo>
                    <a:pt x="38" y="14"/>
                  </a:lnTo>
                  <a:lnTo>
                    <a:pt x="28" y="10"/>
                  </a:lnTo>
                  <a:lnTo>
                    <a:pt x="19" y="6"/>
                  </a:lnTo>
                  <a:lnTo>
                    <a:pt x="10" y="3"/>
                  </a:lnTo>
                  <a:lnTo>
                    <a:pt x="0" y="0"/>
                  </a:lnTo>
                </a:path>
              </a:pathLst>
            </a:custGeom>
            <a:noFill/>
            <a:ln w="9407"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45" name="Freeform 141"/>
            <p:cNvSpPr>
              <a:spLocks/>
            </p:cNvSpPr>
            <p:nvPr/>
          </p:nvSpPr>
          <p:spPr bwMode="auto">
            <a:xfrm>
              <a:off x="4927" y="2766"/>
              <a:ext cx="140" cy="31"/>
            </a:xfrm>
            <a:custGeom>
              <a:avLst/>
              <a:gdLst>
                <a:gd name="T0" fmla="*/ 139 w 140"/>
                <a:gd name="T1" fmla="*/ 30 h 31"/>
                <a:gd name="T2" fmla="*/ 131 w 140"/>
                <a:gd name="T3" fmla="*/ 26 h 31"/>
                <a:gd name="T4" fmla="*/ 122 w 140"/>
                <a:gd name="T5" fmla="*/ 23 h 31"/>
                <a:gd name="T6" fmla="*/ 114 w 140"/>
                <a:gd name="T7" fmla="*/ 21 h 31"/>
                <a:gd name="T8" fmla="*/ 105 w 140"/>
                <a:gd name="T9" fmla="*/ 18 h 31"/>
                <a:gd name="T10" fmla="*/ 96 w 140"/>
                <a:gd name="T11" fmla="*/ 16 h 31"/>
                <a:gd name="T12" fmla="*/ 87 w 140"/>
                <a:gd name="T13" fmla="*/ 12 h 31"/>
                <a:gd name="T14" fmla="*/ 77 w 140"/>
                <a:gd name="T15" fmla="*/ 10 h 31"/>
                <a:gd name="T16" fmla="*/ 68 w 140"/>
                <a:gd name="T17" fmla="*/ 8 h 31"/>
                <a:gd name="T18" fmla="*/ 58 w 140"/>
                <a:gd name="T19" fmla="*/ 6 h 31"/>
                <a:gd name="T20" fmla="*/ 49 w 140"/>
                <a:gd name="T21" fmla="*/ 3 h 31"/>
                <a:gd name="T22" fmla="*/ 39 w 140"/>
                <a:gd name="T23" fmla="*/ 2 h 31"/>
                <a:gd name="T24" fmla="*/ 29 w 140"/>
                <a:gd name="T25" fmla="*/ 1 h 31"/>
                <a:gd name="T26" fmla="*/ 19 w 140"/>
                <a:gd name="T27" fmla="*/ 0 h 31"/>
                <a:gd name="T28" fmla="*/ 10 w 140"/>
                <a:gd name="T29" fmla="*/ 0 h 31"/>
                <a:gd name="T30" fmla="*/ 0 w 140"/>
                <a:gd name="T3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 h="31">
                  <a:moveTo>
                    <a:pt x="139" y="30"/>
                  </a:moveTo>
                  <a:lnTo>
                    <a:pt x="131" y="26"/>
                  </a:lnTo>
                  <a:lnTo>
                    <a:pt x="122" y="23"/>
                  </a:lnTo>
                  <a:lnTo>
                    <a:pt x="114" y="21"/>
                  </a:lnTo>
                  <a:lnTo>
                    <a:pt x="105" y="18"/>
                  </a:lnTo>
                  <a:lnTo>
                    <a:pt x="96" y="16"/>
                  </a:lnTo>
                  <a:lnTo>
                    <a:pt x="87" y="12"/>
                  </a:lnTo>
                  <a:lnTo>
                    <a:pt x="77" y="10"/>
                  </a:lnTo>
                  <a:lnTo>
                    <a:pt x="68" y="8"/>
                  </a:lnTo>
                  <a:lnTo>
                    <a:pt x="58" y="6"/>
                  </a:lnTo>
                  <a:lnTo>
                    <a:pt x="49" y="3"/>
                  </a:lnTo>
                  <a:lnTo>
                    <a:pt x="39" y="2"/>
                  </a:lnTo>
                  <a:lnTo>
                    <a:pt x="29" y="1"/>
                  </a:lnTo>
                  <a:lnTo>
                    <a:pt x="19" y="0"/>
                  </a:lnTo>
                  <a:lnTo>
                    <a:pt x="10" y="0"/>
                  </a:lnTo>
                  <a:lnTo>
                    <a:pt x="0" y="0"/>
                  </a:lnTo>
                </a:path>
              </a:pathLst>
            </a:custGeom>
            <a:noFill/>
            <a:ln w="9407"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46" name="Freeform 142"/>
            <p:cNvSpPr>
              <a:spLocks/>
            </p:cNvSpPr>
            <p:nvPr/>
          </p:nvSpPr>
          <p:spPr bwMode="auto">
            <a:xfrm>
              <a:off x="4767" y="2766"/>
              <a:ext cx="161" cy="35"/>
            </a:xfrm>
            <a:custGeom>
              <a:avLst/>
              <a:gdLst>
                <a:gd name="T0" fmla="*/ 160 w 161"/>
                <a:gd name="T1" fmla="*/ 0 h 35"/>
                <a:gd name="T2" fmla="*/ 151 w 161"/>
                <a:gd name="T3" fmla="*/ 0 h 35"/>
                <a:gd name="T4" fmla="*/ 141 w 161"/>
                <a:gd name="T5" fmla="*/ 0 h 35"/>
                <a:gd name="T6" fmla="*/ 132 w 161"/>
                <a:gd name="T7" fmla="*/ 1 h 35"/>
                <a:gd name="T8" fmla="*/ 122 w 161"/>
                <a:gd name="T9" fmla="*/ 3 h 35"/>
                <a:gd name="T10" fmla="*/ 112 w 161"/>
                <a:gd name="T11" fmla="*/ 5 h 35"/>
                <a:gd name="T12" fmla="*/ 102 w 161"/>
                <a:gd name="T13" fmla="*/ 6 h 35"/>
                <a:gd name="T14" fmla="*/ 92 w 161"/>
                <a:gd name="T15" fmla="*/ 8 h 35"/>
                <a:gd name="T16" fmla="*/ 82 w 161"/>
                <a:gd name="T17" fmla="*/ 10 h 35"/>
                <a:gd name="T18" fmla="*/ 72 w 161"/>
                <a:gd name="T19" fmla="*/ 12 h 35"/>
                <a:gd name="T20" fmla="*/ 62 w 161"/>
                <a:gd name="T21" fmla="*/ 14 h 35"/>
                <a:gd name="T22" fmla="*/ 52 w 161"/>
                <a:gd name="T23" fmla="*/ 17 h 35"/>
                <a:gd name="T24" fmla="*/ 43 w 161"/>
                <a:gd name="T25" fmla="*/ 19 h 35"/>
                <a:gd name="T26" fmla="*/ 34 w 161"/>
                <a:gd name="T27" fmla="*/ 22 h 35"/>
                <a:gd name="T28" fmla="*/ 24 w 161"/>
                <a:gd name="T29" fmla="*/ 25 h 35"/>
                <a:gd name="T30" fmla="*/ 16 w 161"/>
                <a:gd name="T31" fmla="*/ 28 h 35"/>
                <a:gd name="T32" fmla="*/ 8 w 161"/>
                <a:gd name="T33" fmla="*/ 30 h 35"/>
                <a:gd name="T34" fmla="*/ 0 w 161"/>
                <a:gd name="T35"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5">
                  <a:moveTo>
                    <a:pt x="160" y="0"/>
                  </a:moveTo>
                  <a:lnTo>
                    <a:pt x="151" y="0"/>
                  </a:lnTo>
                  <a:lnTo>
                    <a:pt x="141" y="0"/>
                  </a:lnTo>
                  <a:lnTo>
                    <a:pt x="132" y="1"/>
                  </a:lnTo>
                  <a:lnTo>
                    <a:pt x="122" y="3"/>
                  </a:lnTo>
                  <a:lnTo>
                    <a:pt x="112" y="5"/>
                  </a:lnTo>
                  <a:lnTo>
                    <a:pt x="102" y="6"/>
                  </a:lnTo>
                  <a:lnTo>
                    <a:pt x="92" y="8"/>
                  </a:lnTo>
                  <a:lnTo>
                    <a:pt x="82" y="10"/>
                  </a:lnTo>
                  <a:lnTo>
                    <a:pt x="72" y="12"/>
                  </a:lnTo>
                  <a:lnTo>
                    <a:pt x="62" y="14"/>
                  </a:lnTo>
                  <a:lnTo>
                    <a:pt x="52" y="17"/>
                  </a:lnTo>
                  <a:lnTo>
                    <a:pt x="43" y="19"/>
                  </a:lnTo>
                  <a:lnTo>
                    <a:pt x="34" y="22"/>
                  </a:lnTo>
                  <a:lnTo>
                    <a:pt x="24" y="25"/>
                  </a:lnTo>
                  <a:lnTo>
                    <a:pt x="16" y="28"/>
                  </a:lnTo>
                  <a:lnTo>
                    <a:pt x="8" y="30"/>
                  </a:lnTo>
                  <a:lnTo>
                    <a:pt x="0" y="34"/>
                  </a:lnTo>
                </a:path>
              </a:pathLst>
            </a:custGeom>
            <a:noFill/>
            <a:ln w="9407"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47" name="Freeform 143"/>
            <p:cNvSpPr>
              <a:spLocks/>
            </p:cNvSpPr>
            <p:nvPr/>
          </p:nvSpPr>
          <p:spPr bwMode="auto">
            <a:xfrm>
              <a:off x="4666" y="2800"/>
              <a:ext cx="102" cy="51"/>
            </a:xfrm>
            <a:custGeom>
              <a:avLst/>
              <a:gdLst>
                <a:gd name="T0" fmla="*/ 101 w 102"/>
                <a:gd name="T1" fmla="*/ 0 h 51"/>
                <a:gd name="T2" fmla="*/ 89 w 102"/>
                <a:gd name="T3" fmla="*/ 3 h 51"/>
                <a:gd name="T4" fmla="*/ 80 w 102"/>
                <a:gd name="T5" fmla="*/ 7 h 51"/>
                <a:gd name="T6" fmla="*/ 71 w 102"/>
                <a:gd name="T7" fmla="*/ 10 h 51"/>
                <a:gd name="T8" fmla="*/ 60 w 102"/>
                <a:gd name="T9" fmla="*/ 14 h 51"/>
                <a:gd name="T10" fmla="*/ 52 w 102"/>
                <a:gd name="T11" fmla="*/ 18 h 51"/>
                <a:gd name="T12" fmla="*/ 43 w 102"/>
                <a:gd name="T13" fmla="*/ 22 h 51"/>
                <a:gd name="T14" fmla="*/ 35 w 102"/>
                <a:gd name="T15" fmla="*/ 27 h 51"/>
                <a:gd name="T16" fmla="*/ 27 w 102"/>
                <a:gd name="T17" fmla="*/ 31 h 51"/>
                <a:gd name="T18" fmla="*/ 20 w 102"/>
                <a:gd name="T19" fmla="*/ 35 h 51"/>
                <a:gd name="T20" fmla="*/ 13 w 102"/>
                <a:gd name="T21" fmla="*/ 40 h 51"/>
                <a:gd name="T22" fmla="*/ 6 w 102"/>
                <a:gd name="T23" fmla="*/ 45 h 51"/>
                <a:gd name="T24" fmla="*/ 0 w 102"/>
                <a:gd name="T25" fmla="*/ 5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51">
                  <a:moveTo>
                    <a:pt x="101" y="0"/>
                  </a:moveTo>
                  <a:lnTo>
                    <a:pt x="89" y="3"/>
                  </a:lnTo>
                  <a:lnTo>
                    <a:pt x="80" y="7"/>
                  </a:lnTo>
                  <a:lnTo>
                    <a:pt x="71" y="10"/>
                  </a:lnTo>
                  <a:lnTo>
                    <a:pt x="60" y="14"/>
                  </a:lnTo>
                  <a:lnTo>
                    <a:pt x="52" y="18"/>
                  </a:lnTo>
                  <a:lnTo>
                    <a:pt x="43" y="22"/>
                  </a:lnTo>
                  <a:lnTo>
                    <a:pt x="35" y="27"/>
                  </a:lnTo>
                  <a:lnTo>
                    <a:pt x="27" y="31"/>
                  </a:lnTo>
                  <a:lnTo>
                    <a:pt x="20" y="35"/>
                  </a:lnTo>
                  <a:lnTo>
                    <a:pt x="13" y="40"/>
                  </a:lnTo>
                  <a:lnTo>
                    <a:pt x="6" y="45"/>
                  </a:lnTo>
                  <a:lnTo>
                    <a:pt x="0" y="50"/>
                  </a:lnTo>
                </a:path>
              </a:pathLst>
            </a:custGeom>
            <a:noFill/>
            <a:ln w="9407"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48" name="Freeform 144"/>
            <p:cNvSpPr>
              <a:spLocks/>
            </p:cNvSpPr>
            <p:nvPr/>
          </p:nvSpPr>
          <p:spPr bwMode="auto">
            <a:xfrm>
              <a:off x="5011" y="2946"/>
              <a:ext cx="95" cy="47"/>
            </a:xfrm>
            <a:custGeom>
              <a:avLst/>
              <a:gdLst>
                <a:gd name="T0" fmla="*/ 94 w 95"/>
                <a:gd name="T1" fmla="*/ 46 h 47"/>
                <a:gd name="T2" fmla="*/ 86 w 95"/>
                <a:gd name="T3" fmla="*/ 41 h 47"/>
                <a:gd name="T4" fmla="*/ 77 w 95"/>
                <a:gd name="T5" fmla="*/ 36 h 47"/>
                <a:gd name="T6" fmla="*/ 68 w 95"/>
                <a:gd name="T7" fmla="*/ 31 h 47"/>
                <a:gd name="T8" fmla="*/ 60 w 95"/>
                <a:gd name="T9" fmla="*/ 26 h 47"/>
                <a:gd name="T10" fmla="*/ 51 w 95"/>
                <a:gd name="T11" fmla="*/ 22 h 47"/>
                <a:gd name="T12" fmla="*/ 43 w 95"/>
                <a:gd name="T13" fmla="*/ 17 h 47"/>
                <a:gd name="T14" fmla="*/ 34 w 95"/>
                <a:gd name="T15" fmla="*/ 14 h 47"/>
                <a:gd name="T16" fmla="*/ 25 w 95"/>
                <a:gd name="T17" fmla="*/ 10 h 47"/>
                <a:gd name="T18" fmla="*/ 17 w 95"/>
                <a:gd name="T19" fmla="*/ 7 h 47"/>
                <a:gd name="T20" fmla="*/ 8 w 95"/>
                <a:gd name="T21" fmla="*/ 3 h 47"/>
                <a:gd name="T22" fmla="*/ 0 w 95"/>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47">
                  <a:moveTo>
                    <a:pt x="94" y="46"/>
                  </a:moveTo>
                  <a:lnTo>
                    <a:pt x="86" y="41"/>
                  </a:lnTo>
                  <a:lnTo>
                    <a:pt x="77" y="36"/>
                  </a:lnTo>
                  <a:lnTo>
                    <a:pt x="68" y="31"/>
                  </a:lnTo>
                  <a:lnTo>
                    <a:pt x="60" y="26"/>
                  </a:lnTo>
                  <a:lnTo>
                    <a:pt x="51" y="22"/>
                  </a:lnTo>
                  <a:lnTo>
                    <a:pt x="43" y="17"/>
                  </a:lnTo>
                  <a:lnTo>
                    <a:pt x="34" y="14"/>
                  </a:lnTo>
                  <a:lnTo>
                    <a:pt x="25" y="10"/>
                  </a:lnTo>
                  <a:lnTo>
                    <a:pt x="17" y="7"/>
                  </a:lnTo>
                  <a:lnTo>
                    <a:pt x="8" y="3"/>
                  </a:lnTo>
                  <a:lnTo>
                    <a:pt x="0" y="0"/>
                  </a:lnTo>
                </a:path>
              </a:pathLst>
            </a:custGeom>
            <a:noFill/>
            <a:ln w="9407"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49" name="Freeform 145"/>
            <p:cNvSpPr>
              <a:spLocks/>
            </p:cNvSpPr>
            <p:nvPr/>
          </p:nvSpPr>
          <p:spPr bwMode="auto">
            <a:xfrm>
              <a:off x="4916" y="2930"/>
              <a:ext cx="96" cy="17"/>
            </a:xfrm>
            <a:custGeom>
              <a:avLst/>
              <a:gdLst>
                <a:gd name="T0" fmla="*/ 95 w 96"/>
                <a:gd name="T1" fmla="*/ 16 h 17"/>
                <a:gd name="T2" fmla="*/ 85 w 96"/>
                <a:gd name="T3" fmla="*/ 13 h 17"/>
                <a:gd name="T4" fmla="*/ 76 w 96"/>
                <a:gd name="T5" fmla="*/ 11 h 17"/>
                <a:gd name="T6" fmla="*/ 66 w 96"/>
                <a:gd name="T7" fmla="*/ 7 h 17"/>
                <a:gd name="T8" fmla="*/ 57 w 96"/>
                <a:gd name="T9" fmla="*/ 5 h 17"/>
                <a:gd name="T10" fmla="*/ 48 w 96"/>
                <a:gd name="T11" fmla="*/ 4 h 17"/>
                <a:gd name="T12" fmla="*/ 39 w 96"/>
                <a:gd name="T13" fmla="*/ 2 h 17"/>
                <a:gd name="T14" fmla="*/ 29 w 96"/>
                <a:gd name="T15" fmla="*/ 1 h 17"/>
                <a:gd name="T16" fmla="*/ 20 w 96"/>
                <a:gd name="T17" fmla="*/ 0 h 17"/>
                <a:gd name="T18" fmla="*/ 10 w 96"/>
                <a:gd name="T19" fmla="*/ 0 h 17"/>
                <a:gd name="T20" fmla="*/ 0 w 96"/>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17">
                  <a:moveTo>
                    <a:pt x="95" y="16"/>
                  </a:moveTo>
                  <a:lnTo>
                    <a:pt x="85" y="13"/>
                  </a:lnTo>
                  <a:lnTo>
                    <a:pt x="76" y="11"/>
                  </a:lnTo>
                  <a:lnTo>
                    <a:pt x="66" y="7"/>
                  </a:lnTo>
                  <a:lnTo>
                    <a:pt x="57" y="5"/>
                  </a:lnTo>
                  <a:lnTo>
                    <a:pt x="48" y="4"/>
                  </a:lnTo>
                  <a:lnTo>
                    <a:pt x="39" y="2"/>
                  </a:lnTo>
                  <a:lnTo>
                    <a:pt x="29" y="1"/>
                  </a:lnTo>
                  <a:lnTo>
                    <a:pt x="20" y="0"/>
                  </a:lnTo>
                  <a:lnTo>
                    <a:pt x="10" y="0"/>
                  </a:lnTo>
                  <a:lnTo>
                    <a:pt x="0" y="0"/>
                  </a:lnTo>
                </a:path>
              </a:pathLst>
            </a:custGeom>
            <a:noFill/>
            <a:ln w="9407"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50" name="Freeform 146"/>
            <p:cNvSpPr>
              <a:spLocks/>
            </p:cNvSpPr>
            <p:nvPr/>
          </p:nvSpPr>
          <p:spPr bwMode="auto">
            <a:xfrm>
              <a:off x="4803" y="2930"/>
              <a:ext cx="114" cy="25"/>
            </a:xfrm>
            <a:custGeom>
              <a:avLst/>
              <a:gdLst>
                <a:gd name="T0" fmla="*/ 113 w 114"/>
                <a:gd name="T1" fmla="*/ 0 h 25"/>
                <a:gd name="T2" fmla="*/ 104 w 114"/>
                <a:gd name="T3" fmla="*/ 0 h 25"/>
                <a:gd name="T4" fmla="*/ 95 w 114"/>
                <a:gd name="T5" fmla="*/ 1 h 25"/>
                <a:gd name="T6" fmla="*/ 85 w 114"/>
                <a:gd name="T7" fmla="*/ 2 h 25"/>
                <a:gd name="T8" fmla="*/ 75 w 114"/>
                <a:gd name="T9" fmla="*/ 4 h 25"/>
                <a:gd name="T10" fmla="*/ 65 w 114"/>
                <a:gd name="T11" fmla="*/ 7 h 25"/>
                <a:gd name="T12" fmla="*/ 55 w 114"/>
                <a:gd name="T13" fmla="*/ 8 h 25"/>
                <a:gd name="T14" fmla="*/ 45 w 114"/>
                <a:gd name="T15" fmla="*/ 11 h 25"/>
                <a:gd name="T16" fmla="*/ 36 w 114"/>
                <a:gd name="T17" fmla="*/ 13 h 25"/>
                <a:gd name="T18" fmla="*/ 26 w 114"/>
                <a:gd name="T19" fmla="*/ 16 h 25"/>
                <a:gd name="T20" fmla="*/ 17 w 114"/>
                <a:gd name="T21" fmla="*/ 18 h 25"/>
                <a:gd name="T22" fmla="*/ 8 w 114"/>
                <a:gd name="T23" fmla="*/ 22 h 25"/>
                <a:gd name="T24" fmla="*/ 0 w 114"/>
                <a:gd name="T25"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 h="25">
                  <a:moveTo>
                    <a:pt x="113" y="0"/>
                  </a:moveTo>
                  <a:lnTo>
                    <a:pt x="104" y="0"/>
                  </a:lnTo>
                  <a:lnTo>
                    <a:pt x="95" y="1"/>
                  </a:lnTo>
                  <a:lnTo>
                    <a:pt x="85" y="2"/>
                  </a:lnTo>
                  <a:lnTo>
                    <a:pt x="75" y="4"/>
                  </a:lnTo>
                  <a:lnTo>
                    <a:pt x="65" y="7"/>
                  </a:lnTo>
                  <a:lnTo>
                    <a:pt x="55" y="8"/>
                  </a:lnTo>
                  <a:lnTo>
                    <a:pt x="45" y="11"/>
                  </a:lnTo>
                  <a:lnTo>
                    <a:pt x="36" y="13"/>
                  </a:lnTo>
                  <a:lnTo>
                    <a:pt x="26" y="16"/>
                  </a:lnTo>
                  <a:lnTo>
                    <a:pt x="17" y="18"/>
                  </a:lnTo>
                  <a:lnTo>
                    <a:pt x="8" y="22"/>
                  </a:lnTo>
                  <a:lnTo>
                    <a:pt x="0" y="24"/>
                  </a:lnTo>
                </a:path>
              </a:pathLst>
            </a:custGeom>
            <a:noFill/>
            <a:ln w="9407"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51" name="Freeform 147"/>
            <p:cNvSpPr>
              <a:spLocks/>
            </p:cNvSpPr>
            <p:nvPr/>
          </p:nvSpPr>
          <p:spPr bwMode="auto">
            <a:xfrm>
              <a:off x="4729" y="2954"/>
              <a:ext cx="75" cy="45"/>
            </a:xfrm>
            <a:custGeom>
              <a:avLst/>
              <a:gdLst>
                <a:gd name="T0" fmla="*/ 74 w 75"/>
                <a:gd name="T1" fmla="*/ 0 h 45"/>
                <a:gd name="T2" fmla="*/ 64 w 75"/>
                <a:gd name="T3" fmla="*/ 5 h 45"/>
                <a:gd name="T4" fmla="*/ 54 w 75"/>
                <a:gd name="T5" fmla="*/ 8 h 45"/>
                <a:gd name="T6" fmla="*/ 45 w 75"/>
                <a:gd name="T7" fmla="*/ 13 h 45"/>
                <a:gd name="T8" fmla="*/ 36 w 75"/>
                <a:gd name="T9" fmla="*/ 17 h 45"/>
                <a:gd name="T10" fmla="*/ 28 w 75"/>
                <a:gd name="T11" fmla="*/ 22 h 45"/>
                <a:gd name="T12" fmla="*/ 21 w 75"/>
                <a:gd name="T13" fmla="*/ 27 h 45"/>
                <a:gd name="T14" fmla="*/ 14 w 75"/>
                <a:gd name="T15" fmla="*/ 33 h 45"/>
                <a:gd name="T16" fmla="*/ 6 w 75"/>
                <a:gd name="T17" fmla="*/ 38 h 45"/>
                <a:gd name="T18" fmla="*/ 0 w 75"/>
                <a:gd name="T19"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45">
                  <a:moveTo>
                    <a:pt x="74" y="0"/>
                  </a:moveTo>
                  <a:lnTo>
                    <a:pt x="64" y="5"/>
                  </a:lnTo>
                  <a:lnTo>
                    <a:pt x="54" y="8"/>
                  </a:lnTo>
                  <a:lnTo>
                    <a:pt x="45" y="13"/>
                  </a:lnTo>
                  <a:lnTo>
                    <a:pt x="36" y="17"/>
                  </a:lnTo>
                  <a:lnTo>
                    <a:pt x="28" y="22"/>
                  </a:lnTo>
                  <a:lnTo>
                    <a:pt x="21" y="27"/>
                  </a:lnTo>
                  <a:lnTo>
                    <a:pt x="14" y="33"/>
                  </a:lnTo>
                  <a:lnTo>
                    <a:pt x="6" y="38"/>
                  </a:lnTo>
                  <a:lnTo>
                    <a:pt x="0" y="44"/>
                  </a:lnTo>
                </a:path>
              </a:pathLst>
            </a:custGeom>
            <a:noFill/>
            <a:ln w="9407"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52" name="Freeform 148"/>
            <p:cNvSpPr>
              <a:spLocks/>
            </p:cNvSpPr>
            <p:nvPr/>
          </p:nvSpPr>
          <p:spPr bwMode="auto">
            <a:xfrm>
              <a:off x="4505" y="1957"/>
              <a:ext cx="269" cy="1255"/>
            </a:xfrm>
            <a:custGeom>
              <a:avLst/>
              <a:gdLst>
                <a:gd name="T0" fmla="*/ 31 w 269"/>
                <a:gd name="T1" fmla="*/ 123 h 1255"/>
                <a:gd name="T2" fmla="*/ 50 w 269"/>
                <a:gd name="T3" fmla="*/ 171 h 1255"/>
                <a:gd name="T4" fmla="*/ 64 w 269"/>
                <a:gd name="T5" fmla="*/ 220 h 1255"/>
                <a:gd name="T6" fmla="*/ 77 w 269"/>
                <a:gd name="T7" fmla="*/ 267 h 1255"/>
                <a:gd name="T8" fmla="*/ 90 w 269"/>
                <a:gd name="T9" fmla="*/ 315 h 1255"/>
                <a:gd name="T10" fmla="*/ 102 w 269"/>
                <a:gd name="T11" fmla="*/ 362 h 1255"/>
                <a:gd name="T12" fmla="*/ 113 w 269"/>
                <a:gd name="T13" fmla="*/ 408 h 1255"/>
                <a:gd name="T14" fmla="*/ 119 w 269"/>
                <a:gd name="T15" fmla="*/ 458 h 1255"/>
                <a:gd name="T16" fmla="*/ 122 w 269"/>
                <a:gd name="T17" fmla="*/ 511 h 1255"/>
                <a:gd name="T18" fmla="*/ 123 w 269"/>
                <a:gd name="T19" fmla="*/ 562 h 1255"/>
                <a:gd name="T20" fmla="*/ 123 w 269"/>
                <a:gd name="T21" fmla="*/ 614 h 1255"/>
                <a:gd name="T22" fmla="*/ 120 w 269"/>
                <a:gd name="T23" fmla="*/ 666 h 1255"/>
                <a:gd name="T24" fmla="*/ 115 w 269"/>
                <a:gd name="T25" fmla="*/ 717 h 1255"/>
                <a:gd name="T26" fmla="*/ 102 w 269"/>
                <a:gd name="T27" fmla="*/ 766 h 1255"/>
                <a:gd name="T28" fmla="*/ 86 w 269"/>
                <a:gd name="T29" fmla="*/ 815 h 1255"/>
                <a:gd name="T30" fmla="*/ 67 w 269"/>
                <a:gd name="T31" fmla="*/ 866 h 1255"/>
                <a:gd name="T32" fmla="*/ 46 w 269"/>
                <a:gd name="T33" fmla="*/ 916 h 1255"/>
                <a:gd name="T34" fmla="*/ 35 w 269"/>
                <a:gd name="T35" fmla="*/ 966 h 1255"/>
                <a:gd name="T36" fmla="*/ 31 w 269"/>
                <a:gd name="T37" fmla="*/ 1020 h 1255"/>
                <a:gd name="T38" fmla="*/ 37 w 269"/>
                <a:gd name="T39" fmla="*/ 1072 h 1255"/>
                <a:gd name="T40" fmla="*/ 51 w 269"/>
                <a:gd name="T41" fmla="*/ 1122 h 1255"/>
                <a:gd name="T42" fmla="*/ 72 w 269"/>
                <a:gd name="T43" fmla="*/ 1170 h 1255"/>
                <a:gd name="T44" fmla="*/ 101 w 269"/>
                <a:gd name="T45" fmla="*/ 1213 h 1255"/>
                <a:gd name="T46" fmla="*/ 138 w 269"/>
                <a:gd name="T47" fmla="*/ 1249 h 1255"/>
                <a:gd name="T48" fmla="*/ 184 w 269"/>
                <a:gd name="T49" fmla="*/ 1247 h 1255"/>
                <a:gd name="T50" fmla="*/ 226 w 269"/>
                <a:gd name="T51" fmla="*/ 1220 h 1255"/>
                <a:gd name="T52" fmla="*/ 258 w 269"/>
                <a:gd name="T53" fmla="*/ 1186 h 1255"/>
                <a:gd name="T54" fmla="*/ 268 w 269"/>
                <a:gd name="T55" fmla="*/ 1140 h 1255"/>
                <a:gd name="T56" fmla="*/ 264 w 269"/>
                <a:gd name="T57" fmla="*/ 1088 h 1255"/>
                <a:gd name="T58" fmla="*/ 255 w 269"/>
                <a:gd name="T59" fmla="*/ 1038 h 1255"/>
                <a:gd name="T60" fmla="*/ 233 w 269"/>
                <a:gd name="T61" fmla="*/ 990 h 1255"/>
                <a:gd name="T62" fmla="*/ 208 w 269"/>
                <a:gd name="T63" fmla="*/ 945 h 1255"/>
                <a:gd name="T64" fmla="*/ 185 w 269"/>
                <a:gd name="T65" fmla="*/ 898 h 1255"/>
                <a:gd name="T66" fmla="*/ 171 w 269"/>
                <a:gd name="T67" fmla="*/ 849 h 1255"/>
                <a:gd name="T68" fmla="*/ 164 w 269"/>
                <a:gd name="T69" fmla="*/ 797 h 1255"/>
                <a:gd name="T70" fmla="*/ 166 w 269"/>
                <a:gd name="T71" fmla="*/ 743 h 1255"/>
                <a:gd name="T72" fmla="*/ 173 w 269"/>
                <a:gd name="T73" fmla="*/ 687 h 1255"/>
                <a:gd name="T74" fmla="*/ 173 w 269"/>
                <a:gd name="T75" fmla="*/ 640 h 1255"/>
                <a:gd name="T76" fmla="*/ 174 w 269"/>
                <a:gd name="T77" fmla="*/ 589 h 1255"/>
                <a:gd name="T78" fmla="*/ 173 w 269"/>
                <a:gd name="T79" fmla="*/ 541 h 1255"/>
                <a:gd name="T80" fmla="*/ 171 w 269"/>
                <a:gd name="T81" fmla="*/ 493 h 1255"/>
                <a:gd name="T82" fmla="*/ 166 w 269"/>
                <a:gd name="T83" fmla="*/ 443 h 1255"/>
                <a:gd name="T84" fmla="*/ 158 w 269"/>
                <a:gd name="T85" fmla="*/ 395 h 1255"/>
                <a:gd name="T86" fmla="*/ 148 w 269"/>
                <a:gd name="T87" fmla="*/ 347 h 1255"/>
                <a:gd name="T88" fmla="*/ 138 w 269"/>
                <a:gd name="T89" fmla="*/ 298 h 1255"/>
                <a:gd name="T90" fmla="*/ 125 w 269"/>
                <a:gd name="T91" fmla="*/ 247 h 1255"/>
                <a:gd name="T92" fmla="*/ 112 w 269"/>
                <a:gd name="T93" fmla="*/ 196 h 1255"/>
                <a:gd name="T94" fmla="*/ 101 w 269"/>
                <a:gd name="T95" fmla="*/ 145 h 1255"/>
                <a:gd name="T96" fmla="*/ 92 w 269"/>
                <a:gd name="T97" fmla="*/ 97 h 1255"/>
                <a:gd name="T98" fmla="*/ 86 w 269"/>
                <a:gd name="T99" fmla="*/ 41 h 1255"/>
                <a:gd name="T100" fmla="*/ 54 w 269"/>
                <a:gd name="T101" fmla="*/ 2 h 1255"/>
                <a:gd name="T102" fmla="*/ 7 w 269"/>
                <a:gd name="T103" fmla="*/ 15 h 1255"/>
                <a:gd name="T104" fmla="*/ 9 w 269"/>
                <a:gd name="T105" fmla="*/ 70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9" h="1255">
                  <a:moveTo>
                    <a:pt x="14" y="83"/>
                  </a:moveTo>
                  <a:lnTo>
                    <a:pt x="17" y="92"/>
                  </a:lnTo>
                  <a:lnTo>
                    <a:pt x="22" y="102"/>
                  </a:lnTo>
                  <a:lnTo>
                    <a:pt x="26" y="113"/>
                  </a:lnTo>
                  <a:lnTo>
                    <a:pt x="31" y="123"/>
                  </a:lnTo>
                  <a:lnTo>
                    <a:pt x="35" y="134"/>
                  </a:lnTo>
                  <a:lnTo>
                    <a:pt x="40" y="145"/>
                  </a:lnTo>
                  <a:lnTo>
                    <a:pt x="43" y="154"/>
                  </a:lnTo>
                  <a:lnTo>
                    <a:pt x="46" y="162"/>
                  </a:lnTo>
                  <a:lnTo>
                    <a:pt x="50" y="171"/>
                  </a:lnTo>
                  <a:lnTo>
                    <a:pt x="53" y="180"/>
                  </a:lnTo>
                  <a:lnTo>
                    <a:pt x="57" y="191"/>
                  </a:lnTo>
                  <a:lnTo>
                    <a:pt x="60" y="204"/>
                  </a:lnTo>
                  <a:lnTo>
                    <a:pt x="62" y="211"/>
                  </a:lnTo>
                  <a:lnTo>
                    <a:pt x="64" y="220"/>
                  </a:lnTo>
                  <a:lnTo>
                    <a:pt x="67" y="228"/>
                  </a:lnTo>
                  <a:lnTo>
                    <a:pt x="69" y="238"/>
                  </a:lnTo>
                  <a:lnTo>
                    <a:pt x="72" y="247"/>
                  </a:lnTo>
                  <a:lnTo>
                    <a:pt x="74" y="257"/>
                  </a:lnTo>
                  <a:lnTo>
                    <a:pt x="77" y="267"/>
                  </a:lnTo>
                  <a:lnTo>
                    <a:pt x="80" y="277"/>
                  </a:lnTo>
                  <a:lnTo>
                    <a:pt x="82" y="286"/>
                  </a:lnTo>
                  <a:lnTo>
                    <a:pt x="84" y="296"/>
                  </a:lnTo>
                  <a:lnTo>
                    <a:pt x="87" y="306"/>
                  </a:lnTo>
                  <a:lnTo>
                    <a:pt x="90" y="315"/>
                  </a:lnTo>
                  <a:lnTo>
                    <a:pt x="92" y="324"/>
                  </a:lnTo>
                  <a:lnTo>
                    <a:pt x="95" y="334"/>
                  </a:lnTo>
                  <a:lnTo>
                    <a:pt x="97" y="343"/>
                  </a:lnTo>
                  <a:lnTo>
                    <a:pt x="100" y="352"/>
                  </a:lnTo>
                  <a:lnTo>
                    <a:pt x="102" y="362"/>
                  </a:lnTo>
                  <a:lnTo>
                    <a:pt x="105" y="370"/>
                  </a:lnTo>
                  <a:lnTo>
                    <a:pt x="107" y="380"/>
                  </a:lnTo>
                  <a:lnTo>
                    <a:pt x="109" y="389"/>
                  </a:lnTo>
                  <a:lnTo>
                    <a:pt x="111" y="399"/>
                  </a:lnTo>
                  <a:lnTo>
                    <a:pt x="113" y="408"/>
                  </a:lnTo>
                  <a:lnTo>
                    <a:pt x="115" y="418"/>
                  </a:lnTo>
                  <a:lnTo>
                    <a:pt x="116" y="428"/>
                  </a:lnTo>
                  <a:lnTo>
                    <a:pt x="117" y="438"/>
                  </a:lnTo>
                  <a:lnTo>
                    <a:pt x="118" y="448"/>
                  </a:lnTo>
                  <a:lnTo>
                    <a:pt x="119" y="458"/>
                  </a:lnTo>
                  <a:lnTo>
                    <a:pt x="120" y="469"/>
                  </a:lnTo>
                  <a:lnTo>
                    <a:pt x="120" y="479"/>
                  </a:lnTo>
                  <a:lnTo>
                    <a:pt x="121" y="490"/>
                  </a:lnTo>
                  <a:lnTo>
                    <a:pt x="122" y="501"/>
                  </a:lnTo>
                  <a:lnTo>
                    <a:pt x="122" y="511"/>
                  </a:lnTo>
                  <a:lnTo>
                    <a:pt x="123" y="521"/>
                  </a:lnTo>
                  <a:lnTo>
                    <a:pt x="123" y="531"/>
                  </a:lnTo>
                  <a:lnTo>
                    <a:pt x="123" y="541"/>
                  </a:lnTo>
                  <a:lnTo>
                    <a:pt x="123" y="551"/>
                  </a:lnTo>
                  <a:lnTo>
                    <a:pt x="123" y="562"/>
                  </a:lnTo>
                  <a:lnTo>
                    <a:pt x="123" y="572"/>
                  </a:lnTo>
                  <a:lnTo>
                    <a:pt x="123" y="583"/>
                  </a:lnTo>
                  <a:lnTo>
                    <a:pt x="123" y="593"/>
                  </a:lnTo>
                  <a:lnTo>
                    <a:pt x="123" y="603"/>
                  </a:lnTo>
                  <a:lnTo>
                    <a:pt x="123" y="614"/>
                  </a:lnTo>
                  <a:lnTo>
                    <a:pt x="122" y="625"/>
                  </a:lnTo>
                  <a:lnTo>
                    <a:pt x="122" y="635"/>
                  </a:lnTo>
                  <a:lnTo>
                    <a:pt x="121" y="646"/>
                  </a:lnTo>
                  <a:lnTo>
                    <a:pt x="121" y="656"/>
                  </a:lnTo>
                  <a:lnTo>
                    <a:pt x="120" y="666"/>
                  </a:lnTo>
                  <a:lnTo>
                    <a:pt x="119" y="676"/>
                  </a:lnTo>
                  <a:lnTo>
                    <a:pt x="119" y="687"/>
                  </a:lnTo>
                  <a:lnTo>
                    <a:pt x="117" y="697"/>
                  </a:lnTo>
                  <a:lnTo>
                    <a:pt x="117" y="707"/>
                  </a:lnTo>
                  <a:lnTo>
                    <a:pt x="115" y="717"/>
                  </a:lnTo>
                  <a:lnTo>
                    <a:pt x="112" y="727"/>
                  </a:lnTo>
                  <a:lnTo>
                    <a:pt x="110" y="737"/>
                  </a:lnTo>
                  <a:lnTo>
                    <a:pt x="107" y="746"/>
                  </a:lnTo>
                  <a:lnTo>
                    <a:pt x="105" y="756"/>
                  </a:lnTo>
                  <a:lnTo>
                    <a:pt x="102" y="766"/>
                  </a:lnTo>
                  <a:lnTo>
                    <a:pt x="99" y="775"/>
                  </a:lnTo>
                  <a:lnTo>
                    <a:pt x="96" y="784"/>
                  </a:lnTo>
                  <a:lnTo>
                    <a:pt x="93" y="794"/>
                  </a:lnTo>
                  <a:lnTo>
                    <a:pt x="90" y="804"/>
                  </a:lnTo>
                  <a:lnTo>
                    <a:pt x="86" y="815"/>
                  </a:lnTo>
                  <a:lnTo>
                    <a:pt x="82" y="826"/>
                  </a:lnTo>
                  <a:lnTo>
                    <a:pt x="78" y="836"/>
                  </a:lnTo>
                  <a:lnTo>
                    <a:pt x="74" y="846"/>
                  </a:lnTo>
                  <a:lnTo>
                    <a:pt x="71" y="857"/>
                  </a:lnTo>
                  <a:lnTo>
                    <a:pt x="67" y="866"/>
                  </a:lnTo>
                  <a:lnTo>
                    <a:pt x="64" y="875"/>
                  </a:lnTo>
                  <a:lnTo>
                    <a:pt x="58" y="887"/>
                  </a:lnTo>
                  <a:lnTo>
                    <a:pt x="53" y="896"/>
                  </a:lnTo>
                  <a:lnTo>
                    <a:pt x="49" y="905"/>
                  </a:lnTo>
                  <a:lnTo>
                    <a:pt x="46" y="916"/>
                  </a:lnTo>
                  <a:lnTo>
                    <a:pt x="42" y="928"/>
                  </a:lnTo>
                  <a:lnTo>
                    <a:pt x="40" y="937"/>
                  </a:lnTo>
                  <a:lnTo>
                    <a:pt x="38" y="946"/>
                  </a:lnTo>
                  <a:lnTo>
                    <a:pt x="36" y="956"/>
                  </a:lnTo>
                  <a:lnTo>
                    <a:pt x="35" y="966"/>
                  </a:lnTo>
                  <a:lnTo>
                    <a:pt x="33" y="977"/>
                  </a:lnTo>
                  <a:lnTo>
                    <a:pt x="32" y="988"/>
                  </a:lnTo>
                  <a:lnTo>
                    <a:pt x="31" y="999"/>
                  </a:lnTo>
                  <a:lnTo>
                    <a:pt x="31" y="1010"/>
                  </a:lnTo>
                  <a:lnTo>
                    <a:pt x="31" y="1020"/>
                  </a:lnTo>
                  <a:lnTo>
                    <a:pt x="31" y="1030"/>
                  </a:lnTo>
                  <a:lnTo>
                    <a:pt x="32" y="1041"/>
                  </a:lnTo>
                  <a:lnTo>
                    <a:pt x="33" y="1052"/>
                  </a:lnTo>
                  <a:lnTo>
                    <a:pt x="35" y="1061"/>
                  </a:lnTo>
                  <a:lnTo>
                    <a:pt x="37" y="1072"/>
                  </a:lnTo>
                  <a:lnTo>
                    <a:pt x="39" y="1082"/>
                  </a:lnTo>
                  <a:lnTo>
                    <a:pt x="42" y="1093"/>
                  </a:lnTo>
                  <a:lnTo>
                    <a:pt x="44" y="1103"/>
                  </a:lnTo>
                  <a:lnTo>
                    <a:pt x="48" y="1113"/>
                  </a:lnTo>
                  <a:lnTo>
                    <a:pt x="51" y="1122"/>
                  </a:lnTo>
                  <a:lnTo>
                    <a:pt x="54" y="1132"/>
                  </a:lnTo>
                  <a:lnTo>
                    <a:pt x="58" y="1141"/>
                  </a:lnTo>
                  <a:lnTo>
                    <a:pt x="62" y="1151"/>
                  </a:lnTo>
                  <a:lnTo>
                    <a:pt x="67" y="1161"/>
                  </a:lnTo>
                  <a:lnTo>
                    <a:pt x="72" y="1170"/>
                  </a:lnTo>
                  <a:lnTo>
                    <a:pt x="77" y="1179"/>
                  </a:lnTo>
                  <a:lnTo>
                    <a:pt x="82" y="1188"/>
                  </a:lnTo>
                  <a:lnTo>
                    <a:pt x="88" y="1195"/>
                  </a:lnTo>
                  <a:lnTo>
                    <a:pt x="94" y="1204"/>
                  </a:lnTo>
                  <a:lnTo>
                    <a:pt x="101" y="1213"/>
                  </a:lnTo>
                  <a:lnTo>
                    <a:pt x="107" y="1222"/>
                  </a:lnTo>
                  <a:lnTo>
                    <a:pt x="115" y="1231"/>
                  </a:lnTo>
                  <a:lnTo>
                    <a:pt x="123" y="1238"/>
                  </a:lnTo>
                  <a:lnTo>
                    <a:pt x="130" y="1244"/>
                  </a:lnTo>
                  <a:lnTo>
                    <a:pt x="138" y="1249"/>
                  </a:lnTo>
                  <a:lnTo>
                    <a:pt x="146" y="1252"/>
                  </a:lnTo>
                  <a:lnTo>
                    <a:pt x="155" y="1254"/>
                  </a:lnTo>
                  <a:lnTo>
                    <a:pt x="164" y="1253"/>
                  </a:lnTo>
                  <a:lnTo>
                    <a:pt x="175" y="1250"/>
                  </a:lnTo>
                  <a:lnTo>
                    <a:pt x="184" y="1247"/>
                  </a:lnTo>
                  <a:lnTo>
                    <a:pt x="193" y="1242"/>
                  </a:lnTo>
                  <a:lnTo>
                    <a:pt x="203" y="1236"/>
                  </a:lnTo>
                  <a:lnTo>
                    <a:pt x="212" y="1231"/>
                  </a:lnTo>
                  <a:lnTo>
                    <a:pt x="219" y="1225"/>
                  </a:lnTo>
                  <a:lnTo>
                    <a:pt x="226" y="1220"/>
                  </a:lnTo>
                  <a:lnTo>
                    <a:pt x="233" y="1214"/>
                  </a:lnTo>
                  <a:lnTo>
                    <a:pt x="240" y="1208"/>
                  </a:lnTo>
                  <a:lnTo>
                    <a:pt x="247" y="1201"/>
                  </a:lnTo>
                  <a:lnTo>
                    <a:pt x="252" y="1194"/>
                  </a:lnTo>
                  <a:lnTo>
                    <a:pt x="258" y="1186"/>
                  </a:lnTo>
                  <a:lnTo>
                    <a:pt x="262" y="1177"/>
                  </a:lnTo>
                  <a:lnTo>
                    <a:pt x="266" y="1167"/>
                  </a:lnTo>
                  <a:lnTo>
                    <a:pt x="267" y="1159"/>
                  </a:lnTo>
                  <a:lnTo>
                    <a:pt x="268" y="1150"/>
                  </a:lnTo>
                  <a:lnTo>
                    <a:pt x="268" y="1140"/>
                  </a:lnTo>
                  <a:lnTo>
                    <a:pt x="268" y="1130"/>
                  </a:lnTo>
                  <a:lnTo>
                    <a:pt x="267" y="1119"/>
                  </a:lnTo>
                  <a:lnTo>
                    <a:pt x="267" y="1109"/>
                  </a:lnTo>
                  <a:lnTo>
                    <a:pt x="266" y="1098"/>
                  </a:lnTo>
                  <a:lnTo>
                    <a:pt x="264" y="1088"/>
                  </a:lnTo>
                  <a:lnTo>
                    <a:pt x="262" y="1077"/>
                  </a:lnTo>
                  <a:lnTo>
                    <a:pt x="261" y="1067"/>
                  </a:lnTo>
                  <a:lnTo>
                    <a:pt x="259" y="1058"/>
                  </a:lnTo>
                  <a:lnTo>
                    <a:pt x="257" y="1049"/>
                  </a:lnTo>
                  <a:lnTo>
                    <a:pt x="255" y="1038"/>
                  </a:lnTo>
                  <a:lnTo>
                    <a:pt x="250" y="1027"/>
                  </a:lnTo>
                  <a:lnTo>
                    <a:pt x="247" y="1016"/>
                  </a:lnTo>
                  <a:lnTo>
                    <a:pt x="242" y="1007"/>
                  </a:lnTo>
                  <a:lnTo>
                    <a:pt x="238" y="999"/>
                  </a:lnTo>
                  <a:lnTo>
                    <a:pt x="233" y="990"/>
                  </a:lnTo>
                  <a:lnTo>
                    <a:pt x="228" y="982"/>
                  </a:lnTo>
                  <a:lnTo>
                    <a:pt x="224" y="973"/>
                  </a:lnTo>
                  <a:lnTo>
                    <a:pt x="219" y="963"/>
                  </a:lnTo>
                  <a:lnTo>
                    <a:pt x="214" y="953"/>
                  </a:lnTo>
                  <a:lnTo>
                    <a:pt x="208" y="945"/>
                  </a:lnTo>
                  <a:lnTo>
                    <a:pt x="203" y="935"/>
                  </a:lnTo>
                  <a:lnTo>
                    <a:pt x="198" y="927"/>
                  </a:lnTo>
                  <a:lnTo>
                    <a:pt x="194" y="918"/>
                  </a:lnTo>
                  <a:lnTo>
                    <a:pt x="190" y="908"/>
                  </a:lnTo>
                  <a:lnTo>
                    <a:pt x="185" y="898"/>
                  </a:lnTo>
                  <a:lnTo>
                    <a:pt x="182" y="888"/>
                  </a:lnTo>
                  <a:lnTo>
                    <a:pt x="178" y="878"/>
                  </a:lnTo>
                  <a:lnTo>
                    <a:pt x="176" y="868"/>
                  </a:lnTo>
                  <a:lnTo>
                    <a:pt x="173" y="859"/>
                  </a:lnTo>
                  <a:lnTo>
                    <a:pt x="171" y="849"/>
                  </a:lnTo>
                  <a:lnTo>
                    <a:pt x="168" y="839"/>
                  </a:lnTo>
                  <a:lnTo>
                    <a:pt x="167" y="828"/>
                  </a:lnTo>
                  <a:lnTo>
                    <a:pt x="166" y="818"/>
                  </a:lnTo>
                  <a:lnTo>
                    <a:pt x="165" y="807"/>
                  </a:lnTo>
                  <a:lnTo>
                    <a:pt x="164" y="797"/>
                  </a:lnTo>
                  <a:lnTo>
                    <a:pt x="164" y="787"/>
                  </a:lnTo>
                  <a:lnTo>
                    <a:pt x="164" y="776"/>
                  </a:lnTo>
                  <a:lnTo>
                    <a:pt x="165" y="765"/>
                  </a:lnTo>
                  <a:lnTo>
                    <a:pt x="165" y="754"/>
                  </a:lnTo>
                  <a:lnTo>
                    <a:pt x="166" y="743"/>
                  </a:lnTo>
                  <a:lnTo>
                    <a:pt x="167" y="733"/>
                  </a:lnTo>
                  <a:lnTo>
                    <a:pt x="168" y="722"/>
                  </a:lnTo>
                  <a:lnTo>
                    <a:pt x="171" y="711"/>
                  </a:lnTo>
                  <a:lnTo>
                    <a:pt x="171" y="700"/>
                  </a:lnTo>
                  <a:lnTo>
                    <a:pt x="173" y="687"/>
                  </a:lnTo>
                  <a:lnTo>
                    <a:pt x="173" y="678"/>
                  </a:lnTo>
                  <a:lnTo>
                    <a:pt x="173" y="669"/>
                  </a:lnTo>
                  <a:lnTo>
                    <a:pt x="173" y="660"/>
                  </a:lnTo>
                  <a:lnTo>
                    <a:pt x="173" y="650"/>
                  </a:lnTo>
                  <a:lnTo>
                    <a:pt x="173" y="640"/>
                  </a:lnTo>
                  <a:lnTo>
                    <a:pt x="173" y="631"/>
                  </a:lnTo>
                  <a:lnTo>
                    <a:pt x="173" y="620"/>
                  </a:lnTo>
                  <a:lnTo>
                    <a:pt x="173" y="610"/>
                  </a:lnTo>
                  <a:lnTo>
                    <a:pt x="174" y="599"/>
                  </a:lnTo>
                  <a:lnTo>
                    <a:pt x="174" y="589"/>
                  </a:lnTo>
                  <a:lnTo>
                    <a:pt x="174" y="580"/>
                  </a:lnTo>
                  <a:lnTo>
                    <a:pt x="174" y="570"/>
                  </a:lnTo>
                  <a:lnTo>
                    <a:pt x="174" y="560"/>
                  </a:lnTo>
                  <a:lnTo>
                    <a:pt x="173" y="551"/>
                  </a:lnTo>
                  <a:lnTo>
                    <a:pt x="173" y="541"/>
                  </a:lnTo>
                  <a:lnTo>
                    <a:pt x="173" y="531"/>
                  </a:lnTo>
                  <a:lnTo>
                    <a:pt x="173" y="522"/>
                  </a:lnTo>
                  <a:lnTo>
                    <a:pt x="172" y="512"/>
                  </a:lnTo>
                  <a:lnTo>
                    <a:pt x="171" y="502"/>
                  </a:lnTo>
                  <a:lnTo>
                    <a:pt x="171" y="493"/>
                  </a:lnTo>
                  <a:lnTo>
                    <a:pt x="171" y="483"/>
                  </a:lnTo>
                  <a:lnTo>
                    <a:pt x="170" y="473"/>
                  </a:lnTo>
                  <a:lnTo>
                    <a:pt x="168" y="463"/>
                  </a:lnTo>
                  <a:lnTo>
                    <a:pt x="167" y="453"/>
                  </a:lnTo>
                  <a:lnTo>
                    <a:pt x="166" y="443"/>
                  </a:lnTo>
                  <a:lnTo>
                    <a:pt x="164" y="433"/>
                  </a:lnTo>
                  <a:lnTo>
                    <a:pt x="163" y="424"/>
                  </a:lnTo>
                  <a:lnTo>
                    <a:pt x="161" y="414"/>
                  </a:lnTo>
                  <a:lnTo>
                    <a:pt x="159" y="404"/>
                  </a:lnTo>
                  <a:lnTo>
                    <a:pt x="158" y="395"/>
                  </a:lnTo>
                  <a:lnTo>
                    <a:pt x="156" y="385"/>
                  </a:lnTo>
                  <a:lnTo>
                    <a:pt x="154" y="376"/>
                  </a:lnTo>
                  <a:lnTo>
                    <a:pt x="152" y="366"/>
                  </a:lnTo>
                  <a:lnTo>
                    <a:pt x="151" y="356"/>
                  </a:lnTo>
                  <a:lnTo>
                    <a:pt x="148" y="347"/>
                  </a:lnTo>
                  <a:lnTo>
                    <a:pt x="146" y="338"/>
                  </a:lnTo>
                  <a:lnTo>
                    <a:pt x="144" y="327"/>
                  </a:lnTo>
                  <a:lnTo>
                    <a:pt x="142" y="318"/>
                  </a:lnTo>
                  <a:lnTo>
                    <a:pt x="140" y="308"/>
                  </a:lnTo>
                  <a:lnTo>
                    <a:pt x="138" y="298"/>
                  </a:lnTo>
                  <a:lnTo>
                    <a:pt x="135" y="287"/>
                  </a:lnTo>
                  <a:lnTo>
                    <a:pt x="133" y="277"/>
                  </a:lnTo>
                  <a:lnTo>
                    <a:pt x="131" y="268"/>
                  </a:lnTo>
                  <a:lnTo>
                    <a:pt x="128" y="258"/>
                  </a:lnTo>
                  <a:lnTo>
                    <a:pt x="125" y="247"/>
                  </a:lnTo>
                  <a:lnTo>
                    <a:pt x="123" y="237"/>
                  </a:lnTo>
                  <a:lnTo>
                    <a:pt x="120" y="226"/>
                  </a:lnTo>
                  <a:lnTo>
                    <a:pt x="117" y="216"/>
                  </a:lnTo>
                  <a:lnTo>
                    <a:pt x="115" y="206"/>
                  </a:lnTo>
                  <a:lnTo>
                    <a:pt x="112" y="196"/>
                  </a:lnTo>
                  <a:lnTo>
                    <a:pt x="110" y="187"/>
                  </a:lnTo>
                  <a:lnTo>
                    <a:pt x="107" y="178"/>
                  </a:lnTo>
                  <a:lnTo>
                    <a:pt x="106" y="170"/>
                  </a:lnTo>
                  <a:lnTo>
                    <a:pt x="103" y="157"/>
                  </a:lnTo>
                  <a:lnTo>
                    <a:pt x="101" y="145"/>
                  </a:lnTo>
                  <a:lnTo>
                    <a:pt x="98" y="135"/>
                  </a:lnTo>
                  <a:lnTo>
                    <a:pt x="96" y="125"/>
                  </a:lnTo>
                  <a:lnTo>
                    <a:pt x="96" y="116"/>
                  </a:lnTo>
                  <a:lnTo>
                    <a:pt x="94" y="106"/>
                  </a:lnTo>
                  <a:lnTo>
                    <a:pt x="92" y="97"/>
                  </a:lnTo>
                  <a:lnTo>
                    <a:pt x="91" y="84"/>
                  </a:lnTo>
                  <a:lnTo>
                    <a:pt x="90" y="73"/>
                  </a:lnTo>
                  <a:lnTo>
                    <a:pt x="88" y="61"/>
                  </a:lnTo>
                  <a:lnTo>
                    <a:pt x="87" y="51"/>
                  </a:lnTo>
                  <a:lnTo>
                    <a:pt x="86" y="41"/>
                  </a:lnTo>
                  <a:lnTo>
                    <a:pt x="84" y="32"/>
                  </a:lnTo>
                  <a:lnTo>
                    <a:pt x="79" y="20"/>
                  </a:lnTo>
                  <a:lnTo>
                    <a:pt x="72" y="11"/>
                  </a:lnTo>
                  <a:lnTo>
                    <a:pt x="64" y="5"/>
                  </a:lnTo>
                  <a:lnTo>
                    <a:pt x="54" y="2"/>
                  </a:lnTo>
                  <a:lnTo>
                    <a:pt x="42" y="0"/>
                  </a:lnTo>
                  <a:lnTo>
                    <a:pt x="32" y="0"/>
                  </a:lnTo>
                  <a:lnTo>
                    <a:pt x="22" y="2"/>
                  </a:lnTo>
                  <a:lnTo>
                    <a:pt x="14" y="7"/>
                  </a:lnTo>
                  <a:lnTo>
                    <a:pt x="7" y="15"/>
                  </a:lnTo>
                  <a:lnTo>
                    <a:pt x="3" y="25"/>
                  </a:lnTo>
                  <a:lnTo>
                    <a:pt x="0" y="36"/>
                  </a:lnTo>
                  <a:lnTo>
                    <a:pt x="1" y="46"/>
                  </a:lnTo>
                  <a:lnTo>
                    <a:pt x="3" y="57"/>
                  </a:lnTo>
                  <a:lnTo>
                    <a:pt x="9" y="70"/>
                  </a:lnTo>
                  <a:lnTo>
                    <a:pt x="14" y="83"/>
                  </a:lnTo>
                  <a:lnTo>
                    <a:pt x="14" y="83"/>
                  </a:lnTo>
                  <a:lnTo>
                    <a:pt x="14" y="83"/>
                  </a:lnTo>
                  <a:lnTo>
                    <a:pt x="14" y="83"/>
                  </a:lnTo>
                </a:path>
              </a:pathLst>
            </a:custGeom>
            <a:solidFill>
              <a:srgbClr val="C0C0C0"/>
            </a:solidFill>
            <a:ln w="9407"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53" name="Freeform 149"/>
            <p:cNvSpPr>
              <a:spLocks/>
            </p:cNvSpPr>
            <p:nvPr/>
          </p:nvSpPr>
          <p:spPr bwMode="auto">
            <a:xfrm>
              <a:off x="4624" y="2821"/>
              <a:ext cx="2" cy="24"/>
            </a:xfrm>
            <a:custGeom>
              <a:avLst/>
              <a:gdLst>
                <a:gd name="T0" fmla="*/ 1 w 2"/>
                <a:gd name="T1" fmla="*/ 0 h 24"/>
                <a:gd name="T2" fmla="*/ 1 w 2"/>
                <a:gd name="T3" fmla="*/ 6 h 24"/>
                <a:gd name="T4" fmla="*/ 0 w 2"/>
                <a:gd name="T5" fmla="*/ 13 h 24"/>
                <a:gd name="T6" fmla="*/ 0 w 2"/>
                <a:gd name="T7" fmla="*/ 23 h 24"/>
              </a:gdLst>
              <a:ahLst/>
              <a:cxnLst>
                <a:cxn ang="0">
                  <a:pos x="T0" y="T1"/>
                </a:cxn>
                <a:cxn ang="0">
                  <a:pos x="T2" y="T3"/>
                </a:cxn>
                <a:cxn ang="0">
                  <a:pos x="T4" y="T5"/>
                </a:cxn>
                <a:cxn ang="0">
                  <a:pos x="T6" y="T7"/>
                </a:cxn>
              </a:cxnLst>
              <a:rect l="0" t="0" r="r" b="b"/>
              <a:pathLst>
                <a:path w="2" h="24">
                  <a:moveTo>
                    <a:pt x="1" y="0"/>
                  </a:moveTo>
                  <a:lnTo>
                    <a:pt x="1" y="6"/>
                  </a:lnTo>
                  <a:lnTo>
                    <a:pt x="0" y="13"/>
                  </a:lnTo>
                  <a:lnTo>
                    <a:pt x="0" y="23"/>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54" name="Freeform 150"/>
            <p:cNvSpPr>
              <a:spLocks/>
            </p:cNvSpPr>
            <p:nvPr/>
          </p:nvSpPr>
          <p:spPr bwMode="auto">
            <a:xfrm>
              <a:off x="4619" y="2844"/>
              <a:ext cx="6" cy="37"/>
            </a:xfrm>
            <a:custGeom>
              <a:avLst/>
              <a:gdLst>
                <a:gd name="T0" fmla="*/ 5 w 6"/>
                <a:gd name="T1" fmla="*/ 0 h 37"/>
                <a:gd name="T2" fmla="*/ 3 w 6"/>
                <a:gd name="T3" fmla="*/ 11 h 37"/>
                <a:gd name="T4" fmla="*/ 2 w 6"/>
                <a:gd name="T5" fmla="*/ 23 h 37"/>
                <a:gd name="T6" fmla="*/ 0 w 6"/>
                <a:gd name="T7" fmla="*/ 36 h 37"/>
              </a:gdLst>
              <a:ahLst/>
              <a:cxnLst>
                <a:cxn ang="0">
                  <a:pos x="T0" y="T1"/>
                </a:cxn>
                <a:cxn ang="0">
                  <a:pos x="T2" y="T3"/>
                </a:cxn>
                <a:cxn ang="0">
                  <a:pos x="T4" y="T5"/>
                </a:cxn>
                <a:cxn ang="0">
                  <a:pos x="T6" y="T7"/>
                </a:cxn>
              </a:cxnLst>
              <a:rect l="0" t="0" r="r" b="b"/>
              <a:pathLst>
                <a:path w="6" h="37">
                  <a:moveTo>
                    <a:pt x="5" y="0"/>
                  </a:moveTo>
                  <a:lnTo>
                    <a:pt x="3" y="11"/>
                  </a:lnTo>
                  <a:lnTo>
                    <a:pt x="2" y="23"/>
                  </a:lnTo>
                  <a:lnTo>
                    <a:pt x="0" y="36"/>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55" name="Freeform 151"/>
            <p:cNvSpPr>
              <a:spLocks/>
            </p:cNvSpPr>
            <p:nvPr/>
          </p:nvSpPr>
          <p:spPr bwMode="auto">
            <a:xfrm>
              <a:off x="4613" y="2880"/>
              <a:ext cx="7" cy="26"/>
            </a:xfrm>
            <a:custGeom>
              <a:avLst/>
              <a:gdLst>
                <a:gd name="T0" fmla="*/ 6 w 7"/>
                <a:gd name="T1" fmla="*/ 0 h 26"/>
                <a:gd name="T2" fmla="*/ 4 w 7"/>
                <a:gd name="T3" fmla="*/ 8 h 26"/>
                <a:gd name="T4" fmla="*/ 2 w 7"/>
                <a:gd name="T5" fmla="*/ 16 h 26"/>
                <a:gd name="T6" fmla="*/ 0 w 7"/>
                <a:gd name="T7" fmla="*/ 25 h 26"/>
              </a:gdLst>
              <a:ahLst/>
              <a:cxnLst>
                <a:cxn ang="0">
                  <a:pos x="T0" y="T1"/>
                </a:cxn>
                <a:cxn ang="0">
                  <a:pos x="T2" y="T3"/>
                </a:cxn>
                <a:cxn ang="0">
                  <a:pos x="T4" y="T5"/>
                </a:cxn>
                <a:cxn ang="0">
                  <a:pos x="T6" y="T7"/>
                </a:cxn>
              </a:cxnLst>
              <a:rect l="0" t="0" r="r" b="b"/>
              <a:pathLst>
                <a:path w="7" h="26">
                  <a:moveTo>
                    <a:pt x="6" y="0"/>
                  </a:moveTo>
                  <a:lnTo>
                    <a:pt x="4" y="8"/>
                  </a:lnTo>
                  <a:lnTo>
                    <a:pt x="2" y="16"/>
                  </a:lnTo>
                  <a:lnTo>
                    <a:pt x="0" y="25"/>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56" name="Freeform 152"/>
            <p:cNvSpPr>
              <a:spLocks/>
            </p:cNvSpPr>
            <p:nvPr/>
          </p:nvSpPr>
          <p:spPr bwMode="auto">
            <a:xfrm>
              <a:off x="4600" y="2905"/>
              <a:ext cx="14" cy="30"/>
            </a:xfrm>
            <a:custGeom>
              <a:avLst/>
              <a:gdLst>
                <a:gd name="T0" fmla="*/ 13 w 14"/>
                <a:gd name="T1" fmla="*/ 0 h 30"/>
                <a:gd name="T2" fmla="*/ 8 w 14"/>
                <a:gd name="T3" fmla="*/ 9 h 30"/>
                <a:gd name="T4" fmla="*/ 4 w 14"/>
                <a:gd name="T5" fmla="*/ 19 h 30"/>
                <a:gd name="T6" fmla="*/ 0 w 14"/>
                <a:gd name="T7" fmla="*/ 29 h 30"/>
              </a:gdLst>
              <a:ahLst/>
              <a:cxnLst>
                <a:cxn ang="0">
                  <a:pos x="T0" y="T1"/>
                </a:cxn>
                <a:cxn ang="0">
                  <a:pos x="T2" y="T3"/>
                </a:cxn>
                <a:cxn ang="0">
                  <a:pos x="T4" y="T5"/>
                </a:cxn>
                <a:cxn ang="0">
                  <a:pos x="T6" y="T7"/>
                </a:cxn>
              </a:cxnLst>
              <a:rect l="0" t="0" r="r" b="b"/>
              <a:pathLst>
                <a:path w="14" h="30">
                  <a:moveTo>
                    <a:pt x="13" y="0"/>
                  </a:moveTo>
                  <a:lnTo>
                    <a:pt x="8" y="9"/>
                  </a:lnTo>
                  <a:lnTo>
                    <a:pt x="4" y="19"/>
                  </a:lnTo>
                  <a:lnTo>
                    <a:pt x="0" y="29"/>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57" name="Freeform 153"/>
            <p:cNvSpPr>
              <a:spLocks/>
            </p:cNvSpPr>
            <p:nvPr/>
          </p:nvSpPr>
          <p:spPr bwMode="auto">
            <a:xfrm>
              <a:off x="4591" y="2934"/>
              <a:ext cx="10" cy="28"/>
            </a:xfrm>
            <a:custGeom>
              <a:avLst/>
              <a:gdLst>
                <a:gd name="T0" fmla="*/ 9 w 10"/>
                <a:gd name="T1" fmla="*/ 0 h 28"/>
                <a:gd name="T2" fmla="*/ 5 w 10"/>
                <a:gd name="T3" fmla="*/ 8 h 28"/>
                <a:gd name="T4" fmla="*/ 2 w 10"/>
                <a:gd name="T5" fmla="*/ 17 h 28"/>
                <a:gd name="T6" fmla="*/ 0 w 10"/>
                <a:gd name="T7" fmla="*/ 27 h 28"/>
              </a:gdLst>
              <a:ahLst/>
              <a:cxnLst>
                <a:cxn ang="0">
                  <a:pos x="T0" y="T1"/>
                </a:cxn>
                <a:cxn ang="0">
                  <a:pos x="T2" y="T3"/>
                </a:cxn>
                <a:cxn ang="0">
                  <a:pos x="T4" y="T5"/>
                </a:cxn>
                <a:cxn ang="0">
                  <a:pos x="T6" y="T7"/>
                </a:cxn>
              </a:cxnLst>
              <a:rect l="0" t="0" r="r" b="b"/>
              <a:pathLst>
                <a:path w="10" h="28">
                  <a:moveTo>
                    <a:pt x="9" y="0"/>
                  </a:moveTo>
                  <a:lnTo>
                    <a:pt x="5" y="8"/>
                  </a:lnTo>
                  <a:lnTo>
                    <a:pt x="2" y="17"/>
                  </a:lnTo>
                  <a:lnTo>
                    <a:pt x="0" y="27"/>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58" name="Freeform 154"/>
            <p:cNvSpPr>
              <a:spLocks/>
            </p:cNvSpPr>
            <p:nvPr/>
          </p:nvSpPr>
          <p:spPr bwMode="auto">
            <a:xfrm>
              <a:off x="4587" y="2961"/>
              <a:ext cx="5" cy="46"/>
            </a:xfrm>
            <a:custGeom>
              <a:avLst/>
              <a:gdLst>
                <a:gd name="T0" fmla="*/ 4 w 5"/>
                <a:gd name="T1" fmla="*/ 0 h 46"/>
                <a:gd name="T2" fmla="*/ 2 w 5"/>
                <a:gd name="T3" fmla="*/ 10 h 46"/>
                <a:gd name="T4" fmla="*/ 1 w 5"/>
                <a:gd name="T5" fmla="*/ 21 h 46"/>
                <a:gd name="T6" fmla="*/ 0 w 5"/>
                <a:gd name="T7" fmla="*/ 34 h 46"/>
                <a:gd name="T8" fmla="*/ 0 w 5"/>
                <a:gd name="T9" fmla="*/ 45 h 46"/>
              </a:gdLst>
              <a:ahLst/>
              <a:cxnLst>
                <a:cxn ang="0">
                  <a:pos x="T0" y="T1"/>
                </a:cxn>
                <a:cxn ang="0">
                  <a:pos x="T2" y="T3"/>
                </a:cxn>
                <a:cxn ang="0">
                  <a:pos x="T4" y="T5"/>
                </a:cxn>
                <a:cxn ang="0">
                  <a:pos x="T6" y="T7"/>
                </a:cxn>
                <a:cxn ang="0">
                  <a:pos x="T8" y="T9"/>
                </a:cxn>
              </a:cxnLst>
              <a:rect l="0" t="0" r="r" b="b"/>
              <a:pathLst>
                <a:path w="5" h="46">
                  <a:moveTo>
                    <a:pt x="4" y="0"/>
                  </a:moveTo>
                  <a:lnTo>
                    <a:pt x="2" y="10"/>
                  </a:lnTo>
                  <a:lnTo>
                    <a:pt x="1" y="21"/>
                  </a:lnTo>
                  <a:lnTo>
                    <a:pt x="0" y="34"/>
                  </a:lnTo>
                  <a:lnTo>
                    <a:pt x="0" y="45"/>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59" name="Freeform 155"/>
            <p:cNvSpPr>
              <a:spLocks/>
            </p:cNvSpPr>
            <p:nvPr/>
          </p:nvSpPr>
          <p:spPr bwMode="auto">
            <a:xfrm>
              <a:off x="4587" y="3006"/>
              <a:ext cx="6" cy="42"/>
            </a:xfrm>
            <a:custGeom>
              <a:avLst/>
              <a:gdLst>
                <a:gd name="T0" fmla="*/ 0 w 6"/>
                <a:gd name="T1" fmla="*/ 0 h 42"/>
                <a:gd name="T2" fmla="*/ 1 w 6"/>
                <a:gd name="T3" fmla="*/ 14 h 42"/>
                <a:gd name="T4" fmla="*/ 2 w 6"/>
                <a:gd name="T5" fmla="*/ 27 h 42"/>
                <a:gd name="T6" fmla="*/ 5 w 6"/>
                <a:gd name="T7" fmla="*/ 41 h 42"/>
              </a:gdLst>
              <a:ahLst/>
              <a:cxnLst>
                <a:cxn ang="0">
                  <a:pos x="T0" y="T1"/>
                </a:cxn>
                <a:cxn ang="0">
                  <a:pos x="T2" y="T3"/>
                </a:cxn>
                <a:cxn ang="0">
                  <a:pos x="T4" y="T5"/>
                </a:cxn>
                <a:cxn ang="0">
                  <a:pos x="T6" y="T7"/>
                </a:cxn>
              </a:cxnLst>
              <a:rect l="0" t="0" r="r" b="b"/>
              <a:pathLst>
                <a:path w="6" h="42">
                  <a:moveTo>
                    <a:pt x="0" y="0"/>
                  </a:moveTo>
                  <a:lnTo>
                    <a:pt x="1" y="14"/>
                  </a:lnTo>
                  <a:lnTo>
                    <a:pt x="2" y="27"/>
                  </a:lnTo>
                  <a:lnTo>
                    <a:pt x="5" y="41"/>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60" name="Freeform 156"/>
            <p:cNvSpPr>
              <a:spLocks/>
            </p:cNvSpPr>
            <p:nvPr/>
          </p:nvSpPr>
          <p:spPr bwMode="auto">
            <a:xfrm>
              <a:off x="4592" y="3047"/>
              <a:ext cx="5" cy="29"/>
            </a:xfrm>
            <a:custGeom>
              <a:avLst/>
              <a:gdLst>
                <a:gd name="T0" fmla="*/ 0 w 5"/>
                <a:gd name="T1" fmla="*/ 0 h 29"/>
                <a:gd name="T2" fmla="*/ 0 w 5"/>
                <a:gd name="T3" fmla="*/ 10 h 29"/>
                <a:gd name="T4" fmla="*/ 2 w 5"/>
                <a:gd name="T5" fmla="*/ 19 h 29"/>
                <a:gd name="T6" fmla="*/ 4 w 5"/>
                <a:gd name="T7" fmla="*/ 28 h 29"/>
              </a:gdLst>
              <a:ahLst/>
              <a:cxnLst>
                <a:cxn ang="0">
                  <a:pos x="T0" y="T1"/>
                </a:cxn>
                <a:cxn ang="0">
                  <a:pos x="T2" y="T3"/>
                </a:cxn>
                <a:cxn ang="0">
                  <a:pos x="T4" y="T5"/>
                </a:cxn>
                <a:cxn ang="0">
                  <a:pos x="T6" y="T7"/>
                </a:cxn>
              </a:cxnLst>
              <a:rect l="0" t="0" r="r" b="b"/>
              <a:pathLst>
                <a:path w="5" h="29">
                  <a:moveTo>
                    <a:pt x="0" y="0"/>
                  </a:moveTo>
                  <a:lnTo>
                    <a:pt x="0" y="10"/>
                  </a:lnTo>
                  <a:lnTo>
                    <a:pt x="2" y="19"/>
                  </a:lnTo>
                  <a:lnTo>
                    <a:pt x="4" y="28"/>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61" name="Freeform 157"/>
            <p:cNvSpPr>
              <a:spLocks/>
            </p:cNvSpPr>
            <p:nvPr/>
          </p:nvSpPr>
          <p:spPr bwMode="auto">
            <a:xfrm>
              <a:off x="4596" y="3075"/>
              <a:ext cx="13" cy="30"/>
            </a:xfrm>
            <a:custGeom>
              <a:avLst/>
              <a:gdLst>
                <a:gd name="T0" fmla="*/ 0 w 13"/>
                <a:gd name="T1" fmla="*/ 0 h 30"/>
                <a:gd name="T2" fmla="*/ 3 w 13"/>
                <a:gd name="T3" fmla="*/ 10 h 30"/>
                <a:gd name="T4" fmla="*/ 7 w 13"/>
                <a:gd name="T5" fmla="*/ 20 h 30"/>
                <a:gd name="T6" fmla="*/ 12 w 13"/>
                <a:gd name="T7" fmla="*/ 29 h 30"/>
              </a:gdLst>
              <a:ahLst/>
              <a:cxnLst>
                <a:cxn ang="0">
                  <a:pos x="T0" y="T1"/>
                </a:cxn>
                <a:cxn ang="0">
                  <a:pos x="T2" y="T3"/>
                </a:cxn>
                <a:cxn ang="0">
                  <a:pos x="T4" y="T5"/>
                </a:cxn>
                <a:cxn ang="0">
                  <a:pos x="T6" y="T7"/>
                </a:cxn>
              </a:cxnLst>
              <a:rect l="0" t="0" r="r" b="b"/>
              <a:pathLst>
                <a:path w="13" h="30">
                  <a:moveTo>
                    <a:pt x="0" y="0"/>
                  </a:moveTo>
                  <a:lnTo>
                    <a:pt x="3" y="10"/>
                  </a:lnTo>
                  <a:lnTo>
                    <a:pt x="7" y="20"/>
                  </a:lnTo>
                  <a:lnTo>
                    <a:pt x="12" y="29"/>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62" name="Freeform 158"/>
            <p:cNvSpPr>
              <a:spLocks/>
            </p:cNvSpPr>
            <p:nvPr/>
          </p:nvSpPr>
          <p:spPr bwMode="auto">
            <a:xfrm>
              <a:off x="4608" y="3104"/>
              <a:ext cx="12" cy="23"/>
            </a:xfrm>
            <a:custGeom>
              <a:avLst/>
              <a:gdLst>
                <a:gd name="T0" fmla="*/ 0 w 12"/>
                <a:gd name="T1" fmla="*/ 0 h 23"/>
                <a:gd name="T2" fmla="*/ 4 w 12"/>
                <a:gd name="T3" fmla="*/ 7 h 23"/>
                <a:gd name="T4" fmla="*/ 7 w 12"/>
                <a:gd name="T5" fmla="*/ 15 h 23"/>
                <a:gd name="T6" fmla="*/ 11 w 12"/>
                <a:gd name="T7" fmla="*/ 22 h 23"/>
              </a:gdLst>
              <a:ahLst/>
              <a:cxnLst>
                <a:cxn ang="0">
                  <a:pos x="T0" y="T1"/>
                </a:cxn>
                <a:cxn ang="0">
                  <a:pos x="T2" y="T3"/>
                </a:cxn>
                <a:cxn ang="0">
                  <a:pos x="T4" y="T5"/>
                </a:cxn>
                <a:cxn ang="0">
                  <a:pos x="T6" y="T7"/>
                </a:cxn>
              </a:cxnLst>
              <a:rect l="0" t="0" r="r" b="b"/>
              <a:pathLst>
                <a:path w="12" h="23">
                  <a:moveTo>
                    <a:pt x="0" y="0"/>
                  </a:moveTo>
                  <a:lnTo>
                    <a:pt x="4" y="7"/>
                  </a:lnTo>
                  <a:lnTo>
                    <a:pt x="7" y="15"/>
                  </a:lnTo>
                  <a:lnTo>
                    <a:pt x="11" y="22"/>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63" name="Freeform 159"/>
            <p:cNvSpPr>
              <a:spLocks/>
            </p:cNvSpPr>
            <p:nvPr/>
          </p:nvSpPr>
          <p:spPr bwMode="auto">
            <a:xfrm>
              <a:off x="4619" y="3126"/>
              <a:ext cx="12" cy="25"/>
            </a:xfrm>
            <a:custGeom>
              <a:avLst/>
              <a:gdLst>
                <a:gd name="T0" fmla="*/ 0 w 12"/>
                <a:gd name="T1" fmla="*/ 0 h 25"/>
                <a:gd name="T2" fmla="*/ 3 w 12"/>
                <a:gd name="T3" fmla="*/ 7 h 25"/>
                <a:gd name="T4" fmla="*/ 6 w 12"/>
                <a:gd name="T5" fmla="*/ 16 h 25"/>
                <a:gd name="T6" fmla="*/ 11 w 12"/>
                <a:gd name="T7" fmla="*/ 24 h 25"/>
              </a:gdLst>
              <a:ahLst/>
              <a:cxnLst>
                <a:cxn ang="0">
                  <a:pos x="T0" y="T1"/>
                </a:cxn>
                <a:cxn ang="0">
                  <a:pos x="T2" y="T3"/>
                </a:cxn>
                <a:cxn ang="0">
                  <a:pos x="T4" y="T5"/>
                </a:cxn>
                <a:cxn ang="0">
                  <a:pos x="T6" y="T7"/>
                </a:cxn>
              </a:cxnLst>
              <a:rect l="0" t="0" r="r" b="b"/>
              <a:pathLst>
                <a:path w="12" h="25">
                  <a:moveTo>
                    <a:pt x="0" y="0"/>
                  </a:moveTo>
                  <a:lnTo>
                    <a:pt x="3" y="7"/>
                  </a:lnTo>
                  <a:lnTo>
                    <a:pt x="6" y="16"/>
                  </a:lnTo>
                  <a:lnTo>
                    <a:pt x="11" y="24"/>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64" name="Freeform 160"/>
            <p:cNvSpPr>
              <a:spLocks/>
            </p:cNvSpPr>
            <p:nvPr/>
          </p:nvSpPr>
          <p:spPr bwMode="auto">
            <a:xfrm>
              <a:off x="4630" y="3150"/>
              <a:ext cx="13" cy="20"/>
            </a:xfrm>
            <a:custGeom>
              <a:avLst/>
              <a:gdLst>
                <a:gd name="T0" fmla="*/ 0 w 13"/>
                <a:gd name="T1" fmla="*/ 0 h 20"/>
                <a:gd name="T2" fmla="*/ 3 w 13"/>
                <a:gd name="T3" fmla="*/ 6 h 20"/>
                <a:gd name="T4" fmla="*/ 8 w 13"/>
                <a:gd name="T5" fmla="*/ 13 h 20"/>
                <a:gd name="T6" fmla="*/ 12 w 13"/>
                <a:gd name="T7" fmla="*/ 19 h 20"/>
              </a:gdLst>
              <a:ahLst/>
              <a:cxnLst>
                <a:cxn ang="0">
                  <a:pos x="T0" y="T1"/>
                </a:cxn>
                <a:cxn ang="0">
                  <a:pos x="T2" y="T3"/>
                </a:cxn>
                <a:cxn ang="0">
                  <a:pos x="T4" y="T5"/>
                </a:cxn>
                <a:cxn ang="0">
                  <a:pos x="T6" y="T7"/>
                </a:cxn>
              </a:cxnLst>
              <a:rect l="0" t="0" r="r" b="b"/>
              <a:pathLst>
                <a:path w="13" h="20">
                  <a:moveTo>
                    <a:pt x="0" y="0"/>
                  </a:moveTo>
                  <a:lnTo>
                    <a:pt x="3" y="6"/>
                  </a:lnTo>
                  <a:lnTo>
                    <a:pt x="8" y="13"/>
                  </a:lnTo>
                  <a:lnTo>
                    <a:pt x="12" y="19"/>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65" name="Freeform 161"/>
            <p:cNvSpPr>
              <a:spLocks/>
            </p:cNvSpPr>
            <p:nvPr/>
          </p:nvSpPr>
          <p:spPr bwMode="auto">
            <a:xfrm>
              <a:off x="4372" y="2006"/>
              <a:ext cx="128" cy="155"/>
            </a:xfrm>
            <a:custGeom>
              <a:avLst/>
              <a:gdLst>
                <a:gd name="T0" fmla="*/ 127 w 128"/>
                <a:gd name="T1" fmla="*/ 0 h 155"/>
                <a:gd name="T2" fmla="*/ 117 w 128"/>
                <a:gd name="T3" fmla="*/ 3 h 155"/>
                <a:gd name="T4" fmla="*/ 107 w 128"/>
                <a:gd name="T5" fmla="*/ 6 h 155"/>
                <a:gd name="T6" fmla="*/ 98 w 128"/>
                <a:gd name="T7" fmla="*/ 8 h 155"/>
                <a:gd name="T8" fmla="*/ 88 w 128"/>
                <a:gd name="T9" fmla="*/ 12 h 155"/>
                <a:gd name="T10" fmla="*/ 80 w 128"/>
                <a:gd name="T11" fmla="*/ 15 h 155"/>
                <a:gd name="T12" fmla="*/ 72 w 128"/>
                <a:gd name="T13" fmla="*/ 19 h 155"/>
                <a:gd name="T14" fmla="*/ 64 w 128"/>
                <a:gd name="T15" fmla="*/ 24 h 155"/>
                <a:gd name="T16" fmla="*/ 56 w 128"/>
                <a:gd name="T17" fmla="*/ 28 h 155"/>
                <a:gd name="T18" fmla="*/ 49 w 128"/>
                <a:gd name="T19" fmla="*/ 33 h 155"/>
                <a:gd name="T20" fmla="*/ 42 w 128"/>
                <a:gd name="T21" fmla="*/ 38 h 155"/>
                <a:gd name="T22" fmla="*/ 36 w 128"/>
                <a:gd name="T23" fmla="*/ 43 h 155"/>
                <a:gd name="T24" fmla="*/ 31 w 128"/>
                <a:gd name="T25" fmla="*/ 49 h 155"/>
                <a:gd name="T26" fmla="*/ 25 w 128"/>
                <a:gd name="T27" fmla="*/ 54 h 155"/>
                <a:gd name="T28" fmla="*/ 20 w 128"/>
                <a:gd name="T29" fmla="*/ 60 h 155"/>
                <a:gd name="T30" fmla="*/ 16 w 128"/>
                <a:gd name="T31" fmla="*/ 67 h 155"/>
                <a:gd name="T32" fmla="*/ 12 w 128"/>
                <a:gd name="T33" fmla="*/ 72 h 155"/>
                <a:gd name="T34" fmla="*/ 9 w 128"/>
                <a:gd name="T35" fmla="*/ 78 h 155"/>
                <a:gd name="T36" fmla="*/ 6 w 128"/>
                <a:gd name="T37" fmla="*/ 85 h 155"/>
                <a:gd name="T38" fmla="*/ 4 w 128"/>
                <a:gd name="T39" fmla="*/ 92 h 155"/>
                <a:gd name="T40" fmla="*/ 2 w 128"/>
                <a:gd name="T41" fmla="*/ 99 h 155"/>
                <a:gd name="T42" fmla="*/ 1 w 128"/>
                <a:gd name="T43" fmla="*/ 105 h 155"/>
                <a:gd name="T44" fmla="*/ 0 w 128"/>
                <a:gd name="T45" fmla="*/ 112 h 155"/>
                <a:gd name="T46" fmla="*/ 0 w 128"/>
                <a:gd name="T47" fmla="*/ 119 h 155"/>
                <a:gd name="T48" fmla="*/ 0 w 128"/>
                <a:gd name="T49" fmla="*/ 126 h 155"/>
                <a:gd name="T50" fmla="*/ 2 w 128"/>
                <a:gd name="T51" fmla="*/ 133 h 155"/>
                <a:gd name="T52" fmla="*/ 3 w 128"/>
                <a:gd name="T53" fmla="*/ 140 h 155"/>
                <a:gd name="T54" fmla="*/ 6 w 128"/>
                <a:gd name="T55" fmla="*/ 147 h 155"/>
                <a:gd name="T56" fmla="*/ 8 w 128"/>
                <a:gd name="T57" fmla="*/ 15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8" h="155">
                  <a:moveTo>
                    <a:pt x="127" y="0"/>
                  </a:moveTo>
                  <a:lnTo>
                    <a:pt x="117" y="3"/>
                  </a:lnTo>
                  <a:lnTo>
                    <a:pt x="107" y="6"/>
                  </a:lnTo>
                  <a:lnTo>
                    <a:pt x="98" y="8"/>
                  </a:lnTo>
                  <a:lnTo>
                    <a:pt x="88" y="12"/>
                  </a:lnTo>
                  <a:lnTo>
                    <a:pt x="80" y="15"/>
                  </a:lnTo>
                  <a:lnTo>
                    <a:pt x="72" y="19"/>
                  </a:lnTo>
                  <a:lnTo>
                    <a:pt x="64" y="24"/>
                  </a:lnTo>
                  <a:lnTo>
                    <a:pt x="56" y="28"/>
                  </a:lnTo>
                  <a:lnTo>
                    <a:pt x="49" y="33"/>
                  </a:lnTo>
                  <a:lnTo>
                    <a:pt x="42" y="38"/>
                  </a:lnTo>
                  <a:lnTo>
                    <a:pt x="36" y="43"/>
                  </a:lnTo>
                  <a:lnTo>
                    <a:pt x="31" y="49"/>
                  </a:lnTo>
                  <a:lnTo>
                    <a:pt x="25" y="54"/>
                  </a:lnTo>
                  <a:lnTo>
                    <a:pt x="20" y="60"/>
                  </a:lnTo>
                  <a:lnTo>
                    <a:pt x="16" y="67"/>
                  </a:lnTo>
                  <a:lnTo>
                    <a:pt x="12" y="72"/>
                  </a:lnTo>
                  <a:lnTo>
                    <a:pt x="9" y="78"/>
                  </a:lnTo>
                  <a:lnTo>
                    <a:pt x="6" y="85"/>
                  </a:lnTo>
                  <a:lnTo>
                    <a:pt x="4" y="92"/>
                  </a:lnTo>
                  <a:lnTo>
                    <a:pt x="2" y="99"/>
                  </a:lnTo>
                  <a:lnTo>
                    <a:pt x="1" y="105"/>
                  </a:lnTo>
                  <a:lnTo>
                    <a:pt x="0" y="112"/>
                  </a:lnTo>
                  <a:lnTo>
                    <a:pt x="0" y="119"/>
                  </a:lnTo>
                  <a:lnTo>
                    <a:pt x="0" y="126"/>
                  </a:lnTo>
                  <a:lnTo>
                    <a:pt x="2" y="133"/>
                  </a:lnTo>
                  <a:lnTo>
                    <a:pt x="3" y="140"/>
                  </a:lnTo>
                  <a:lnTo>
                    <a:pt x="6" y="147"/>
                  </a:lnTo>
                  <a:lnTo>
                    <a:pt x="8" y="154"/>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66" name="Freeform 162"/>
            <p:cNvSpPr>
              <a:spLocks/>
            </p:cNvSpPr>
            <p:nvPr/>
          </p:nvSpPr>
          <p:spPr bwMode="auto">
            <a:xfrm>
              <a:off x="4380" y="2160"/>
              <a:ext cx="271" cy="101"/>
            </a:xfrm>
            <a:custGeom>
              <a:avLst/>
              <a:gdLst>
                <a:gd name="T0" fmla="*/ 0 w 271"/>
                <a:gd name="T1" fmla="*/ 0 h 101"/>
                <a:gd name="T2" fmla="*/ 3 w 271"/>
                <a:gd name="T3" fmla="*/ 7 h 101"/>
                <a:gd name="T4" fmla="*/ 7 w 271"/>
                <a:gd name="T5" fmla="*/ 12 h 101"/>
                <a:gd name="T6" fmla="*/ 10 w 271"/>
                <a:gd name="T7" fmla="*/ 17 h 101"/>
                <a:gd name="T8" fmla="*/ 14 w 271"/>
                <a:gd name="T9" fmla="*/ 23 h 101"/>
                <a:gd name="T10" fmla="*/ 19 w 271"/>
                <a:gd name="T11" fmla="*/ 28 h 101"/>
                <a:gd name="T12" fmla="*/ 24 w 271"/>
                <a:gd name="T13" fmla="*/ 34 h 101"/>
                <a:gd name="T14" fmla="*/ 30 w 271"/>
                <a:gd name="T15" fmla="*/ 38 h 101"/>
                <a:gd name="T16" fmla="*/ 35 w 271"/>
                <a:gd name="T17" fmla="*/ 44 h 101"/>
                <a:gd name="T18" fmla="*/ 40 w 271"/>
                <a:gd name="T19" fmla="*/ 49 h 101"/>
                <a:gd name="T20" fmla="*/ 47 w 271"/>
                <a:gd name="T21" fmla="*/ 53 h 101"/>
                <a:gd name="T22" fmla="*/ 53 w 271"/>
                <a:gd name="T23" fmla="*/ 57 h 101"/>
                <a:gd name="T24" fmla="*/ 60 w 271"/>
                <a:gd name="T25" fmla="*/ 61 h 101"/>
                <a:gd name="T26" fmla="*/ 67 w 271"/>
                <a:gd name="T27" fmla="*/ 65 h 101"/>
                <a:gd name="T28" fmla="*/ 74 w 271"/>
                <a:gd name="T29" fmla="*/ 69 h 101"/>
                <a:gd name="T30" fmla="*/ 82 w 271"/>
                <a:gd name="T31" fmla="*/ 72 h 101"/>
                <a:gd name="T32" fmla="*/ 90 w 271"/>
                <a:gd name="T33" fmla="*/ 76 h 101"/>
                <a:gd name="T34" fmla="*/ 98 w 271"/>
                <a:gd name="T35" fmla="*/ 79 h 101"/>
                <a:gd name="T36" fmla="*/ 105 w 271"/>
                <a:gd name="T37" fmla="*/ 81 h 101"/>
                <a:gd name="T38" fmla="*/ 114 w 271"/>
                <a:gd name="T39" fmla="*/ 84 h 101"/>
                <a:gd name="T40" fmla="*/ 123 w 271"/>
                <a:gd name="T41" fmla="*/ 87 h 101"/>
                <a:gd name="T42" fmla="*/ 131 w 271"/>
                <a:gd name="T43" fmla="*/ 89 h 101"/>
                <a:gd name="T44" fmla="*/ 140 w 271"/>
                <a:gd name="T45" fmla="*/ 92 h 101"/>
                <a:gd name="T46" fmla="*/ 149 w 271"/>
                <a:gd name="T47" fmla="*/ 93 h 101"/>
                <a:gd name="T48" fmla="*/ 158 w 271"/>
                <a:gd name="T49" fmla="*/ 95 h 101"/>
                <a:gd name="T50" fmla="*/ 167 w 271"/>
                <a:gd name="T51" fmla="*/ 96 h 101"/>
                <a:gd name="T52" fmla="*/ 176 w 271"/>
                <a:gd name="T53" fmla="*/ 98 h 101"/>
                <a:gd name="T54" fmla="*/ 185 w 271"/>
                <a:gd name="T55" fmla="*/ 98 h 101"/>
                <a:gd name="T56" fmla="*/ 195 w 271"/>
                <a:gd name="T57" fmla="*/ 99 h 101"/>
                <a:gd name="T58" fmla="*/ 204 w 271"/>
                <a:gd name="T59" fmla="*/ 100 h 101"/>
                <a:gd name="T60" fmla="*/ 213 w 271"/>
                <a:gd name="T61" fmla="*/ 100 h 101"/>
                <a:gd name="T62" fmla="*/ 223 w 271"/>
                <a:gd name="T63" fmla="*/ 100 h 101"/>
                <a:gd name="T64" fmla="*/ 232 w 271"/>
                <a:gd name="T65" fmla="*/ 100 h 101"/>
                <a:gd name="T66" fmla="*/ 242 w 271"/>
                <a:gd name="T67" fmla="*/ 99 h 101"/>
                <a:gd name="T68" fmla="*/ 251 w 271"/>
                <a:gd name="T69" fmla="*/ 99 h 101"/>
                <a:gd name="T70" fmla="*/ 260 w 271"/>
                <a:gd name="T71" fmla="*/ 98 h 101"/>
                <a:gd name="T72" fmla="*/ 270 w 271"/>
                <a:gd name="T73" fmla="*/ 9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71" h="101">
                  <a:moveTo>
                    <a:pt x="0" y="0"/>
                  </a:moveTo>
                  <a:lnTo>
                    <a:pt x="3" y="7"/>
                  </a:lnTo>
                  <a:lnTo>
                    <a:pt x="7" y="12"/>
                  </a:lnTo>
                  <a:lnTo>
                    <a:pt x="10" y="17"/>
                  </a:lnTo>
                  <a:lnTo>
                    <a:pt x="14" y="23"/>
                  </a:lnTo>
                  <a:lnTo>
                    <a:pt x="19" y="28"/>
                  </a:lnTo>
                  <a:lnTo>
                    <a:pt x="24" y="34"/>
                  </a:lnTo>
                  <a:lnTo>
                    <a:pt x="30" y="38"/>
                  </a:lnTo>
                  <a:lnTo>
                    <a:pt x="35" y="44"/>
                  </a:lnTo>
                  <a:lnTo>
                    <a:pt x="40" y="49"/>
                  </a:lnTo>
                  <a:lnTo>
                    <a:pt x="47" y="53"/>
                  </a:lnTo>
                  <a:lnTo>
                    <a:pt x="53" y="57"/>
                  </a:lnTo>
                  <a:lnTo>
                    <a:pt x="60" y="61"/>
                  </a:lnTo>
                  <a:lnTo>
                    <a:pt x="67" y="65"/>
                  </a:lnTo>
                  <a:lnTo>
                    <a:pt x="74" y="69"/>
                  </a:lnTo>
                  <a:lnTo>
                    <a:pt x="82" y="72"/>
                  </a:lnTo>
                  <a:lnTo>
                    <a:pt x="90" y="76"/>
                  </a:lnTo>
                  <a:lnTo>
                    <a:pt x="98" y="79"/>
                  </a:lnTo>
                  <a:lnTo>
                    <a:pt x="105" y="81"/>
                  </a:lnTo>
                  <a:lnTo>
                    <a:pt x="114" y="84"/>
                  </a:lnTo>
                  <a:lnTo>
                    <a:pt x="123" y="87"/>
                  </a:lnTo>
                  <a:lnTo>
                    <a:pt x="131" y="89"/>
                  </a:lnTo>
                  <a:lnTo>
                    <a:pt x="140" y="92"/>
                  </a:lnTo>
                  <a:lnTo>
                    <a:pt x="149" y="93"/>
                  </a:lnTo>
                  <a:lnTo>
                    <a:pt x="158" y="95"/>
                  </a:lnTo>
                  <a:lnTo>
                    <a:pt x="167" y="96"/>
                  </a:lnTo>
                  <a:lnTo>
                    <a:pt x="176" y="98"/>
                  </a:lnTo>
                  <a:lnTo>
                    <a:pt x="185" y="98"/>
                  </a:lnTo>
                  <a:lnTo>
                    <a:pt x="195" y="99"/>
                  </a:lnTo>
                  <a:lnTo>
                    <a:pt x="204" y="100"/>
                  </a:lnTo>
                  <a:lnTo>
                    <a:pt x="213" y="100"/>
                  </a:lnTo>
                  <a:lnTo>
                    <a:pt x="223" y="100"/>
                  </a:lnTo>
                  <a:lnTo>
                    <a:pt x="232" y="100"/>
                  </a:lnTo>
                  <a:lnTo>
                    <a:pt x="242" y="99"/>
                  </a:lnTo>
                  <a:lnTo>
                    <a:pt x="251" y="99"/>
                  </a:lnTo>
                  <a:lnTo>
                    <a:pt x="260" y="98"/>
                  </a:lnTo>
                  <a:lnTo>
                    <a:pt x="270" y="97"/>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67" name="Freeform 163"/>
            <p:cNvSpPr>
              <a:spLocks/>
            </p:cNvSpPr>
            <p:nvPr/>
          </p:nvSpPr>
          <p:spPr bwMode="auto">
            <a:xfrm>
              <a:off x="4650" y="2116"/>
              <a:ext cx="141" cy="142"/>
            </a:xfrm>
            <a:custGeom>
              <a:avLst/>
              <a:gdLst>
                <a:gd name="T0" fmla="*/ 0 w 141"/>
                <a:gd name="T1" fmla="*/ 141 h 142"/>
                <a:gd name="T2" fmla="*/ 10 w 141"/>
                <a:gd name="T3" fmla="*/ 140 h 142"/>
                <a:gd name="T4" fmla="*/ 19 w 141"/>
                <a:gd name="T5" fmla="*/ 137 h 142"/>
                <a:gd name="T6" fmla="*/ 29 w 141"/>
                <a:gd name="T7" fmla="*/ 134 h 142"/>
                <a:gd name="T8" fmla="*/ 37 w 141"/>
                <a:gd name="T9" fmla="*/ 131 h 142"/>
                <a:gd name="T10" fmla="*/ 46 w 141"/>
                <a:gd name="T11" fmla="*/ 127 h 142"/>
                <a:gd name="T12" fmla="*/ 55 w 141"/>
                <a:gd name="T13" fmla="*/ 123 h 142"/>
                <a:gd name="T14" fmla="*/ 62 w 141"/>
                <a:gd name="T15" fmla="*/ 118 h 142"/>
                <a:gd name="T16" fmla="*/ 70 w 141"/>
                <a:gd name="T17" fmla="*/ 114 h 142"/>
                <a:gd name="T18" fmla="*/ 77 w 141"/>
                <a:gd name="T19" fmla="*/ 108 h 142"/>
                <a:gd name="T20" fmla="*/ 84 w 141"/>
                <a:gd name="T21" fmla="*/ 103 h 142"/>
                <a:gd name="T22" fmla="*/ 90 w 141"/>
                <a:gd name="T23" fmla="*/ 97 h 142"/>
                <a:gd name="T24" fmla="*/ 97 w 141"/>
                <a:gd name="T25" fmla="*/ 91 h 142"/>
                <a:gd name="T26" fmla="*/ 102 w 141"/>
                <a:gd name="T27" fmla="*/ 84 h 142"/>
                <a:gd name="T28" fmla="*/ 107 w 141"/>
                <a:gd name="T29" fmla="*/ 77 h 142"/>
                <a:gd name="T30" fmla="*/ 112 w 141"/>
                <a:gd name="T31" fmla="*/ 71 h 142"/>
                <a:gd name="T32" fmla="*/ 117 w 141"/>
                <a:gd name="T33" fmla="*/ 64 h 142"/>
                <a:gd name="T34" fmla="*/ 121 w 141"/>
                <a:gd name="T35" fmla="*/ 57 h 142"/>
                <a:gd name="T36" fmla="*/ 125 w 141"/>
                <a:gd name="T37" fmla="*/ 50 h 142"/>
                <a:gd name="T38" fmla="*/ 128 w 141"/>
                <a:gd name="T39" fmla="*/ 43 h 142"/>
                <a:gd name="T40" fmla="*/ 131 w 141"/>
                <a:gd name="T41" fmla="*/ 36 h 142"/>
                <a:gd name="T42" fmla="*/ 133 w 141"/>
                <a:gd name="T43" fmla="*/ 29 h 142"/>
                <a:gd name="T44" fmla="*/ 135 w 141"/>
                <a:gd name="T45" fmla="*/ 21 h 142"/>
                <a:gd name="T46" fmla="*/ 137 w 141"/>
                <a:gd name="T47" fmla="*/ 14 h 142"/>
                <a:gd name="T48" fmla="*/ 139 w 141"/>
                <a:gd name="T49" fmla="*/ 7 h 142"/>
                <a:gd name="T50" fmla="*/ 140 w 141"/>
                <a:gd name="T51"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1" h="142">
                  <a:moveTo>
                    <a:pt x="0" y="141"/>
                  </a:moveTo>
                  <a:lnTo>
                    <a:pt x="10" y="140"/>
                  </a:lnTo>
                  <a:lnTo>
                    <a:pt x="19" y="137"/>
                  </a:lnTo>
                  <a:lnTo>
                    <a:pt x="29" y="134"/>
                  </a:lnTo>
                  <a:lnTo>
                    <a:pt x="37" y="131"/>
                  </a:lnTo>
                  <a:lnTo>
                    <a:pt x="46" y="127"/>
                  </a:lnTo>
                  <a:lnTo>
                    <a:pt x="55" y="123"/>
                  </a:lnTo>
                  <a:lnTo>
                    <a:pt x="62" y="118"/>
                  </a:lnTo>
                  <a:lnTo>
                    <a:pt x="70" y="114"/>
                  </a:lnTo>
                  <a:lnTo>
                    <a:pt x="77" y="108"/>
                  </a:lnTo>
                  <a:lnTo>
                    <a:pt x="84" y="103"/>
                  </a:lnTo>
                  <a:lnTo>
                    <a:pt x="90" y="97"/>
                  </a:lnTo>
                  <a:lnTo>
                    <a:pt x="97" y="91"/>
                  </a:lnTo>
                  <a:lnTo>
                    <a:pt x="102" y="84"/>
                  </a:lnTo>
                  <a:lnTo>
                    <a:pt x="107" y="77"/>
                  </a:lnTo>
                  <a:lnTo>
                    <a:pt x="112" y="71"/>
                  </a:lnTo>
                  <a:lnTo>
                    <a:pt x="117" y="64"/>
                  </a:lnTo>
                  <a:lnTo>
                    <a:pt x="121" y="57"/>
                  </a:lnTo>
                  <a:lnTo>
                    <a:pt x="125" y="50"/>
                  </a:lnTo>
                  <a:lnTo>
                    <a:pt x="128" y="43"/>
                  </a:lnTo>
                  <a:lnTo>
                    <a:pt x="131" y="36"/>
                  </a:lnTo>
                  <a:lnTo>
                    <a:pt x="133" y="29"/>
                  </a:lnTo>
                  <a:lnTo>
                    <a:pt x="135" y="21"/>
                  </a:lnTo>
                  <a:lnTo>
                    <a:pt x="137" y="14"/>
                  </a:lnTo>
                  <a:lnTo>
                    <a:pt x="139" y="7"/>
                  </a:lnTo>
                  <a:lnTo>
                    <a:pt x="140" y="0"/>
                  </a:lnTo>
                </a:path>
              </a:pathLst>
            </a:custGeom>
            <a:noFill/>
            <a:ln w="1881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92068" name="Freeform 164"/>
            <p:cNvSpPr>
              <a:spLocks/>
            </p:cNvSpPr>
            <p:nvPr/>
          </p:nvSpPr>
          <p:spPr bwMode="auto">
            <a:xfrm>
              <a:off x="4754" y="2116"/>
              <a:ext cx="59" cy="63"/>
            </a:xfrm>
            <a:custGeom>
              <a:avLst/>
              <a:gdLst>
                <a:gd name="T0" fmla="*/ 0 w 59"/>
                <a:gd name="T1" fmla="*/ 55 h 63"/>
                <a:gd name="T2" fmla="*/ 36 w 59"/>
                <a:gd name="T3" fmla="*/ 0 h 63"/>
                <a:gd name="T4" fmla="*/ 58 w 59"/>
                <a:gd name="T5" fmla="*/ 62 h 63"/>
                <a:gd name="T6" fmla="*/ 32 w 59"/>
                <a:gd name="T7" fmla="*/ 29 h 63"/>
                <a:gd name="T8" fmla="*/ 0 w 59"/>
                <a:gd name="T9" fmla="*/ 55 h 63"/>
                <a:gd name="T10" fmla="*/ 0 w 59"/>
                <a:gd name="T11" fmla="*/ 55 h 63"/>
                <a:gd name="T12" fmla="*/ 0 w 59"/>
                <a:gd name="T13" fmla="*/ 55 h 63"/>
              </a:gdLst>
              <a:ahLst/>
              <a:cxnLst>
                <a:cxn ang="0">
                  <a:pos x="T0" y="T1"/>
                </a:cxn>
                <a:cxn ang="0">
                  <a:pos x="T2" y="T3"/>
                </a:cxn>
                <a:cxn ang="0">
                  <a:pos x="T4" y="T5"/>
                </a:cxn>
                <a:cxn ang="0">
                  <a:pos x="T6" y="T7"/>
                </a:cxn>
                <a:cxn ang="0">
                  <a:pos x="T8" y="T9"/>
                </a:cxn>
                <a:cxn ang="0">
                  <a:pos x="T10" y="T11"/>
                </a:cxn>
                <a:cxn ang="0">
                  <a:pos x="T12" y="T13"/>
                </a:cxn>
              </a:cxnLst>
              <a:rect l="0" t="0" r="r" b="b"/>
              <a:pathLst>
                <a:path w="59" h="63">
                  <a:moveTo>
                    <a:pt x="0" y="55"/>
                  </a:moveTo>
                  <a:lnTo>
                    <a:pt x="36" y="0"/>
                  </a:lnTo>
                  <a:lnTo>
                    <a:pt x="58" y="62"/>
                  </a:lnTo>
                  <a:lnTo>
                    <a:pt x="32" y="29"/>
                  </a:lnTo>
                  <a:lnTo>
                    <a:pt x="0" y="55"/>
                  </a:lnTo>
                  <a:lnTo>
                    <a:pt x="0" y="55"/>
                  </a:lnTo>
                  <a:lnTo>
                    <a:pt x="0" y="55"/>
                  </a:lnTo>
                </a:path>
              </a:pathLst>
            </a:custGeom>
            <a:solidFill>
              <a:srgbClr val="000000"/>
            </a:solidFill>
            <a:ln w="1881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892070" name="Rectangle 166"/>
          <p:cNvSpPr>
            <a:spLocks noGrp="1" noChangeArrowheads="1"/>
          </p:cNvSpPr>
          <p:nvPr>
            <p:ph type="title"/>
          </p:nvPr>
        </p:nvSpPr>
        <p:spPr/>
        <p:txBody>
          <a:bodyPr/>
          <a:lstStyle/>
          <a:p>
            <a:r>
              <a:rPr lang="cs-CZ"/>
              <a:t>  </a:t>
            </a:r>
          </a:p>
        </p:txBody>
      </p:sp>
      <p:sp>
        <p:nvSpPr>
          <p:cNvPr id="892071" name="Rectangle 167"/>
          <p:cNvSpPr>
            <a:spLocks noChangeArrowheads="1"/>
          </p:cNvSpPr>
          <p:nvPr/>
        </p:nvSpPr>
        <p:spPr bwMode="auto">
          <a:xfrm>
            <a:off x="539750" y="333375"/>
            <a:ext cx="7772400"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nSpc>
                <a:spcPct val="85000"/>
              </a:lnSpc>
            </a:pPr>
            <a:r>
              <a:rPr lang="cs-CZ" sz="3200" b="1">
                <a:latin typeface="Arial" pitchFamily="34" charset="0"/>
              </a:rPr>
              <a:t>PRINCIP ODSTŘEDIVÉHO ČERPADLA</a:t>
            </a:r>
          </a:p>
        </p:txBody>
      </p:sp>
      <p:pic>
        <p:nvPicPr>
          <p:cNvPr id="892073" name="Picture 1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125538"/>
            <a:ext cx="3994150" cy="4967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280421"/>
      </p:ext>
    </p:extLst>
  </p:cSld>
  <p:clrMapOvr>
    <a:masterClrMapping/>
  </p:clrMapOvr>
  <p:transition>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4" name="Text Box 5"/>
          <p:cNvSpPr txBox="1">
            <a:spLocks noChangeArrowheads="1"/>
          </p:cNvSpPr>
          <p:nvPr/>
        </p:nvSpPr>
        <p:spPr bwMode="auto">
          <a:xfrm>
            <a:off x="468313" y="476250"/>
            <a:ext cx="79200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pitchFamily="18" charset="0"/>
              </a:defRPr>
            </a:lvl1pPr>
            <a:lvl2pPr marL="742950" indent="-285750" algn="l">
              <a:defRPr sz="2400">
                <a:solidFill>
                  <a:schemeClr val="tx1"/>
                </a:solidFill>
                <a:latin typeface="Times" pitchFamily="18" charset="0"/>
              </a:defRPr>
            </a:lvl2pPr>
            <a:lvl3pPr marL="1143000" indent="-228600" algn="l">
              <a:defRPr sz="2400">
                <a:solidFill>
                  <a:schemeClr val="tx1"/>
                </a:solidFill>
                <a:latin typeface="Times" pitchFamily="18" charset="0"/>
              </a:defRPr>
            </a:lvl3pPr>
            <a:lvl4pPr marL="1600200" indent="-228600" algn="l">
              <a:defRPr sz="2400">
                <a:solidFill>
                  <a:schemeClr val="tx1"/>
                </a:solidFill>
                <a:latin typeface="Times" pitchFamily="18" charset="0"/>
              </a:defRPr>
            </a:lvl4pPr>
            <a:lvl5pPr marL="2057400" indent="-228600" algn="l">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eaLnBrk="1" hangingPunct="1">
              <a:spcBef>
                <a:spcPct val="50000"/>
              </a:spcBef>
            </a:pPr>
            <a:r>
              <a:rPr lang="cs-CZ" sz="3200" b="1">
                <a:latin typeface="Arial" pitchFamily="34" charset="0"/>
                <a:cs typeface="Arial" pitchFamily="34" charset="0"/>
              </a:rPr>
              <a:t>Typy odstředivých čerpadel  Jednostupňová č.</a:t>
            </a:r>
            <a:endParaRPr lang="en-GB" sz="3200" b="1">
              <a:latin typeface="Arial" pitchFamily="34" charset="0"/>
              <a:cs typeface="Arial" pitchFamily="34" charset="0"/>
            </a:endParaRPr>
          </a:p>
        </p:txBody>
      </p:sp>
      <p:sp>
        <p:nvSpPr>
          <p:cNvPr id="919555" name="Text Box 9"/>
          <p:cNvSpPr txBox="1">
            <a:spLocks noChangeArrowheads="1"/>
          </p:cNvSpPr>
          <p:nvPr/>
        </p:nvSpPr>
        <p:spPr bwMode="auto">
          <a:xfrm>
            <a:off x="1403350" y="4797425"/>
            <a:ext cx="211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pitchFamily="18" charset="0"/>
              </a:defRPr>
            </a:lvl1pPr>
            <a:lvl2pPr marL="742950" indent="-285750" algn="l">
              <a:defRPr sz="2400">
                <a:solidFill>
                  <a:schemeClr val="tx1"/>
                </a:solidFill>
                <a:latin typeface="Times" pitchFamily="18" charset="0"/>
              </a:defRPr>
            </a:lvl2pPr>
            <a:lvl3pPr marL="1143000" indent="-228600" algn="l">
              <a:defRPr sz="2400">
                <a:solidFill>
                  <a:schemeClr val="tx1"/>
                </a:solidFill>
                <a:latin typeface="Times" pitchFamily="18" charset="0"/>
              </a:defRPr>
            </a:lvl3pPr>
            <a:lvl4pPr marL="1600200" indent="-228600" algn="l">
              <a:defRPr sz="2400">
                <a:solidFill>
                  <a:schemeClr val="tx1"/>
                </a:solidFill>
                <a:latin typeface="Times" pitchFamily="18" charset="0"/>
              </a:defRPr>
            </a:lvl4pPr>
            <a:lvl5pPr marL="2057400" indent="-228600" algn="l">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spcBef>
                <a:spcPct val="50000"/>
              </a:spcBef>
            </a:pPr>
            <a:r>
              <a:rPr lang="en-GB" sz="1800">
                <a:latin typeface="Arial" pitchFamily="34" charset="0"/>
                <a:cs typeface="Arial" pitchFamily="34" charset="0"/>
              </a:rPr>
              <a:t>Inline</a:t>
            </a:r>
            <a:r>
              <a:rPr lang="en-GB" sz="1800" b="1">
                <a:latin typeface="Arial" pitchFamily="34" charset="0"/>
                <a:cs typeface="Arial" pitchFamily="34" charset="0"/>
              </a:rPr>
              <a:t> </a:t>
            </a:r>
          </a:p>
        </p:txBody>
      </p:sp>
      <p:sp>
        <p:nvSpPr>
          <p:cNvPr id="919556" name="Text Box 10"/>
          <p:cNvSpPr txBox="1">
            <a:spLocks noChangeArrowheads="1"/>
          </p:cNvSpPr>
          <p:nvPr/>
        </p:nvSpPr>
        <p:spPr bwMode="auto">
          <a:xfrm>
            <a:off x="5292725" y="4724400"/>
            <a:ext cx="256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pitchFamily="18" charset="0"/>
              </a:defRPr>
            </a:lvl1pPr>
            <a:lvl2pPr marL="742950" indent="-285750" algn="l">
              <a:defRPr sz="2400">
                <a:solidFill>
                  <a:schemeClr val="tx1"/>
                </a:solidFill>
                <a:latin typeface="Times" pitchFamily="18" charset="0"/>
              </a:defRPr>
            </a:lvl2pPr>
            <a:lvl3pPr marL="1143000" indent="-228600" algn="l">
              <a:defRPr sz="2400">
                <a:solidFill>
                  <a:schemeClr val="tx1"/>
                </a:solidFill>
                <a:latin typeface="Times" pitchFamily="18" charset="0"/>
              </a:defRPr>
            </a:lvl3pPr>
            <a:lvl4pPr marL="1600200" indent="-228600" algn="l">
              <a:defRPr sz="2400">
                <a:solidFill>
                  <a:schemeClr val="tx1"/>
                </a:solidFill>
                <a:latin typeface="Times" pitchFamily="18" charset="0"/>
              </a:defRPr>
            </a:lvl4pPr>
            <a:lvl5pPr marL="2057400" indent="-228600" algn="l">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spcBef>
                <a:spcPct val="50000"/>
              </a:spcBef>
            </a:pPr>
            <a:r>
              <a:rPr lang="en-GB" sz="1800">
                <a:latin typeface="Arial" pitchFamily="34" charset="0"/>
                <a:cs typeface="Arial" pitchFamily="34" charset="0"/>
              </a:rPr>
              <a:t>Horizont</a:t>
            </a:r>
            <a:r>
              <a:rPr lang="cs-CZ" sz="1800">
                <a:latin typeface="Arial" pitchFamily="34" charset="0"/>
                <a:cs typeface="Arial" pitchFamily="34" charset="0"/>
              </a:rPr>
              <a:t>ální s axiálním sáním</a:t>
            </a:r>
            <a:endParaRPr lang="en-GB" sz="1800">
              <a:latin typeface="Arial" pitchFamily="34" charset="0"/>
              <a:cs typeface="Arial" pitchFamily="34" charset="0"/>
            </a:endParaRPr>
          </a:p>
        </p:txBody>
      </p:sp>
      <p:sp>
        <p:nvSpPr>
          <p:cNvPr id="919557" name="Line 16"/>
          <p:cNvSpPr>
            <a:spLocks noChangeShapeType="1"/>
          </p:cNvSpPr>
          <p:nvPr/>
        </p:nvSpPr>
        <p:spPr bwMode="auto">
          <a:xfrm>
            <a:off x="341313" y="2349500"/>
            <a:ext cx="84169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919558" name="Line 18"/>
          <p:cNvSpPr>
            <a:spLocks noChangeShapeType="1"/>
          </p:cNvSpPr>
          <p:nvPr/>
        </p:nvSpPr>
        <p:spPr bwMode="auto">
          <a:xfrm>
            <a:off x="341313" y="4137025"/>
            <a:ext cx="84169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pic>
        <p:nvPicPr>
          <p:cNvPr id="919559" name="Picture 6" descr="Cut TP pu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2133600"/>
            <a:ext cx="2081213"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9560" name="Picture 7" descr="Cut NK pu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1916113"/>
            <a:ext cx="2149475"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4841635"/>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8050" name="Picture 5" descr="Cut Immersible pu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5113" y="2008188"/>
            <a:ext cx="1385887"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8051" name="Picture 8" descr="Cut CH pu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313" y="2798763"/>
            <a:ext cx="278447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8052" name="Text Box 10"/>
          <p:cNvSpPr txBox="1">
            <a:spLocks noChangeArrowheads="1"/>
          </p:cNvSpPr>
          <p:nvPr/>
        </p:nvSpPr>
        <p:spPr bwMode="auto">
          <a:xfrm>
            <a:off x="3311525" y="5273675"/>
            <a:ext cx="1836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pitchFamily="18" charset="0"/>
              </a:defRPr>
            </a:lvl1pPr>
            <a:lvl2pPr marL="742950" indent="-285750" algn="l">
              <a:defRPr sz="2400">
                <a:solidFill>
                  <a:schemeClr val="tx1"/>
                </a:solidFill>
                <a:latin typeface="Times" pitchFamily="18" charset="0"/>
              </a:defRPr>
            </a:lvl2pPr>
            <a:lvl3pPr marL="1143000" indent="-228600" algn="l">
              <a:defRPr sz="2400">
                <a:solidFill>
                  <a:schemeClr val="tx1"/>
                </a:solidFill>
                <a:latin typeface="Times" pitchFamily="18" charset="0"/>
              </a:defRPr>
            </a:lvl3pPr>
            <a:lvl4pPr marL="1600200" indent="-228600" algn="l">
              <a:defRPr sz="2400">
                <a:solidFill>
                  <a:schemeClr val="tx1"/>
                </a:solidFill>
                <a:latin typeface="Times" pitchFamily="18" charset="0"/>
              </a:defRPr>
            </a:lvl4pPr>
            <a:lvl5pPr marL="2057400" indent="-228600" algn="l">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spcBef>
                <a:spcPct val="50000"/>
              </a:spcBef>
            </a:pPr>
            <a:r>
              <a:rPr lang="cs-CZ" sz="1800">
                <a:latin typeface="Arial" pitchFamily="34" charset="0"/>
                <a:cs typeface="Arial" pitchFamily="34" charset="0"/>
              </a:rPr>
              <a:t>Vertikální Inline</a:t>
            </a:r>
            <a:endParaRPr lang="en-GB" sz="1800">
              <a:latin typeface="Arial" pitchFamily="34" charset="0"/>
              <a:cs typeface="Arial" pitchFamily="34" charset="0"/>
            </a:endParaRPr>
          </a:p>
        </p:txBody>
      </p:sp>
      <p:sp>
        <p:nvSpPr>
          <p:cNvPr id="898053" name="Text Box 11"/>
          <p:cNvSpPr txBox="1">
            <a:spLocks noChangeArrowheads="1"/>
          </p:cNvSpPr>
          <p:nvPr/>
        </p:nvSpPr>
        <p:spPr bwMode="auto">
          <a:xfrm>
            <a:off x="341313" y="4643438"/>
            <a:ext cx="27447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pitchFamily="18" charset="0"/>
              </a:defRPr>
            </a:lvl1pPr>
            <a:lvl2pPr marL="742950" indent="-285750" algn="l">
              <a:defRPr sz="2400">
                <a:solidFill>
                  <a:schemeClr val="tx1"/>
                </a:solidFill>
                <a:latin typeface="Times" pitchFamily="18" charset="0"/>
              </a:defRPr>
            </a:lvl2pPr>
            <a:lvl3pPr marL="1143000" indent="-228600" algn="l">
              <a:defRPr sz="2400">
                <a:solidFill>
                  <a:schemeClr val="tx1"/>
                </a:solidFill>
                <a:latin typeface="Times" pitchFamily="18" charset="0"/>
              </a:defRPr>
            </a:lvl3pPr>
            <a:lvl4pPr marL="1600200" indent="-228600" algn="l">
              <a:defRPr sz="2400">
                <a:solidFill>
                  <a:schemeClr val="tx1"/>
                </a:solidFill>
                <a:latin typeface="Times" pitchFamily="18" charset="0"/>
              </a:defRPr>
            </a:lvl4pPr>
            <a:lvl5pPr marL="2057400" indent="-228600" algn="l">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spcBef>
                <a:spcPct val="50000"/>
              </a:spcBef>
            </a:pPr>
            <a:r>
              <a:rPr lang="cs-CZ" sz="1800">
                <a:latin typeface="Arial" pitchFamily="34" charset="0"/>
                <a:cs typeface="Arial" pitchFamily="34" charset="0"/>
              </a:rPr>
              <a:t>Horizontální s axiálním sáním</a:t>
            </a:r>
            <a:endParaRPr lang="en-GB" sz="1800">
              <a:latin typeface="Arial" pitchFamily="34" charset="0"/>
              <a:cs typeface="Arial" pitchFamily="34" charset="0"/>
            </a:endParaRPr>
          </a:p>
        </p:txBody>
      </p:sp>
      <p:sp>
        <p:nvSpPr>
          <p:cNvPr id="898054" name="Text Box 14"/>
          <p:cNvSpPr txBox="1">
            <a:spLocks noChangeArrowheads="1"/>
          </p:cNvSpPr>
          <p:nvPr/>
        </p:nvSpPr>
        <p:spPr bwMode="auto">
          <a:xfrm>
            <a:off x="5427663" y="5273675"/>
            <a:ext cx="1530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pitchFamily="18" charset="0"/>
              </a:defRPr>
            </a:lvl1pPr>
            <a:lvl2pPr marL="742950" indent="-285750" algn="l">
              <a:defRPr sz="2400">
                <a:solidFill>
                  <a:schemeClr val="tx1"/>
                </a:solidFill>
                <a:latin typeface="Times" pitchFamily="18" charset="0"/>
              </a:defRPr>
            </a:lvl2pPr>
            <a:lvl3pPr marL="1143000" indent="-228600" algn="l">
              <a:defRPr sz="2400">
                <a:solidFill>
                  <a:schemeClr val="tx1"/>
                </a:solidFill>
                <a:latin typeface="Times" pitchFamily="18" charset="0"/>
              </a:defRPr>
            </a:lvl3pPr>
            <a:lvl4pPr marL="1600200" indent="-228600" algn="l">
              <a:defRPr sz="2400">
                <a:solidFill>
                  <a:schemeClr val="tx1"/>
                </a:solidFill>
                <a:latin typeface="Times" pitchFamily="18" charset="0"/>
              </a:defRPr>
            </a:lvl4pPr>
            <a:lvl5pPr marL="2057400" indent="-228600" algn="l">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spcBef>
                <a:spcPct val="50000"/>
              </a:spcBef>
            </a:pPr>
            <a:r>
              <a:rPr lang="cs-CZ" sz="1800">
                <a:latin typeface="Arial" pitchFamily="34" charset="0"/>
                <a:cs typeface="Arial" pitchFamily="34" charset="0"/>
              </a:rPr>
              <a:t>Vnorná</a:t>
            </a:r>
            <a:endParaRPr lang="en-GB" sz="1800">
              <a:latin typeface="Arial" pitchFamily="34" charset="0"/>
              <a:cs typeface="Arial" pitchFamily="34" charset="0"/>
            </a:endParaRPr>
          </a:p>
        </p:txBody>
      </p:sp>
      <p:sp>
        <p:nvSpPr>
          <p:cNvPr id="898055" name="Text Box 15"/>
          <p:cNvSpPr txBox="1">
            <a:spLocks noChangeArrowheads="1"/>
          </p:cNvSpPr>
          <p:nvPr/>
        </p:nvSpPr>
        <p:spPr bwMode="auto">
          <a:xfrm>
            <a:off x="7434263" y="5273675"/>
            <a:ext cx="1709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pitchFamily="18" charset="0"/>
              </a:defRPr>
            </a:lvl1pPr>
            <a:lvl2pPr marL="742950" indent="-285750" algn="l">
              <a:defRPr sz="2400">
                <a:solidFill>
                  <a:schemeClr val="tx1"/>
                </a:solidFill>
                <a:latin typeface="Times" pitchFamily="18" charset="0"/>
              </a:defRPr>
            </a:lvl2pPr>
            <a:lvl3pPr marL="1143000" indent="-228600" algn="l">
              <a:defRPr sz="2400">
                <a:solidFill>
                  <a:schemeClr val="tx1"/>
                </a:solidFill>
                <a:latin typeface="Times" pitchFamily="18" charset="0"/>
              </a:defRPr>
            </a:lvl3pPr>
            <a:lvl4pPr marL="1600200" indent="-228600" algn="l">
              <a:defRPr sz="2400">
                <a:solidFill>
                  <a:schemeClr val="tx1"/>
                </a:solidFill>
                <a:latin typeface="Times" pitchFamily="18" charset="0"/>
              </a:defRPr>
            </a:lvl4pPr>
            <a:lvl5pPr marL="2057400" indent="-228600" algn="l">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spcBef>
                <a:spcPct val="50000"/>
              </a:spcBef>
            </a:pPr>
            <a:r>
              <a:rPr lang="cs-CZ" sz="1800">
                <a:latin typeface="Arial" pitchFamily="34" charset="0"/>
                <a:cs typeface="Arial" pitchFamily="34" charset="0"/>
              </a:rPr>
              <a:t>Ponorná</a:t>
            </a:r>
            <a:endParaRPr lang="en-GB" sz="1800">
              <a:latin typeface="Arial" pitchFamily="34" charset="0"/>
              <a:cs typeface="Arial" pitchFamily="34" charset="0"/>
            </a:endParaRPr>
          </a:p>
        </p:txBody>
      </p:sp>
      <p:sp>
        <p:nvSpPr>
          <p:cNvPr id="898056" name="Line 18"/>
          <p:cNvSpPr>
            <a:spLocks noChangeShapeType="1"/>
          </p:cNvSpPr>
          <p:nvPr/>
        </p:nvSpPr>
        <p:spPr bwMode="auto">
          <a:xfrm>
            <a:off x="341313" y="2349500"/>
            <a:ext cx="3286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pic>
        <p:nvPicPr>
          <p:cNvPr id="898057" name="Picture 7" descr="Cut LaC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6463" y="1719263"/>
            <a:ext cx="1223962"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8058" name="Line 20"/>
          <p:cNvSpPr>
            <a:spLocks noChangeShapeType="1"/>
          </p:cNvSpPr>
          <p:nvPr/>
        </p:nvSpPr>
        <p:spPr bwMode="auto">
          <a:xfrm>
            <a:off x="4437063" y="2349500"/>
            <a:ext cx="12144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pic>
        <p:nvPicPr>
          <p:cNvPr id="898059" name="Picture 6" descr="Cut submersible pu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3663" y="638175"/>
            <a:ext cx="652462" cy="451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8060" name="Line 21"/>
          <p:cNvSpPr>
            <a:spLocks noChangeShapeType="1"/>
          </p:cNvSpPr>
          <p:nvPr/>
        </p:nvSpPr>
        <p:spPr bwMode="auto">
          <a:xfrm>
            <a:off x="6584950" y="2349500"/>
            <a:ext cx="11366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98061" name="Line 22"/>
          <p:cNvSpPr>
            <a:spLocks noChangeShapeType="1"/>
          </p:cNvSpPr>
          <p:nvPr/>
        </p:nvSpPr>
        <p:spPr bwMode="auto">
          <a:xfrm>
            <a:off x="8370888" y="2349500"/>
            <a:ext cx="43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98062" name="Line 23"/>
          <p:cNvSpPr>
            <a:spLocks noChangeShapeType="1"/>
          </p:cNvSpPr>
          <p:nvPr/>
        </p:nvSpPr>
        <p:spPr bwMode="auto">
          <a:xfrm>
            <a:off x="341313" y="4578350"/>
            <a:ext cx="31051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98063" name="Line 24"/>
          <p:cNvSpPr>
            <a:spLocks noChangeShapeType="1"/>
          </p:cNvSpPr>
          <p:nvPr/>
        </p:nvSpPr>
        <p:spPr bwMode="auto">
          <a:xfrm>
            <a:off x="4616450" y="4578350"/>
            <a:ext cx="99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98064" name="Line 25"/>
          <p:cNvSpPr>
            <a:spLocks noChangeShapeType="1"/>
          </p:cNvSpPr>
          <p:nvPr/>
        </p:nvSpPr>
        <p:spPr bwMode="auto">
          <a:xfrm>
            <a:off x="6343650" y="4578350"/>
            <a:ext cx="13779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98065" name="Line 26"/>
          <p:cNvSpPr>
            <a:spLocks noChangeShapeType="1"/>
          </p:cNvSpPr>
          <p:nvPr/>
        </p:nvSpPr>
        <p:spPr bwMode="auto">
          <a:xfrm>
            <a:off x="8362950" y="4578350"/>
            <a:ext cx="4397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98066" name="Text Box 5"/>
          <p:cNvSpPr txBox="1">
            <a:spLocks noChangeArrowheads="1"/>
          </p:cNvSpPr>
          <p:nvPr/>
        </p:nvSpPr>
        <p:spPr bwMode="auto">
          <a:xfrm>
            <a:off x="468313" y="476250"/>
            <a:ext cx="79200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pitchFamily="18" charset="0"/>
              </a:defRPr>
            </a:lvl1pPr>
            <a:lvl2pPr marL="742950" indent="-285750" algn="l">
              <a:defRPr sz="2400">
                <a:solidFill>
                  <a:schemeClr val="tx1"/>
                </a:solidFill>
                <a:latin typeface="Times" pitchFamily="18" charset="0"/>
              </a:defRPr>
            </a:lvl2pPr>
            <a:lvl3pPr marL="1143000" indent="-228600" algn="l">
              <a:defRPr sz="2400">
                <a:solidFill>
                  <a:schemeClr val="tx1"/>
                </a:solidFill>
                <a:latin typeface="Times" pitchFamily="18" charset="0"/>
              </a:defRPr>
            </a:lvl3pPr>
            <a:lvl4pPr marL="1600200" indent="-228600" algn="l">
              <a:defRPr sz="2400">
                <a:solidFill>
                  <a:schemeClr val="tx1"/>
                </a:solidFill>
                <a:latin typeface="Times" pitchFamily="18" charset="0"/>
              </a:defRPr>
            </a:lvl4pPr>
            <a:lvl5pPr marL="2057400" indent="-228600" algn="l">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eaLnBrk="1" hangingPunct="1">
              <a:spcBef>
                <a:spcPct val="50000"/>
              </a:spcBef>
            </a:pPr>
            <a:r>
              <a:rPr lang="cs-CZ" sz="3200" b="1">
                <a:latin typeface="Arial" pitchFamily="34" charset="0"/>
                <a:cs typeface="Arial" pitchFamily="34" charset="0"/>
              </a:rPr>
              <a:t>Typy odstředivých čerpadel  Vícestupňová č.</a:t>
            </a:r>
            <a:endParaRPr lang="en-GB" sz="3200" b="1">
              <a:latin typeface="Arial" pitchFamily="34" charset="0"/>
              <a:cs typeface="Arial" pitchFamily="34" charset="0"/>
            </a:endParaRPr>
          </a:p>
        </p:txBody>
      </p:sp>
    </p:spTree>
    <p:extLst>
      <p:ext uri="{BB962C8B-B14F-4D97-AF65-F5344CB8AC3E}">
        <p14:creationId xmlns:p14="http://schemas.microsoft.com/office/powerpoint/2010/main" val="2404762712"/>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8" name="Line 2"/>
          <p:cNvSpPr>
            <a:spLocks noChangeShapeType="1"/>
          </p:cNvSpPr>
          <p:nvPr/>
        </p:nvSpPr>
        <p:spPr bwMode="auto">
          <a:xfrm>
            <a:off x="6118225" y="3898900"/>
            <a:ext cx="1524000"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18179" name="Rectangle 3"/>
          <p:cNvSpPr>
            <a:spLocks noChangeArrowheads="1"/>
          </p:cNvSpPr>
          <p:nvPr/>
        </p:nvSpPr>
        <p:spPr bwMode="auto">
          <a:xfrm>
            <a:off x="5508625" y="2781300"/>
            <a:ext cx="2743200" cy="13144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18180" name="Text Box 4"/>
          <p:cNvSpPr txBox="1">
            <a:spLocks noChangeArrowheads="1"/>
          </p:cNvSpPr>
          <p:nvPr/>
        </p:nvSpPr>
        <p:spPr bwMode="auto">
          <a:xfrm>
            <a:off x="468313" y="2060575"/>
            <a:ext cx="43688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190500">
              <a:defRPr sz="2400">
                <a:solidFill>
                  <a:schemeClr val="tx1"/>
                </a:solidFill>
                <a:latin typeface="Times" pitchFamily="18" charset="0"/>
              </a:defRPr>
            </a:lvl1pPr>
            <a:lvl2pPr algn="l" defTabSz="190500">
              <a:defRPr sz="2400">
                <a:solidFill>
                  <a:schemeClr val="tx1"/>
                </a:solidFill>
                <a:latin typeface="Times" pitchFamily="18" charset="0"/>
              </a:defRPr>
            </a:lvl2pPr>
            <a:lvl3pPr algn="l" defTabSz="190500">
              <a:defRPr sz="2400">
                <a:solidFill>
                  <a:schemeClr val="tx1"/>
                </a:solidFill>
                <a:latin typeface="Times" pitchFamily="18" charset="0"/>
              </a:defRPr>
            </a:lvl3pPr>
            <a:lvl4pPr algn="l" defTabSz="190500">
              <a:defRPr sz="2400">
                <a:solidFill>
                  <a:schemeClr val="tx1"/>
                </a:solidFill>
                <a:latin typeface="Times" pitchFamily="18" charset="0"/>
              </a:defRPr>
            </a:lvl4pPr>
            <a:lvl5pPr algn="l" defTabSz="190500">
              <a:defRPr sz="2400">
                <a:solidFill>
                  <a:schemeClr val="tx1"/>
                </a:solidFill>
                <a:latin typeface="Times" pitchFamily="18" charset="0"/>
              </a:defRPr>
            </a:lvl5pPr>
            <a:lvl6pPr defTabSz="190500" eaLnBrk="0" fontAlgn="base" hangingPunct="0">
              <a:spcBef>
                <a:spcPct val="0"/>
              </a:spcBef>
              <a:spcAft>
                <a:spcPct val="0"/>
              </a:spcAft>
              <a:defRPr sz="2400">
                <a:solidFill>
                  <a:schemeClr val="tx1"/>
                </a:solidFill>
                <a:latin typeface="Times" pitchFamily="18" charset="0"/>
              </a:defRPr>
            </a:lvl6pPr>
            <a:lvl7pPr defTabSz="190500" eaLnBrk="0" fontAlgn="base" hangingPunct="0">
              <a:spcBef>
                <a:spcPct val="0"/>
              </a:spcBef>
              <a:spcAft>
                <a:spcPct val="0"/>
              </a:spcAft>
              <a:defRPr sz="2400">
                <a:solidFill>
                  <a:schemeClr val="tx1"/>
                </a:solidFill>
                <a:latin typeface="Times" pitchFamily="18" charset="0"/>
              </a:defRPr>
            </a:lvl7pPr>
            <a:lvl8pPr defTabSz="190500" eaLnBrk="0" fontAlgn="base" hangingPunct="0">
              <a:spcBef>
                <a:spcPct val="0"/>
              </a:spcBef>
              <a:spcAft>
                <a:spcPct val="0"/>
              </a:spcAft>
              <a:defRPr sz="2400">
                <a:solidFill>
                  <a:schemeClr val="tx1"/>
                </a:solidFill>
                <a:latin typeface="Times" pitchFamily="18" charset="0"/>
              </a:defRPr>
            </a:lvl8pPr>
            <a:lvl9pPr defTabSz="190500" eaLnBrk="0" fontAlgn="base" hangingPunct="0">
              <a:spcBef>
                <a:spcPct val="0"/>
              </a:spcBef>
              <a:spcAft>
                <a:spcPct val="0"/>
              </a:spcAft>
              <a:defRPr sz="2400">
                <a:solidFill>
                  <a:schemeClr val="tx1"/>
                </a:solidFill>
                <a:latin typeface="Times" pitchFamily="18" charset="0"/>
              </a:defRPr>
            </a:lvl9pPr>
          </a:lstStyle>
          <a:p>
            <a:pPr eaLnBrk="1" hangingPunct="1">
              <a:lnSpc>
                <a:spcPct val="120000"/>
              </a:lnSpc>
            </a:pPr>
            <a:r>
              <a:rPr lang="cs-CZ" sz="2000" b="1">
                <a:latin typeface="Arial" pitchFamily="34" charset="0"/>
              </a:rPr>
              <a:t>Charakteristickou křivku </a:t>
            </a:r>
            <a:r>
              <a:rPr lang="da-DK" sz="2000" b="1">
                <a:latin typeface="Arial" pitchFamily="34" charset="0"/>
              </a:rPr>
              <a:t>čerpadla</a:t>
            </a:r>
            <a:r>
              <a:rPr lang="cs-CZ" sz="2000" b="1">
                <a:latin typeface="Arial" pitchFamily="34" charset="0"/>
              </a:rPr>
              <a:t> Q-H</a:t>
            </a:r>
            <a:r>
              <a:rPr lang="da-DK" sz="2000" b="1">
                <a:latin typeface="Arial" pitchFamily="34" charset="0"/>
              </a:rPr>
              <a:t> ukazuje diagram, kde Q (</a:t>
            </a:r>
            <a:r>
              <a:rPr lang="cs-CZ" sz="2000" b="1">
                <a:latin typeface="Arial" pitchFamily="34" charset="0"/>
              </a:rPr>
              <a:t>průtok</a:t>
            </a:r>
            <a:r>
              <a:rPr lang="da-DK" sz="2000" b="1">
                <a:latin typeface="Arial" pitchFamily="34" charset="0"/>
              </a:rPr>
              <a:t>) je uvedeno na ose X </a:t>
            </a:r>
            <a:r>
              <a:rPr lang="cs-CZ" sz="2000" b="1">
                <a:latin typeface="Arial" pitchFamily="34" charset="0"/>
              </a:rPr>
              <a:t/>
            </a:r>
            <a:br>
              <a:rPr lang="cs-CZ" sz="2000" b="1">
                <a:latin typeface="Arial" pitchFamily="34" charset="0"/>
              </a:rPr>
            </a:br>
            <a:r>
              <a:rPr lang="da-DK" sz="2000" b="1">
                <a:latin typeface="Arial" pitchFamily="34" charset="0"/>
              </a:rPr>
              <a:t>a H (</a:t>
            </a:r>
            <a:r>
              <a:rPr lang="cs-CZ" sz="2000" b="1">
                <a:latin typeface="Arial" pitchFamily="34" charset="0"/>
              </a:rPr>
              <a:t>tlakový rozdíl/</a:t>
            </a:r>
            <a:r>
              <a:rPr lang="da-DK" sz="2000" b="1">
                <a:latin typeface="Arial" pitchFamily="34" charset="0"/>
              </a:rPr>
              <a:t>dopravní výška) nebo p (tlak) na ose Y.	</a:t>
            </a:r>
          </a:p>
          <a:p>
            <a:pPr eaLnBrk="1" hangingPunct="1">
              <a:lnSpc>
                <a:spcPct val="120000"/>
              </a:lnSpc>
            </a:pPr>
            <a:r>
              <a:rPr lang="en-GB" sz="2000" b="1">
                <a:latin typeface="Arial" pitchFamily="34" charset="0"/>
              </a:rPr>
              <a:t>	Q =  m</a:t>
            </a:r>
            <a:r>
              <a:rPr lang="en-GB" sz="2000" b="1" baseline="30000">
                <a:latin typeface="Arial" pitchFamily="34" charset="0"/>
              </a:rPr>
              <a:t>3</a:t>
            </a:r>
            <a:r>
              <a:rPr lang="en-GB" sz="2000" b="1">
                <a:latin typeface="Arial" pitchFamily="34" charset="0"/>
              </a:rPr>
              <a:t>/</a:t>
            </a:r>
            <a:r>
              <a:rPr lang="cs-CZ" sz="2000" b="1">
                <a:latin typeface="Arial" pitchFamily="34" charset="0"/>
              </a:rPr>
              <a:t>h</a:t>
            </a:r>
            <a:r>
              <a:rPr lang="en-GB" sz="2000" b="1">
                <a:latin typeface="Arial" pitchFamily="34" charset="0"/>
              </a:rPr>
              <a:t>; l/s; m</a:t>
            </a:r>
            <a:r>
              <a:rPr lang="en-GB" sz="2000" b="1" baseline="30000">
                <a:latin typeface="Arial" pitchFamily="34" charset="0"/>
              </a:rPr>
              <a:t>3</a:t>
            </a:r>
            <a:r>
              <a:rPr lang="en-GB" sz="2000" b="1">
                <a:latin typeface="Arial" pitchFamily="34" charset="0"/>
              </a:rPr>
              <a:t>/s</a:t>
            </a:r>
          </a:p>
          <a:p>
            <a:pPr eaLnBrk="1" hangingPunct="1">
              <a:lnSpc>
                <a:spcPct val="120000"/>
              </a:lnSpc>
            </a:pPr>
            <a:r>
              <a:rPr lang="en-GB" sz="2000" b="1">
                <a:latin typeface="Arial" pitchFamily="34" charset="0"/>
              </a:rPr>
              <a:t>	H =  m  </a:t>
            </a:r>
            <a:r>
              <a:rPr lang="cs-CZ" sz="2000" b="1">
                <a:latin typeface="Arial" pitchFamily="34" charset="0"/>
              </a:rPr>
              <a:t>vodního sloupce</a:t>
            </a:r>
            <a:r>
              <a:rPr lang="en-GB" sz="2000" b="1">
                <a:latin typeface="Arial" pitchFamily="34" charset="0"/>
              </a:rPr>
              <a:t> ;</a:t>
            </a:r>
          </a:p>
          <a:p>
            <a:pPr eaLnBrk="1" hangingPunct="1">
              <a:lnSpc>
                <a:spcPct val="120000"/>
              </a:lnSpc>
            </a:pPr>
            <a:r>
              <a:rPr lang="en-GB" sz="2000" b="1">
                <a:latin typeface="Arial" pitchFamily="34" charset="0"/>
              </a:rPr>
              <a:t>	p =  kPa</a:t>
            </a:r>
            <a:r>
              <a:rPr lang="en-GB" sz="2000">
                <a:latin typeface="Arial" pitchFamily="34" charset="0"/>
              </a:rPr>
              <a:t>	</a:t>
            </a:r>
          </a:p>
        </p:txBody>
      </p:sp>
      <p:grpSp>
        <p:nvGrpSpPr>
          <p:cNvPr id="818183" name="Group 7"/>
          <p:cNvGrpSpPr>
            <a:grpSpLocks/>
          </p:cNvGrpSpPr>
          <p:nvPr/>
        </p:nvGrpSpPr>
        <p:grpSpPr bwMode="auto">
          <a:xfrm>
            <a:off x="6118225" y="2895600"/>
            <a:ext cx="1524000" cy="742950"/>
            <a:chOff x="2880" y="1248"/>
            <a:chExt cx="720" cy="624"/>
          </a:xfrm>
        </p:grpSpPr>
        <p:sp>
          <p:nvSpPr>
            <p:cNvPr id="818184" name="Line 8"/>
            <p:cNvSpPr>
              <a:spLocks noChangeShapeType="1"/>
            </p:cNvSpPr>
            <p:nvPr/>
          </p:nvSpPr>
          <p:spPr bwMode="auto">
            <a:xfrm flipV="1">
              <a:off x="2928" y="1248"/>
              <a:ext cx="0" cy="62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18185" name="Line 9"/>
            <p:cNvSpPr>
              <a:spLocks noChangeShapeType="1"/>
            </p:cNvSpPr>
            <p:nvPr/>
          </p:nvSpPr>
          <p:spPr bwMode="auto">
            <a:xfrm>
              <a:off x="2880" y="1824"/>
              <a:ext cx="72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818186" name="Text Box 10"/>
          <p:cNvSpPr txBox="1">
            <a:spLocks noChangeArrowheads="1"/>
          </p:cNvSpPr>
          <p:nvPr/>
        </p:nvSpPr>
        <p:spPr bwMode="auto">
          <a:xfrm>
            <a:off x="5876925" y="2887663"/>
            <a:ext cx="257175"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lnSpc>
                <a:spcPct val="120000"/>
              </a:lnSpc>
            </a:pPr>
            <a:r>
              <a:rPr lang="da-DK">
                <a:latin typeface="Arial" pitchFamily="34" charset="0"/>
              </a:rPr>
              <a:t>H</a:t>
            </a:r>
          </a:p>
          <a:p>
            <a:pPr algn="l" eaLnBrk="1" hangingPunct="1">
              <a:lnSpc>
                <a:spcPct val="120000"/>
              </a:lnSpc>
            </a:pPr>
            <a:r>
              <a:rPr lang="da-DK">
                <a:latin typeface="Arial" pitchFamily="34" charset="0"/>
              </a:rPr>
              <a:t>p</a:t>
            </a:r>
            <a:endParaRPr lang="en-GB">
              <a:latin typeface="Arial" pitchFamily="34" charset="0"/>
            </a:endParaRPr>
          </a:p>
        </p:txBody>
      </p:sp>
      <p:sp>
        <p:nvSpPr>
          <p:cNvPr id="818187" name="Text Box 11"/>
          <p:cNvSpPr txBox="1">
            <a:spLocks noChangeArrowheads="1"/>
          </p:cNvSpPr>
          <p:nvPr/>
        </p:nvSpPr>
        <p:spPr bwMode="auto">
          <a:xfrm>
            <a:off x="7337425" y="3592513"/>
            <a:ext cx="26352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da-DK">
                <a:latin typeface="Arial" pitchFamily="34" charset="0"/>
              </a:rPr>
              <a:t>Q</a:t>
            </a:r>
            <a:endParaRPr lang="en-GB">
              <a:latin typeface="Arial" pitchFamily="34" charset="0"/>
            </a:endParaRPr>
          </a:p>
        </p:txBody>
      </p:sp>
      <p:sp>
        <p:nvSpPr>
          <p:cNvPr id="818188" name="Arc 12"/>
          <p:cNvSpPr>
            <a:spLocks/>
          </p:cNvSpPr>
          <p:nvPr/>
        </p:nvSpPr>
        <p:spPr bwMode="auto">
          <a:xfrm>
            <a:off x="6219825" y="3067050"/>
            <a:ext cx="1154113" cy="514350"/>
          </a:xfrm>
          <a:custGeom>
            <a:avLst/>
            <a:gdLst>
              <a:gd name="G0" fmla="+- 0 0 0"/>
              <a:gd name="G1" fmla="+- 21600 0 0"/>
              <a:gd name="G2" fmla="+- 21600 0 0"/>
              <a:gd name="T0" fmla="*/ 0 w 21432"/>
              <a:gd name="T1" fmla="*/ 0 h 21600"/>
              <a:gd name="T2" fmla="*/ 21432 w 21432"/>
              <a:gd name="T3" fmla="*/ 18910 h 21600"/>
              <a:gd name="T4" fmla="*/ 0 w 21432"/>
              <a:gd name="T5" fmla="*/ 21600 h 21600"/>
            </a:gdLst>
            <a:ahLst/>
            <a:cxnLst>
              <a:cxn ang="0">
                <a:pos x="T0" y="T1"/>
              </a:cxn>
              <a:cxn ang="0">
                <a:pos x="T2" y="T3"/>
              </a:cxn>
              <a:cxn ang="0">
                <a:pos x="T4" y="T5"/>
              </a:cxn>
            </a:cxnLst>
            <a:rect l="0" t="0" r="r" b="b"/>
            <a:pathLst>
              <a:path w="21432" h="21600" fill="none" extrusionOk="0">
                <a:moveTo>
                  <a:pt x="-1" y="0"/>
                </a:moveTo>
                <a:cubicBezTo>
                  <a:pt x="10889" y="0"/>
                  <a:pt x="20075" y="8105"/>
                  <a:pt x="21431" y="18910"/>
                </a:cubicBezTo>
              </a:path>
              <a:path w="21432" h="21600" stroke="0" extrusionOk="0">
                <a:moveTo>
                  <a:pt x="-1" y="0"/>
                </a:moveTo>
                <a:cubicBezTo>
                  <a:pt x="10889" y="0"/>
                  <a:pt x="20075" y="8105"/>
                  <a:pt x="21431" y="18910"/>
                </a:cubicBezTo>
                <a:lnTo>
                  <a:pt x="0" y="21600"/>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818189" name="Group 13"/>
          <p:cNvGrpSpPr>
            <a:grpSpLocks/>
          </p:cNvGrpSpPr>
          <p:nvPr/>
        </p:nvGrpSpPr>
        <p:grpSpPr bwMode="auto">
          <a:xfrm rot="5400000" flipH="1">
            <a:off x="6765131" y="3740944"/>
            <a:ext cx="179388" cy="317500"/>
            <a:chOff x="1152" y="2064"/>
            <a:chExt cx="288" cy="288"/>
          </a:xfrm>
        </p:grpSpPr>
        <p:sp>
          <p:nvSpPr>
            <p:cNvPr id="818190" name="Oval 14"/>
            <p:cNvSpPr>
              <a:spLocks noChangeArrowheads="1"/>
            </p:cNvSpPr>
            <p:nvPr/>
          </p:nvSpPr>
          <p:spPr bwMode="auto">
            <a:xfrm>
              <a:off x="1152" y="2064"/>
              <a:ext cx="288" cy="288"/>
            </a:xfrm>
            <a:prstGeom prst="ellipse">
              <a:avLst/>
            </a:prstGeom>
            <a:solidFill>
              <a:schemeClr val="bg1"/>
            </a:solidFill>
            <a:ln w="9525">
              <a:solidFill>
                <a:schemeClr val="tx1"/>
              </a:solidFill>
              <a:round/>
              <a:headEn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18191" name="Line 15"/>
            <p:cNvSpPr>
              <a:spLocks noChangeShapeType="1"/>
            </p:cNvSpPr>
            <p:nvPr/>
          </p:nvSpPr>
          <p:spPr bwMode="auto">
            <a:xfrm flipH="1">
              <a:off x="1152" y="2064"/>
              <a:ext cx="144" cy="144"/>
            </a:xfrm>
            <a:prstGeom prst="line">
              <a:avLst/>
            </a:prstGeom>
            <a:noFill/>
            <a:ln w="9525">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18192" name="Line 16"/>
            <p:cNvSpPr>
              <a:spLocks noChangeShapeType="1"/>
            </p:cNvSpPr>
            <p:nvPr/>
          </p:nvSpPr>
          <p:spPr bwMode="auto">
            <a:xfrm>
              <a:off x="1296" y="2064"/>
              <a:ext cx="144" cy="144"/>
            </a:xfrm>
            <a:prstGeom prst="line">
              <a:avLst/>
            </a:prstGeom>
            <a:noFill/>
            <a:ln w="9525">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818193" name="Text Box 17"/>
          <p:cNvSpPr txBox="1">
            <a:spLocks noChangeArrowheads="1"/>
          </p:cNvSpPr>
          <p:nvPr/>
        </p:nvSpPr>
        <p:spPr bwMode="auto">
          <a:xfrm>
            <a:off x="7316788" y="2940050"/>
            <a:ext cx="4873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da-DK" sz="1000">
                <a:latin typeface="Arial" pitchFamily="34" charset="0"/>
              </a:rPr>
              <a:t>Q - H</a:t>
            </a:r>
            <a:endParaRPr lang="en-GB" sz="1000">
              <a:latin typeface="Arial" pitchFamily="34" charset="0"/>
            </a:endParaRPr>
          </a:p>
        </p:txBody>
      </p:sp>
      <p:sp>
        <p:nvSpPr>
          <p:cNvPr id="818194" name="Line 18"/>
          <p:cNvSpPr>
            <a:spLocks noChangeShapeType="1"/>
          </p:cNvSpPr>
          <p:nvPr/>
        </p:nvSpPr>
        <p:spPr bwMode="auto">
          <a:xfrm flipH="1">
            <a:off x="7134225" y="3124200"/>
            <a:ext cx="439738" cy="114300"/>
          </a:xfrm>
          <a:prstGeom prst="line">
            <a:avLst/>
          </a:prstGeom>
          <a:noFill/>
          <a:ln w="635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18195" name="Text Box 19"/>
          <p:cNvSpPr txBox="1">
            <a:spLocks noChangeArrowheads="1"/>
          </p:cNvSpPr>
          <p:nvPr/>
        </p:nvSpPr>
        <p:spPr bwMode="auto">
          <a:xfrm>
            <a:off x="900113" y="549275"/>
            <a:ext cx="75612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sz="3200" b="1">
                <a:latin typeface="Arial" pitchFamily="34" charset="0"/>
              </a:rPr>
              <a:t>Charakteristická k</a:t>
            </a:r>
            <a:r>
              <a:rPr lang="da-DK" sz="3200" b="1">
                <a:latin typeface="Arial" pitchFamily="34" charset="0"/>
              </a:rPr>
              <a:t>řivka</a:t>
            </a:r>
            <a:r>
              <a:rPr lang="cs-CZ" sz="3200" b="1">
                <a:latin typeface="Arial" pitchFamily="34" charset="0"/>
              </a:rPr>
              <a:t> čerpadla</a:t>
            </a:r>
            <a:r>
              <a:rPr lang="da-DK" sz="3200" b="1">
                <a:latin typeface="Arial" pitchFamily="34" charset="0"/>
              </a:rPr>
              <a:t> Q</a:t>
            </a:r>
            <a:r>
              <a:rPr lang="cs-CZ" sz="3200" b="1">
                <a:latin typeface="Arial" pitchFamily="34" charset="0"/>
              </a:rPr>
              <a:t>-</a:t>
            </a:r>
            <a:r>
              <a:rPr lang="da-DK" sz="3200" b="1">
                <a:latin typeface="Arial" pitchFamily="34" charset="0"/>
              </a:rPr>
              <a:t>H</a:t>
            </a:r>
            <a:endParaRPr lang="cs-CZ" sz="3200" b="1">
              <a:latin typeface="Arial" pitchFamily="34" charset="0"/>
            </a:endParaRPr>
          </a:p>
        </p:txBody>
      </p:sp>
    </p:spTree>
    <p:extLst>
      <p:ext uri="{BB962C8B-B14F-4D97-AF65-F5344CB8AC3E}">
        <p14:creationId xmlns:p14="http://schemas.microsoft.com/office/powerpoint/2010/main" val="4047727946"/>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Grundfos1_2012">
  <a:themeElements>
    <a:clrScheme name="Grundfos colours 01">
      <a:dk1>
        <a:sysClr val="windowText" lastClr="000000"/>
      </a:dk1>
      <a:lt1>
        <a:sysClr val="window" lastClr="FFFFFF"/>
      </a:lt1>
      <a:dk2>
        <a:srgbClr val="11497B"/>
      </a:dk2>
      <a:lt2>
        <a:srgbClr val="D6E0E9"/>
      </a:lt2>
      <a:accent1>
        <a:srgbClr val="0068B4"/>
      </a:accent1>
      <a:accent2>
        <a:srgbClr val="73A0CD"/>
      </a:accent2>
      <a:accent3>
        <a:srgbClr val="CFE6F9"/>
      </a:accent3>
      <a:accent4>
        <a:srgbClr val="5D5D5C"/>
      </a:accent4>
      <a:accent5>
        <a:srgbClr val="969A9C"/>
      </a:accent5>
      <a:accent6>
        <a:srgbClr val="E1E1DE"/>
      </a:accent6>
      <a:hlink>
        <a:srgbClr val="0000FF"/>
      </a:hlink>
      <a:folHlink>
        <a:srgbClr val="800080"/>
      </a:folHlink>
    </a:clrScheme>
    <a:fontScheme name="Grundfos Basic V2">
      <a:majorFont>
        <a:latin typeface="Grundfos TheSans V2"/>
        <a:ea typeface=""/>
        <a:cs typeface=""/>
      </a:majorFont>
      <a:minorFont>
        <a:latin typeface="Grundfos TheSans V2"/>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500" dirty="0">
            <a:latin typeface="+mn-lt"/>
          </a:defRPr>
        </a:defPPr>
      </a:lstStyle>
    </a:txDef>
  </a:objectDefaults>
  <a:extraClrSchemeLst/>
</a:theme>
</file>

<file path=ppt/theme/theme2.xml><?xml version="1.0" encoding="utf-8"?>
<a:theme xmlns:a="http://schemas.openxmlformats.org/drawingml/2006/main" name="Intro slides">
  <a:themeElements>
    <a:clrScheme name="Grundfos colours 01">
      <a:dk1>
        <a:sysClr val="windowText" lastClr="000000"/>
      </a:dk1>
      <a:lt1>
        <a:sysClr val="window" lastClr="FFFFFF"/>
      </a:lt1>
      <a:dk2>
        <a:srgbClr val="11497B"/>
      </a:dk2>
      <a:lt2>
        <a:srgbClr val="D6E0E9"/>
      </a:lt2>
      <a:accent1>
        <a:srgbClr val="0068B4"/>
      </a:accent1>
      <a:accent2>
        <a:srgbClr val="73A0CD"/>
      </a:accent2>
      <a:accent3>
        <a:srgbClr val="CFE6F9"/>
      </a:accent3>
      <a:accent4>
        <a:srgbClr val="5D5D5C"/>
      </a:accent4>
      <a:accent5>
        <a:srgbClr val="969A9C"/>
      </a:accent5>
      <a:accent6>
        <a:srgbClr val="E1E1DE"/>
      </a:accent6>
      <a:hlink>
        <a:srgbClr val="0000FF"/>
      </a:hlink>
      <a:folHlink>
        <a:srgbClr val="800080"/>
      </a:folHlink>
    </a:clrScheme>
    <a:fontScheme name="Grundfos Basic V2">
      <a:majorFont>
        <a:latin typeface="Grundfos TheSans V2"/>
        <a:ea typeface=""/>
        <a:cs typeface=""/>
      </a:majorFont>
      <a:minorFont>
        <a:latin typeface="Grundfos TheSans V2"/>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Grundfos1_2012</Template>
  <TotalTime>0</TotalTime>
  <Words>1825</Words>
  <Application>Microsoft Office PowerPoint</Application>
  <PresentationFormat>On-screen Show (4:3)</PresentationFormat>
  <Paragraphs>450</Paragraphs>
  <Slides>51</Slides>
  <Notes>12</Notes>
  <HiddenSlides>0</HiddenSlides>
  <MMClips>0</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51</vt:i4>
      </vt:variant>
    </vt:vector>
  </HeadingPairs>
  <TitlesOfParts>
    <vt:vector size="56" baseType="lpstr">
      <vt:lpstr>Grundfos1_2012</vt:lpstr>
      <vt:lpstr>Intro slides</vt:lpstr>
      <vt:lpstr>Photo Editor Photo</vt:lpstr>
      <vt:lpstr>Visio.Drawing.11</vt:lpstr>
      <vt:lpstr>Drawing</vt:lpstr>
      <vt:lpstr> </vt:lpstr>
      <vt:lpstr>OBSAH</vt:lpstr>
      <vt:lpstr>Grundfos</vt:lpstr>
      <vt:lpstr>PowerPoint Presentation</vt:lpstr>
      <vt:lpstr> </vt:lpstr>
      <vt:lpstr>  </vt:lpstr>
      <vt:lpstr>PowerPoint Presentation</vt:lpstr>
      <vt:lpstr>PowerPoint Presentation</vt:lpstr>
      <vt:lpstr>PowerPoint Presentation</vt:lpstr>
      <vt:lpstr>PowerPoint Presentation</vt:lpstr>
      <vt:lpstr> </vt:lpstr>
      <vt:lpstr>INSTALACE – POLOHA HŘÍDELE</vt:lpstr>
      <vt:lpstr>INSTALACE – POLOHY SVORKOVNICE</vt:lpstr>
      <vt:lpstr>PowerPoint Presentation</vt:lpstr>
      <vt:lpstr>PowerPoint Presentation</vt:lpstr>
      <vt:lpstr>INSTALACE – ZMĚNA OTÁČEK</vt:lpstr>
      <vt:lpstr>PowerPoint Presentation</vt:lpstr>
      <vt:lpstr> </vt:lpstr>
      <vt:lpstr>Směrnice EuP/ErP</vt:lpstr>
      <vt:lpstr>PowerPoint Presentation</vt:lpstr>
      <vt:lpstr>PowerPoint Presentation</vt:lpstr>
      <vt:lpstr>PowerPoint Presentation</vt:lpstr>
      <vt:lpstr>PowerPoint Presentation</vt:lpstr>
      <vt:lpstr> </vt:lpstr>
      <vt:lpstr>PowerPoint Presentation</vt:lpstr>
      <vt:lpstr> </vt:lpstr>
      <vt:lpstr> </vt:lpstr>
      <vt:lpstr>PowerPoint Presentation</vt:lpstr>
      <vt:lpstr>Energetická účinnost</vt:lpstr>
      <vt:lpstr>MOTORY Grundfos BlueFlux (IE2/IE3) </vt:lpstr>
      <vt:lpstr> </vt:lpstr>
      <vt:lpstr>ALPHA2</vt:lpstr>
      <vt:lpstr>PowerPoint Presentation</vt:lpstr>
      <vt:lpstr> </vt:lpstr>
      <vt:lpstr>NOVÁ ŘADA COMFORT PM</vt:lpstr>
      <vt:lpstr>COMFORT AUTOADAPT</vt:lpstr>
      <vt:lpstr>COMFORT AUTOADAPT</vt:lpstr>
      <vt:lpstr> </vt:lpstr>
      <vt:lpstr>ALPHA2 = nejnižší spotřeba el. energie</vt:lpstr>
      <vt:lpstr>PowerPoint Presentation</vt:lpstr>
      <vt:lpstr> </vt:lpstr>
      <vt:lpstr>PowerPoint Presentation</vt:lpstr>
      <vt:lpstr>PowerPoint Presentation</vt:lpstr>
      <vt:lpstr>Snadná instalace</vt:lpstr>
      <vt:lpstr>Snadná instalace</vt:lpstr>
      <vt:lpstr>PowerPoint Presentation</vt:lpstr>
      <vt:lpstr> </vt:lpstr>
      <vt:lpstr>PowerPoint Presentation</vt:lpstr>
      <vt:lpstr>PowerPoint Presentation</vt:lpstr>
      <vt:lpstr>PowerPoint Presentation</vt:lpstr>
      <vt:lpstr>PowerPoint Presentation</vt:lpstr>
    </vt:vector>
  </TitlesOfParts>
  <Company>Grundfos 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Lubomir Cepek</dc:creator>
  <cp:lastModifiedBy>Lubomir Cepek</cp:lastModifiedBy>
  <cp:revision>70</cp:revision>
  <cp:lastPrinted>2012-08-23T08:45:54Z</cp:lastPrinted>
  <dcterms:created xsi:type="dcterms:W3CDTF">2012-08-20T08:33:11Z</dcterms:created>
  <dcterms:modified xsi:type="dcterms:W3CDTF">2012-10-17T11:22:48Z</dcterms:modified>
</cp:coreProperties>
</file>