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9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03A553-7183-4805-B8C4-37498363E96B}" type="datetimeFigureOut">
              <a:rPr lang="cs-CZ" smtClean="0"/>
              <a:t>5. 11. 2013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7B62B9-82BE-4998-AA36-D2F3848D81BA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7"/>
          <p:cNvGraphicFramePr>
            <a:graphicFrameLocks noChangeAspect="1"/>
          </p:cNvGraphicFramePr>
          <p:nvPr/>
        </p:nvGraphicFramePr>
        <p:xfrm>
          <a:off x="0" y="-538163"/>
          <a:ext cx="4270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kument" showAsIcon="1" r:id="rId3" imgW="1059840" imgH="685800" progId="Word.Document.12">
                  <p:embed/>
                </p:oleObj>
              </mc:Choice>
              <mc:Fallback>
                <p:oleObj name="Dokument" showAsIcon="1" r:id="rId3" imgW="1059840" imgH="685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38163"/>
                        <a:ext cx="427038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59"/>
          <p:cNvSpPr>
            <a:spLocks noChangeArrowheads="1"/>
          </p:cNvSpPr>
          <p:nvPr/>
        </p:nvSpPr>
        <p:spPr bwMode="auto">
          <a:xfrm>
            <a:off x="0" y="-53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1029" name="Rectangle 65"/>
          <p:cNvSpPr>
            <a:spLocks noChangeArrowheads="1"/>
          </p:cNvSpPr>
          <p:nvPr/>
        </p:nvSpPr>
        <p:spPr bwMode="auto">
          <a:xfrm>
            <a:off x="0" y="-538163"/>
            <a:ext cx="36210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graphicFrame>
        <p:nvGraphicFramePr>
          <p:cNvPr id="2322" name="Group 2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87801"/>
              </p:ext>
            </p:extLst>
          </p:nvPr>
        </p:nvGraphicFramePr>
        <p:xfrm>
          <a:off x="1357313" y="1500188"/>
          <a:ext cx="6624637" cy="1370012"/>
        </p:xfrm>
        <a:graphic>
          <a:graphicData uri="http://schemas.openxmlformats.org/drawingml/2006/table">
            <a:tbl>
              <a:tblPr/>
              <a:tblGrid>
                <a:gridCol w="2471738"/>
                <a:gridCol w="4152899"/>
              </a:tblGrid>
              <a:tr h="289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Název školy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Integrovaná střední škola technická, Vysoké Mýto, Mládežnická 380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Číslo a název projektu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CZ.1.07/1.5.00/34.0374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Inovace vzdělávacích metod EU - OP VK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Číslo a název klíčové aktivity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III/2	inovace a zkvalitnění výuky prostřednictvím ICT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Autor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Leníček Petr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80993"/>
              </p:ext>
            </p:extLst>
          </p:nvPr>
        </p:nvGraphicFramePr>
        <p:xfrm>
          <a:off x="1071563" y="3071813"/>
          <a:ext cx="7215187" cy="3484881"/>
        </p:xfrm>
        <a:graphic>
          <a:graphicData uri="http://schemas.openxmlformats.org/drawingml/2006/table">
            <a:tbl>
              <a:tblPr/>
              <a:tblGrid>
                <a:gridCol w="1754187"/>
                <a:gridCol w="5461000"/>
              </a:tblGrid>
              <a:tr h="125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Číslo materiálu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VY_32_INOVACE_OV_1U_LE_17_04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Název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Řezání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kovů 1.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Druh učebního materiálu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Prezentace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Předmět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Odborný výcvik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Ročník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Tématický celek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Ruční zpracování kovů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Anotace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Porozumění pojmů tvaru zubů,, základního rozdělení, upínání součástí při řezání, postupy práce při řezání materiálů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Metodický pokyn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Určeno k výkladu do hodiny i samostudiu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Klíčová slova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Geometrie zubu pily, tvar pilového listu, ruční rámová pila, upínání obrobku, 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lang="cs-CZ" sz="1000" dirty="0" smtClean="0"/>
                        <a:t>ásová gravitační pila, kotoučová strojní pila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Očekávaný výstup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Cílem prezentace je porozumění pojmu řezání kovů, základního rozdělení geometrie a hustoty zubu, způsobů upínání  obrobků. Seznámení s používanými pomůckami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Datum vytvoření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18.9.2013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85" name="Picture 2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188"/>
            <a:ext cx="43592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Strojní řezání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Pásová gravitační pila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9" y="2276872"/>
            <a:ext cx="4803189" cy="37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59632" y="6309320"/>
            <a:ext cx="603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&lt;http</a:t>
            </a:r>
            <a:r>
              <a:rPr lang="cs-CZ" sz="1200" dirty="0"/>
              <a:t>://</a:t>
            </a:r>
            <a:r>
              <a:rPr lang="cs-CZ" sz="1200" dirty="0" smtClean="0"/>
              <a:t>www.pilanametal.cz/1/strojni-pily/11/Pasova-pila-na-kov-PMS-130130-MO&gt;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579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Kotoučová strojní pila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2" y="1772816"/>
            <a:ext cx="5682208" cy="39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6453336"/>
            <a:ext cx="6750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&lt;http</a:t>
            </a:r>
            <a:r>
              <a:rPr lang="cs-CZ" sz="1200" dirty="0"/>
              <a:t>://</a:t>
            </a:r>
            <a:r>
              <a:rPr lang="cs-CZ" sz="1200" dirty="0" smtClean="0"/>
              <a:t>kherson.all.biz/cs/pily-kotoucove-pro-prerezavaci-strojni-pily-g2181160&gt;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63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dirty="0"/>
              <a:t>Bezpečnost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správné upnutí materiálu</a:t>
            </a:r>
          </a:p>
          <a:p>
            <a:pPr lvl="0"/>
            <a:r>
              <a:rPr lang="cs-CZ" dirty="0"/>
              <a:t>nářadí v bezvadném stavu</a:t>
            </a:r>
          </a:p>
          <a:p>
            <a:pPr lvl="0"/>
            <a:r>
              <a:rPr lang="cs-CZ" dirty="0"/>
              <a:t>správné vedení pilky</a:t>
            </a:r>
          </a:p>
          <a:p>
            <a:pPr lvl="0"/>
            <a:r>
              <a:rPr lang="cs-CZ" dirty="0"/>
              <a:t>dostatečné chlazení</a:t>
            </a:r>
          </a:p>
          <a:p>
            <a:pPr lvl="0"/>
            <a:r>
              <a:rPr lang="cs-CZ" dirty="0"/>
              <a:t>pořádek na pracovišti</a:t>
            </a:r>
          </a:p>
          <a:p>
            <a:pPr lvl="0"/>
            <a:r>
              <a:rPr lang="cs-CZ" dirty="0"/>
              <a:t>soustředěnost při práci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2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cs-CZ" sz="1700" dirty="0"/>
              <a:t>ŠVAGR,J-VOJTÍK,J. Technologie ručního zpracování kovů.1. vyd. Praha : SNTL, 1985. s. 19</a:t>
            </a:r>
          </a:p>
          <a:p>
            <a:r>
              <a:rPr lang="cs-CZ" sz="1700" dirty="0"/>
              <a:t>ŠVAGR,J-VOJTÍK,J. Technologie ručního zpracování kovů.1. vyd. Praha : SNTL, 1985. s. 20</a:t>
            </a:r>
          </a:p>
          <a:p>
            <a:r>
              <a:rPr lang="cs-CZ" sz="1700" dirty="0"/>
              <a:t>ŠVAGR,J-VOJTÍK,J. Technologie ručního zpracování kovů.1. vyd. Praha : SNTL, 1985. s. 20</a:t>
            </a:r>
          </a:p>
          <a:p>
            <a:r>
              <a:rPr lang="cs-CZ" sz="1700" dirty="0"/>
              <a:t>ŠVAGR,J-VOJTÍK,J. Technologie ručního zpracování kovů.1. vyd. Praha : SNTL, 1985. s. 20</a:t>
            </a:r>
          </a:p>
          <a:p>
            <a:r>
              <a:rPr lang="cs-CZ" sz="1700" dirty="0"/>
              <a:t>ŠVAGR,J-VOJTÍK,J. Technologie ručního zpracování kovů.1. vyd. Praha : SNTL, 1985. s. 21</a:t>
            </a:r>
          </a:p>
          <a:p>
            <a:r>
              <a:rPr lang="cs-CZ" sz="1700" dirty="0"/>
              <a:t>ŠVAGR,J-VOJTÍK,J. Technologie ručního zpracování kovů.1. vyd. Praha : SNTL, 1985. s. 21</a:t>
            </a:r>
          </a:p>
          <a:p>
            <a:r>
              <a:rPr lang="cs-CZ" sz="1600" dirty="0"/>
              <a:t>&lt;http://www.pilanametal.cz/1/strojni-pily/11/Pasova-pila-na-kov-PMS-130130-MO&gt;</a:t>
            </a:r>
          </a:p>
          <a:p>
            <a:r>
              <a:rPr lang="cs-CZ" sz="1600" dirty="0"/>
              <a:t>&lt;http://kherson.all.biz/cs/pily-kotoucove-pro-prerezavaci-strojni-pily-g2181160&gt;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2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dirty="0" smtClean="0"/>
              <a:t>Základní 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Řezání je třískové obrábění mnohabřitým nástrojem s malou šířkou řezu, při které dochází k oddělování </a:t>
            </a:r>
            <a:r>
              <a:rPr lang="cs-CZ" dirty="0" smtClean="0"/>
              <a:t>materiálu mnohozubým nástrojem.</a:t>
            </a:r>
          </a:p>
          <a:p>
            <a:endParaRPr lang="cs-CZ" dirty="0"/>
          </a:p>
          <a:p>
            <a:pPr lvl="0"/>
            <a:r>
              <a:rPr lang="cs-CZ" u="sng" dirty="0"/>
              <a:t>Geometrie zubu pily.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α </a:t>
            </a:r>
            <a:r>
              <a:rPr lang="cs-CZ" dirty="0"/>
              <a:t>– úhel </a:t>
            </a:r>
            <a:r>
              <a:rPr lang="cs-CZ" dirty="0" smtClean="0"/>
              <a:t>hřebu                  </a:t>
            </a:r>
          </a:p>
          <a:p>
            <a:pPr marL="0" indent="0">
              <a:buNone/>
            </a:pPr>
            <a:r>
              <a:rPr lang="cs-CZ" dirty="0" smtClean="0"/>
              <a:t> 	β </a:t>
            </a:r>
            <a:r>
              <a:rPr lang="cs-CZ" dirty="0"/>
              <a:t>– úhel břitu</a:t>
            </a:r>
          </a:p>
          <a:p>
            <a:pPr marL="0" indent="0">
              <a:buNone/>
            </a:pPr>
            <a:r>
              <a:rPr lang="cs-CZ" dirty="0" smtClean="0"/>
              <a:t>           γ </a:t>
            </a:r>
            <a:r>
              <a:rPr lang="cs-CZ" dirty="0"/>
              <a:t>– úhel </a:t>
            </a:r>
            <a:r>
              <a:rPr lang="cs-CZ" dirty="0" smtClean="0"/>
              <a:t>čela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</a:t>
            </a:r>
            <a:r>
              <a:rPr lang="cs-CZ" dirty="0" smtClean="0"/>
              <a:t>δ </a:t>
            </a:r>
            <a:r>
              <a:rPr lang="cs-CZ" dirty="0"/>
              <a:t>– úhel řezu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2403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88740" y="6093296"/>
            <a:ext cx="679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ŠVAGR,J-VOJTÍK,J. Technologie ručního zpracování kovů.1. vyd. Praha : SNTL, 1985. s. </a:t>
            </a:r>
            <a:r>
              <a:rPr lang="cs-CZ" sz="12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542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lvl="0"/>
            <a:r>
              <a:rPr lang="cs-CZ" dirty="0"/>
              <a:t>Tvar pilového </a:t>
            </a:r>
            <a:r>
              <a:rPr lang="cs-CZ" dirty="0" smtClean="0"/>
              <a:t>listu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Aby se pilový list nedřel o stěny musí být vznikající spára širší než je tloušťka pil. listu, proto jsou zuby </a:t>
            </a:r>
            <a:r>
              <a:rPr lang="cs-CZ" dirty="0" smtClean="0"/>
              <a:t>buď: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</a:t>
            </a:r>
            <a:r>
              <a:rPr lang="cs-CZ" dirty="0"/>
              <a:t>a) střídavě </a:t>
            </a:r>
            <a:r>
              <a:rPr lang="cs-CZ" dirty="0" smtClean="0"/>
              <a:t>zvlněny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 </a:t>
            </a:r>
            <a:r>
              <a:rPr lang="cs-CZ" dirty="0"/>
              <a:t>b) střídavě vyhnuty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69127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71600" y="6381328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ŠVAGR,J-VOJTÍK,J. Technologie ručního zpracování kovů.1. vyd. Praha : SNTL, 1985. s. </a:t>
            </a:r>
            <a:r>
              <a:rPr lang="cs-CZ" sz="1200" dirty="0" smtClean="0"/>
              <a:t>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583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dirty="0"/>
              <a:t>Základní </a:t>
            </a:r>
            <a:r>
              <a:rPr lang="cs-CZ" dirty="0" smtClean="0"/>
              <a:t>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cs-CZ" u="sng" dirty="0" smtClean="0"/>
          </a:p>
          <a:p>
            <a:pPr lvl="0"/>
            <a:endParaRPr lang="cs-CZ" u="sng" dirty="0"/>
          </a:p>
          <a:p>
            <a:pPr lvl="0"/>
            <a:r>
              <a:rPr lang="cs-CZ" u="sng" dirty="0" smtClean="0">
                <a:solidFill>
                  <a:srgbClr val="FF0000"/>
                </a:solidFill>
              </a:rPr>
              <a:t>ruční</a:t>
            </a:r>
            <a:r>
              <a:rPr lang="cs-CZ" dirty="0" smtClean="0"/>
              <a:t> </a:t>
            </a:r>
            <a:r>
              <a:rPr lang="cs-CZ" dirty="0"/>
              <a:t>(rámová ruční pila)</a:t>
            </a:r>
          </a:p>
          <a:p>
            <a:pPr lvl="0"/>
            <a:endParaRPr lang="cs-CZ" u="sng" dirty="0" smtClean="0"/>
          </a:p>
          <a:p>
            <a:pPr lvl="0"/>
            <a:r>
              <a:rPr lang="cs-CZ" u="sng" dirty="0" smtClean="0">
                <a:solidFill>
                  <a:srgbClr val="FF0000"/>
                </a:solidFill>
              </a:rPr>
              <a:t>strojní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(rámové, pásové, kotoučové, frikční)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2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21602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lvl="0"/>
            <a:r>
              <a:rPr lang="cs-CZ" u="sng" dirty="0" smtClean="0"/>
              <a:t>Rámová ruční pila- </a:t>
            </a:r>
            <a:r>
              <a:rPr lang="cs-CZ" dirty="0" smtClean="0"/>
              <a:t>při ručním řezání se pilový list upíná do rámu tak, aby zuby listu směřovaly směrem od rukojeti (tj. ve směru řezání).</a:t>
            </a:r>
          </a:p>
          <a:p>
            <a:pPr marL="1005840" lvl="3" indent="0">
              <a:buNone/>
            </a:pPr>
            <a:r>
              <a:rPr lang="cs-CZ" sz="2400" dirty="0" smtClean="0"/>
              <a:t>1) rám</a:t>
            </a:r>
          </a:p>
          <a:p>
            <a:pPr marL="1005840" lvl="3" indent="0">
              <a:buNone/>
            </a:pPr>
            <a:r>
              <a:rPr lang="cs-CZ" sz="2400" dirty="0" smtClean="0"/>
              <a:t>2) pilový list</a:t>
            </a:r>
          </a:p>
          <a:p>
            <a:pPr marL="1005840" lvl="3" indent="0">
              <a:buNone/>
            </a:pPr>
            <a:r>
              <a:rPr lang="cs-CZ" sz="2400" dirty="0" smtClean="0"/>
              <a:t>3) rukojeť</a:t>
            </a:r>
          </a:p>
          <a:p>
            <a:pPr marL="1005840" lvl="3" indent="0">
              <a:buNone/>
            </a:pPr>
            <a:r>
              <a:rPr lang="cs-CZ" sz="2400" dirty="0" smtClean="0"/>
              <a:t>4) pevná hlava</a:t>
            </a:r>
          </a:p>
          <a:p>
            <a:pPr marL="1005840" lvl="3" indent="0">
              <a:buNone/>
            </a:pPr>
            <a:r>
              <a:rPr lang="cs-CZ" sz="2400" dirty="0" smtClean="0"/>
              <a:t>5) pohyblivá hlava</a:t>
            </a:r>
          </a:p>
          <a:p>
            <a:pPr marL="1005840" lvl="3" indent="0">
              <a:buNone/>
            </a:pPr>
            <a:r>
              <a:rPr lang="cs-CZ" sz="2400" dirty="0" smtClean="0"/>
              <a:t>6) zajišťovací kolík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632848" cy="19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27584" y="6309320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ŠVAGR,J-VOJTÍK,J. Technologie ručního zpracování kovů.1. vyd. Praha : SNTL, 1985. s. </a:t>
            </a:r>
            <a:r>
              <a:rPr lang="cs-CZ" sz="1200" dirty="0" smtClean="0"/>
              <a:t>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97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dirty="0"/>
              <a:t>Upínání obrobku při řezání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Upínáme do svěráku nebo do čelisťových vložek tak, aby místo řezu co nejméně z čelistí vyčnívalo.</a:t>
            </a:r>
          </a:p>
          <a:p>
            <a:pPr marL="0" indent="0">
              <a:buNone/>
            </a:pPr>
            <a:r>
              <a:rPr lang="cs-CZ" sz="1800" dirty="0" smtClean="0"/>
              <a:t>a,b) upnutí válcových profilů do 					prizmatických vložek</a:t>
            </a:r>
          </a:p>
          <a:p>
            <a:pPr marL="0" indent="0">
              <a:buNone/>
            </a:pPr>
            <a:r>
              <a:rPr lang="cs-CZ" sz="1800" dirty="0" smtClean="0"/>
              <a:t>c</a:t>
            </a:r>
            <a:r>
              <a:rPr lang="cs-CZ" sz="1800" dirty="0"/>
              <a:t>) upnutí plochého materiálu do </a:t>
            </a:r>
            <a:r>
              <a:rPr lang="cs-CZ" sz="1800" dirty="0" smtClean="0"/>
              <a:t>čelistí</a:t>
            </a:r>
          </a:p>
          <a:p>
            <a:pPr marL="0" indent="0">
              <a:buNone/>
            </a:pPr>
            <a:r>
              <a:rPr lang="cs-CZ" sz="1800" dirty="0"/>
              <a:t>d) upnutí tenkého plechu mezi dřevěné desky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47" y="3789039"/>
            <a:ext cx="5040559" cy="28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9552" y="6602868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ŠVAGR,J-VOJTÍK,J. Technologie ručního zpracování kovů.1. vyd. Praha : SNTL, 1985. s. </a:t>
            </a:r>
            <a:r>
              <a:rPr lang="cs-CZ" sz="1200" dirty="0" smtClean="0"/>
              <a:t>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016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dirty="0"/>
              <a:t>Postup při řezání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stejný postoj jako u pilování</a:t>
            </a:r>
          </a:p>
          <a:p>
            <a:pPr lvl="0"/>
            <a:r>
              <a:rPr lang="cs-CZ" dirty="0"/>
              <a:t>napilování zářezu pro pil. list</a:t>
            </a:r>
          </a:p>
          <a:p>
            <a:pPr lvl="0"/>
            <a:r>
              <a:rPr lang="cs-CZ" dirty="0"/>
              <a:t>začínáme řezat krátkými tahy šikmo skloněnou pilkou</a:t>
            </a:r>
          </a:p>
          <a:p>
            <a:pPr lvl="0"/>
            <a:r>
              <a:rPr lang="cs-CZ" dirty="0"/>
              <a:t>frekvence 20 – 50 zdvihů </a:t>
            </a:r>
          </a:p>
          <a:p>
            <a:r>
              <a:rPr lang="cs-CZ" dirty="0"/>
              <a:t>za minutu</a:t>
            </a:r>
          </a:p>
          <a:p>
            <a:pPr lvl="0"/>
            <a:r>
              <a:rPr lang="cs-CZ" dirty="0"/>
              <a:t>při dořezávání zpomalíme a na pilku už netlačíme</a:t>
            </a:r>
          </a:p>
          <a:p>
            <a:pPr lvl="0"/>
            <a:r>
              <a:rPr lang="cs-CZ" dirty="0"/>
              <a:t>dostatečně chladíme olejem nebo chladící kapalinou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5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787479" cy="25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"/>
          <a:stretch>
            <a:fillRect/>
          </a:stretch>
        </p:blipFill>
        <p:spPr bwMode="auto">
          <a:xfrm>
            <a:off x="4211960" y="2996952"/>
            <a:ext cx="3960439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01163" y="6381328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ŠVAGR,J-VOJTÍK,J. Technologie ručního zpracování kovů.1. vyd. Praha : SNTL, 1985. s. </a:t>
            </a:r>
            <a:r>
              <a:rPr lang="cs-CZ" sz="1200" dirty="0" smtClean="0"/>
              <a:t>21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645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cs-CZ" dirty="0"/>
              <a:t>Řezání </a:t>
            </a:r>
            <a:r>
              <a:rPr lang="cs-CZ" dirty="0" smtClean="0"/>
              <a:t>trubek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neřežeme najednou</a:t>
            </a:r>
          </a:p>
          <a:p>
            <a:pPr lvl="0"/>
            <a:r>
              <a:rPr lang="cs-CZ" dirty="0"/>
              <a:t>prořízneme pouze do tloušťky stěny trubky</a:t>
            </a:r>
          </a:p>
          <a:p>
            <a:pPr lvl="0"/>
            <a:r>
              <a:rPr lang="cs-CZ" dirty="0"/>
              <a:t>pootočíme a pokračujeme v řezání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55" y="3212976"/>
            <a:ext cx="3155032" cy="3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6421945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ŠVAGR,J-VOJTÍK,J. Technologie ručního zpracování kovů.1. vyd. Praha : SNTL, 1985. s. </a:t>
            </a:r>
            <a:r>
              <a:rPr lang="cs-CZ" sz="1200" dirty="0" smtClean="0"/>
              <a:t>21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25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566</Words>
  <Application>Microsoft Office PowerPoint</Application>
  <PresentationFormat>Předvádění na obrazovce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Arkýř</vt:lpstr>
      <vt:lpstr>Dokument</vt:lpstr>
      <vt:lpstr>Prezentace aplikace PowerPoint</vt:lpstr>
      <vt:lpstr>Základní popis</vt:lpstr>
      <vt:lpstr>Tvar pilového listu</vt:lpstr>
      <vt:lpstr>Základní rozdělení</vt:lpstr>
      <vt:lpstr>Prezentace aplikace PowerPoint</vt:lpstr>
      <vt:lpstr>Upínání obrobku při řezání</vt:lpstr>
      <vt:lpstr>Postup při řezání</vt:lpstr>
      <vt:lpstr>Prezentace aplikace PowerPoint</vt:lpstr>
      <vt:lpstr>Řezání trubek</vt:lpstr>
      <vt:lpstr>Strojní řezání</vt:lpstr>
      <vt:lpstr>Prezentace aplikace PowerPoint</vt:lpstr>
      <vt:lpstr>Bezpečnost práce</vt:lpstr>
      <vt:lpstr>Zdroje</vt:lpstr>
    </vt:vector>
  </TitlesOfParts>
  <Company>ISST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Řezání kovů</dc:title>
  <dc:creator>Petr Leníček</dc:creator>
  <cp:lastModifiedBy>Petr Leníček</cp:lastModifiedBy>
  <cp:revision>23</cp:revision>
  <dcterms:created xsi:type="dcterms:W3CDTF">2013-09-18T07:44:21Z</dcterms:created>
  <dcterms:modified xsi:type="dcterms:W3CDTF">2013-11-05T08:50:43Z</dcterms:modified>
</cp:coreProperties>
</file>