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78" r:id="rId3"/>
    <p:sldId id="279" r:id="rId4"/>
    <p:sldId id="275" r:id="rId5"/>
    <p:sldId id="277" r:id="rId6"/>
    <p:sldId id="265" r:id="rId7"/>
    <p:sldId id="280" r:id="rId8"/>
    <p:sldId id="281" r:id="rId9"/>
    <p:sldId id="282" r:id="rId10"/>
    <p:sldId id="292" r:id="rId11"/>
    <p:sldId id="283" r:id="rId12"/>
    <p:sldId id="285" r:id="rId13"/>
    <p:sldId id="284" r:id="rId14"/>
    <p:sldId id="266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4" autoAdjust="0"/>
    <p:restoredTop sz="85675" autoAdjust="0"/>
  </p:normalViewPr>
  <p:slideViewPr>
    <p:cSldViewPr>
      <p:cViewPr varScale="1">
        <p:scale>
          <a:sx n="74" d="100"/>
          <a:sy n="74" d="100"/>
        </p:scale>
        <p:origin x="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8ABDCD-AC69-4589-A210-8C239F4C1908}" type="datetimeFigureOut">
              <a:rPr lang="cs-CZ"/>
              <a:pPr>
                <a:defRPr/>
              </a:pPr>
              <a:t>23. 2. 2014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63C1FA-6390-4B02-A23A-6BC59BF6D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023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2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80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252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630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52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586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3C1FA-6390-4B02-A23A-6BC59BF6D64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83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5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1D2C48DC-B8E3-4700-8024-5B064BB18651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0D5380-3ABB-42C0-A29E-35C24E1ED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3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CD3FE-378C-4340-B56E-C2167250FB73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9370-7B3E-406B-B62F-EE060A877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4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A571E-FDEB-42B1-8A20-1F6327E8B52D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7B29-AA89-4DB1-8ADA-A06A88972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ACE3-697D-4915-8E09-CB21979EE54C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4D77-83D1-453C-AD6B-D168130BA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vnoramenný trojúhelník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nice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1B427-D40A-4C19-A854-8C515525AB4A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E36C-7C24-4794-83E3-6C4B0F8B7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73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33B86-658D-4DAF-A366-03C16AE2390E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852A-2F5F-490B-B248-3C63CCD9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038E1-462D-4F10-B6C9-B09936C81AFE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98C1B0C-B770-48DF-825E-3FF2EDEE0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31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C729-6B48-4410-8C32-B038DBFEB768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2C7A-54CD-4BFF-8914-F7D13A3E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8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94CD-AA9A-46DA-876B-B5720FEC7BF9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29AD-36D3-42CB-9591-D3DF0664B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3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E57393C-8024-436A-BF1D-5527EB6CA122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B0CC6CE-6BC6-4B20-88AE-CAE7C6334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9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76E7775-0285-4563-B0E5-AB8D07862219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848A7A5B-1695-413D-90C0-D7227BA45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60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2">
                <a:shade val="48000"/>
                <a:satMod val="230000"/>
              </a:schemeClr>
            </a:gs>
            <a:gs pos="81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284A94-92BB-4AE3-8077-E58C6B5B9CC2}" type="datetimeFigureOut">
              <a:rPr lang="en-US"/>
              <a:pPr>
                <a:defRPr/>
              </a:pPr>
              <a:t>2/23/2014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DDB56-E78D-4E40-8280-4FC2A2492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77" r:id="rId4"/>
    <p:sldLayoutId id="2147483885" r:id="rId5"/>
    <p:sldLayoutId id="2147483878" r:id="rId6"/>
    <p:sldLayoutId id="2147483879" r:id="rId7"/>
    <p:sldLayoutId id="2147483886" r:id="rId8"/>
    <p:sldLayoutId id="2147483887" r:id="rId9"/>
    <p:sldLayoutId id="2147483880" r:id="rId10"/>
    <p:sldLayoutId id="214748388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183E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7183E6"/>
          </a:solidFill>
          <a:latin typeface="Calibri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6A0D8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hyperlink" Target="http://cs.wikipedia.org/wiki/Alfred_Nobe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8" y="1660104"/>
            <a:ext cx="8672790" cy="487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873032"/>
            <a:ext cx="6336705" cy="1368152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cs-CZ" sz="7200" b="1" dirty="0" err="1" smtClean="0">
                <a:solidFill>
                  <a:srgbClr val="00B0F0"/>
                </a:solidFill>
                <a:cs typeface="Calibri" pitchFamily="34" charset="0"/>
              </a:rPr>
              <a:t>Hydroxyderiváty</a:t>
            </a:r>
            <a:endParaRPr lang="cs-CZ" sz="7200" b="1" dirty="0">
              <a:solidFill>
                <a:srgbClr val="00B0F0"/>
              </a:solidFill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712392" cy="1368152"/>
          </a:xfrm>
          <a:ln w="57150"/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8000" b="1" dirty="0" smtClean="0">
                <a:ln w="3810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cs typeface="Calibri" pitchFamily="34" charset="0"/>
              </a:rPr>
              <a:t> ALKOHOLY III.               </a:t>
            </a:r>
            <a:r>
              <a:rPr lang="cs-CZ" sz="4800" b="1" dirty="0" smtClean="0">
                <a:ln w="3810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FF00"/>
                </a:solidFill>
                <a:cs typeface="Calibri" pitchFamily="34" charset="0"/>
              </a:rPr>
              <a:t>výroba, příprava, zástupci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204864"/>
            <a:ext cx="2160240" cy="223132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38708" y="219011"/>
            <a:ext cx="8496944" cy="685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3000" i="1" dirty="0" smtClean="0">
                <a:solidFill>
                  <a:srgbClr val="FFFF00"/>
                </a:solidFill>
              </a:rPr>
              <a:t>Znázorněte rovnicí esterifikaci glycerolu kyselinou dusičnou. Tato látka je účinnou složkou dynamitu, víte s jakým jménem je tato výbušnina spojena?</a:t>
            </a:r>
          </a:p>
          <a:p>
            <a:pPr>
              <a:lnSpc>
                <a:spcPct val="120000"/>
              </a:lnSpc>
            </a:pPr>
            <a:endParaRPr lang="cs-CZ" sz="2800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800" i="1" dirty="0" smtClean="0"/>
              <a:t>                                              </a:t>
            </a:r>
            <a:r>
              <a:rPr lang="cs-CZ" sz="2800" dirty="0" smtClean="0"/>
              <a:t>H</a:t>
            </a:r>
            <a:r>
              <a:rPr lang="cs-CZ" sz="2000" dirty="0" smtClean="0"/>
              <a:t>2</a:t>
            </a:r>
            <a:r>
              <a:rPr lang="cs-CZ" sz="2800" dirty="0" smtClean="0"/>
              <a:t>SO</a:t>
            </a:r>
            <a:r>
              <a:rPr lang="cs-CZ" sz="2000" dirty="0" smtClean="0"/>
              <a:t>4</a:t>
            </a:r>
          </a:p>
          <a:p>
            <a:pPr>
              <a:lnSpc>
                <a:spcPct val="120000"/>
              </a:lnSpc>
            </a:pPr>
            <a:r>
              <a:rPr lang="cs-CZ" sz="2800" dirty="0" smtClean="0"/>
              <a:t>                               + 3 HNO</a:t>
            </a:r>
            <a:r>
              <a:rPr lang="cs-CZ" sz="3200" baseline="-25000" dirty="0" smtClean="0"/>
              <a:t>3                                                 </a:t>
            </a:r>
            <a:r>
              <a:rPr lang="cs-CZ" sz="3200" dirty="0" smtClean="0"/>
              <a:t> </a:t>
            </a:r>
            <a:r>
              <a:rPr lang="cs-CZ" sz="3200" b="1" dirty="0" smtClean="0"/>
              <a:t>+ </a:t>
            </a:r>
            <a:r>
              <a:rPr lang="cs-CZ" sz="3200" dirty="0"/>
              <a:t>3 </a:t>
            </a:r>
            <a:r>
              <a:rPr lang="cs-CZ" sz="3200" dirty="0" smtClean="0"/>
              <a:t>H</a:t>
            </a:r>
            <a:r>
              <a:rPr lang="cs-CZ" sz="3200" baseline="-25000" dirty="0"/>
              <a:t>2</a:t>
            </a:r>
            <a:r>
              <a:rPr lang="cs-CZ" sz="3200" dirty="0" smtClean="0"/>
              <a:t>O</a:t>
            </a:r>
            <a:endParaRPr lang="cs-CZ" sz="3200" b="1" dirty="0"/>
          </a:p>
          <a:p>
            <a:pPr>
              <a:lnSpc>
                <a:spcPct val="120000"/>
              </a:lnSpc>
            </a:pPr>
            <a:endParaRPr lang="cs-CZ" sz="2800" i="1" dirty="0" smtClean="0"/>
          </a:p>
          <a:p>
            <a:pPr>
              <a:lnSpc>
                <a:spcPct val="120000"/>
              </a:lnSpc>
            </a:pPr>
            <a:endParaRPr lang="cs-CZ" sz="2800" i="1" dirty="0"/>
          </a:p>
          <a:p>
            <a:pPr>
              <a:lnSpc>
                <a:spcPct val="120000"/>
              </a:lnSpc>
            </a:pPr>
            <a:endParaRPr lang="cs-CZ" sz="2800" i="1" dirty="0" smtClean="0"/>
          </a:p>
          <a:p>
            <a:pPr>
              <a:lnSpc>
                <a:spcPct val="120000"/>
              </a:lnSpc>
            </a:pPr>
            <a:r>
              <a:rPr lang="cs-CZ" sz="2800" i="1" dirty="0" smtClean="0"/>
              <a:t>Švédský chemik Alfred Nobel –vynálezce dynamitu, Nobelova cena </a:t>
            </a:r>
          </a:p>
          <a:p>
            <a:pPr>
              <a:lnSpc>
                <a:spcPct val="120000"/>
              </a:lnSpc>
            </a:pPr>
            <a:r>
              <a:rPr lang="cs-CZ" sz="2400" i="1" dirty="0" smtClean="0">
                <a:hlinkClick r:id="rId4"/>
              </a:rPr>
              <a:t>http</a:t>
            </a:r>
            <a:r>
              <a:rPr lang="cs-CZ" sz="2400" i="1" dirty="0">
                <a:hlinkClick r:id="rId4"/>
              </a:rPr>
              <a:t>://</a:t>
            </a:r>
            <a:r>
              <a:rPr lang="cs-CZ" sz="2400" i="1" dirty="0" smtClean="0">
                <a:hlinkClick r:id="rId4"/>
              </a:rPr>
              <a:t>cs.wikipedia.org/wiki/Alfred_Nobel</a:t>
            </a:r>
            <a:endParaRPr lang="cs-CZ" sz="2400" i="1" dirty="0" smtClean="0"/>
          </a:p>
          <a:p>
            <a:pPr>
              <a:lnSpc>
                <a:spcPct val="120000"/>
              </a:lnSpc>
            </a:pPr>
            <a:endParaRPr lang="cs-CZ" sz="2400" i="1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139952" y="3284984"/>
            <a:ext cx="79208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2156284" y="2276872"/>
            <a:ext cx="615516" cy="64807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2156284" y="2996492"/>
            <a:ext cx="615516" cy="64807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156284" y="3755427"/>
            <a:ext cx="615516" cy="64807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99" y="2024015"/>
            <a:ext cx="1926148" cy="2919796"/>
          </a:xfrm>
          <a:prstGeom prst="rect">
            <a:avLst/>
          </a:prstGeom>
        </p:spPr>
      </p:pic>
      <p:sp>
        <p:nvSpPr>
          <p:cNvPr id="13" name="Ovál 12"/>
          <p:cNvSpPr/>
          <p:nvPr/>
        </p:nvSpPr>
        <p:spPr>
          <a:xfrm>
            <a:off x="5814204" y="2024015"/>
            <a:ext cx="1296143" cy="83304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5834434" y="2980850"/>
            <a:ext cx="1296143" cy="83304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814204" y="3986976"/>
            <a:ext cx="1296143" cy="83304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219552" y="1953856"/>
            <a:ext cx="8496944" cy="295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Comic Sans MS" panose="030F0702030302020204" pitchFamily="66" charset="0"/>
              </a:rPr>
              <a:t>Rovnice</a:t>
            </a:r>
            <a:endParaRPr lang="cs-CZ" sz="4800" dirty="0">
              <a:latin typeface="Comic Sans MS" panose="030F0702030302020204" pitchFamily="66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117108" y="5218037"/>
            <a:ext cx="8485998" cy="1376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Comic Sans MS" panose="030F0702030302020204" pitchFamily="66" charset="0"/>
              </a:rPr>
              <a:t>Chemik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68" y="1987400"/>
            <a:ext cx="782103" cy="1146492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08" y="4259328"/>
            <a:ext cx="680644" cy="99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2">
                <a:shade val="48000"/>
                <a:satMod val="230000"/>
              </a:schemeClr>
            </a:gs>
            <a:gs pos="81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Obdélník 1"/>
          <p:cNvSpPr>
            <a:spLocks noChangeArrowheads="1"/>
          </p:cNvSpPr>
          <p:nvPr/>
        </p:nvSpPr>
        <p:spPr bwMode="auto">
          <a:xfrm>
            <a:off x="496888" y="333375"/>
            <a:ext cx="2462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0000"/>
                </a:solidFill>
              </a:rPr>
              <a:t>Cyklohexanol</a:t>
            </a:r>
            <a:endParaRPr lang="cs-CZ"/>
          </a:p>
        </p:txBody>
      </p:sp>
      <p:sp>
        <p:nvSpPr>
          <p:cNvPr id="34820" name="Obdélník 2"/>
          <p:cNvSpPr>
            <a:spLocks noChangeArrowheads="1"/>
          </p:cNvSpPr>
          <p:nvPr/>
        </p:nvSpPr>
        <p:spPr bwMode="auto">
          <a:xfrm>
            <a:off x="539750" y="1988840"/>
            <a:ext cx="8280400" cy="419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3200" dirty="0"/>
              <a:t>- bezbarvá pevná látka, taje při  pokojové </a:t>
            </a:r>
            <a:r>
              <a:rPr lang="cs-CZ" sz="3200" dirty="0" smtClean="0"/>
              <a:t>teplotě (26°C)</a:t>
            </a:r>
            <a:endParaRPr lang="cs-CZ" sz="3200" dirty="0"/>
          </a:p>
          <a:p>
            <a:r>
              <a:rPr lang="cs-CZ" sz="3200" i="1" dirty="0"/>
              <a:t>Příprava:</a:t>
            </a:r>
          </a:p>
          <a:p>
            <a:r>
              <a:rPr lang="cs-CZ" sz="3200" i="1" dirty="0"/>
              <a:t>Oxidace cyklohexanu </a:t>
            </a:r>
            <a:r>
              <a:rPr lang="cs-CZ" sz="3200" dirty="0"/>
              <a:t>2 C</a:t>
            </a:r>
            <a:r>
              <a:rPr lang="cs-CZ" sz="3200" baseline="-25000" dirty="0"/>
              <a:t>6</a:t>
            </a:r>
            <a:r>
              <a:rPr lang="cs-CZ" sz="3200" dirty="0"/>
              <a:t>H</a:t>
            </a:r>
            <a:r>
              <a:rPr lang="cs-CZ" sz="3200" baseline="-25000" dirty="0"/>
              <a:t>12</a:t>
            </a:r>
            <a:r>
              <a:rPr lang="cs-CZ" sz="3200" dirty="0"/>
              <a:t> + O</a:t>
            </a:r>
            <a:r>
              <a:rPr lang="cs-CZ" sz="3200" baseline="-25000" dirty="0"/>
              <a:t>2</a:t>
            </a:r>
            <a:r>
              <a:rPr lang="cs-CZ" sz="3200" dirty="0"/>
              <a:t> → 2 C</a:t>
            </a:r>
            <a:r>
              <a:rPr lang="cs-CZ" sz="3200" baseline="-25000" dirty="0"/>
              <a:t>6</a:t>
            </a:r>
            <a:r>
              <a:rPr lang="cs-CZ" sz="3200" dirty="0"/>
              <a:t>H</a:t>
            </a:r>
            <a:r>
              <a:rPr lang="cs-CZ" sz="3200" baseline="-25000" dirty="0"/>
              <a:t>11</a:t>
            </a:r>
            <a:r>
              <a:rPr lang="cs-CZ" sz="3200" dirty="0"/>
              <a:t>OH</a:t>
            </a:r>
          </a:p>
          <a:p>
            <a:endParaRPr lang="cs-CZ" sz="1000" i="1" dirty="0"/>
          </a:p>
          <a:p>
            <a:r>
              <a:rPr lang="cs-CZ" sz="3200" i="1" dirty="0"/>
              <a:t>Hydrogenace fenolu </a:t>
            </a:r>
            <a:r>
              <a:rPr lang="cs-CZ" sz="3200" dirty="0"/>
              <a:t>C</a:t>
            </a:r>
            <a:r>
              <a:rPr lang="cs-CZ" sz="3200" baseline="-25000" dirty="0"/>
              <a:t>6</a:t>
            </a:r>
            <a:r>
              <a:rPr lang="cs-CZ" sz="3200" dirty="0"/>
              <a:t>H</a:t>
            </a:r>
            <a:r>
              <a:rPr lang="cs-CZ" sz="3200" baseline="-25000" dirty="0"/>
              <a:t>5</a:t>
            </a:r>
            <a:r>
              <a:rPr lang="cs-CZ" sz="3200" dirty="0"/>
              <a:t>OH + 3 H</a:t>
            </a:r>
            <a:r>
              <a:rPr lang="cs-CZ" sz="3200" baseline="-25000" dirty="0"/>
              <a:t>2</a:t>
            </a:r>
            <a:r>
              <a:rPr lang="cs-CZ" sz="3200" dirty="0"/>
              <a:t> → C</a:t>
            </a:r>
            <a:r>
              <a:rPr lang="cs-CZ" sz="3200" baseline="-25000" dirty="0"/>
              <a:t>6</a:t>
            </a:r>
            <a:r>
              <a:rPr lang="cs-CZ" sz="3200" dirty="0"/>
              <a:t>H</a:t>
            </a:r>
            <a:r>
              <a:rPr lang="cs-CZ" sz="3200" baseline="-25000" dirty="0"/>
              <a:t>11</a:t>
            </a:r>
            <a:r>
              <a:rPr lang="cs-CZ" sz="3200" dirty="0"/>
              <a:t>OH</a:t>
            </a:r>
          </a:p>
          <a:p>
            <a:endParaRPr lang="cs-CZ" sz="2000" i="1" dirty="0"/>
          </a:p>
          <a:p>
            <a:pPr>
              <a:lnSpc>
                <a:spcPct val="120000"/>
              </a:lnSpc>
            </a:pPr>
            <a:r>
              <a:rPr lang="cs-CZ" sz="3200" i="1" dirty="0"/>
              <a:t>Použití: </a:t>
            </a:r>
            <a:r>
              <a:rPr lang="cs-CZ" sz="3200" dirty="0"/>
              <a:t>výroba cyklohexanonu, syntetických vláken (Nylon, Silon), plastifikátorů</a:t>
            </a:r>
          </a:p>
        </p:txBody>
      </p:sp>
      <p:pic>
        <p:nvPicPr>
          <p:cNvPr id="5" name="Obrázek 4"/>
          <p:cNvPicPr/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1188070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3359"/>
            <a:ext cx="3672657" cy="209010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5843" name="Obdélník 1"/>
          <p:cNvSpPr>
            <a:spLocks noChangeArrowheads="1"/>
          </p:cNvSpPr>
          <p:nvPr/>
        </p:nvSpPr>
        <p:spPr bwMode="auto">
          <a:xfrm>
            <a:off x="467544" y="476249"/>
            <a:ext cx="5053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3600" b="1">
                <a:solidFill>
                  <a:srgbClr val="FF0000"/>
                </a:solidFill>
              </a:rPr>
              <a:t>Pentaerythritol</a:t>
            </a:r>
          </a:p>
        </p:txBody>
      </p:sp>
      <p:sp>
        <p:nvSpPr>
          <p:cNvPr id="35844" name="Obdélník 2"/>
          <p:cNvSpPr>
            <a:spLocks noChangeArrowheads="1"/>
          </p:cNvSpPr>
          <p:nvPr/>
        </p:nvSpPr>
        <p:spPr bwMode="auto">
          <a:xfrm>
            <a:off x="323850" y="1268413"/>
            <a:ext cx="8280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sz="3200" i="1" dirty="0" smtClean="0"/>
          </a:p>
          <a:p>
            <a:endParaRPr lang="cs-CZ" sz="3200" i="1" dirty="0"/>
          </a:p>
          <a:p>
            <a:r>
              <a:rPr lang="cs-CZ" sz="3200" i="1" dirty="0" smtClean="0"/>
              <a:t>Použití:</a:t>
            </a:r>
          </a:p>
          <a:p>
            <a:r>
              <a:rPr lang="cs-CZ" sz="3200" i="1" dirty="0" smtClean="0"/>
              <a:t> </a:t>
            </a:r>
            <a:r>
              <a:rPr lang="cs-CZ" sz="3200" dirty="0"/>
              <a:t>výroba výbušnin (</a:t>
            </a:r>
            <a:r>
              <a:rPr lang="cs-CZ" sz="3200" dirty="0" err="1"/>
              <a:t>pentrit</a:t>
            </a:r>
            <a:r>
              <a:rPr lang="cs-CZ" sz="3200" dirty="0"/>
              <a:t>), plastů,  laků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0" y="3330516"/>
            <a:ext cx="2347243" cy="3392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Obdélník 1"/>
          <p:cNvSpPr>
            <a:spLocks noChangeArrowheads="1"/>
          </p:cNvSpPr>
          <p:nvPr/>
        </p:nvSpPr>
        <p:spPr bwMode="auto">
          <a:xfrm>
            <a:off x="250825" y="404813"/>
            <a:ext cx="8642350" cy="452431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Sorbitol (sorbit, D-</a:t>
            </a:r>
            <a:r>
              <a:rPr lang="cs-CZ" sz="3200" b="1" dirty="0" err="1">
                <a:solidFill>
                  <a:srgbClr val="FF0000"/>
                </a:solidFill>
              </a:rPr>
              <a:t>glucitol</a:t>
            </a:r>
            <a:r>
              <a:rPr lang="cs-CZ" sz="32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dirty="0"/>
              <a:t>hexan-1,2,3,4,5,6-hexaol</a:t>
            </a:r>
          </a:p>
          <a:p>
            <a:r>
              <a:rPr lang="cs-CZ" sz="3200" dirty="0"/>
              <a:t>- alkoholický cukr </a:t>
            </a:r>
            <a:r>
              <a:rPr lang="cs-CZ" sz="3200" dirty="0" smtClean="0"/>
              <a:t>(patří mezi  </a:t>
            </a:r>
            <a:r>
              <a:rPr lang="cs-CZ" sz="3200" dirty="0" err="1" smtClean="0"/>
              <a:t>alditoly</a:t>
            </a:r>
            <a:r>
              <a:rPr lang="cs-CZ" sz="3200" dirty="0" smtClean="0"/>
              <a:t>)</a:t>
            </a:r>
            <a:endParaRPr lang="cs-CZ" sz="3200" dirty="0"/>
          </a:p>
          <a:p>
            <a:r>
              <a:rPr lang="cs-CZ" sz="3200" dirty="0"/>
              <a:t> </a:t>
            </a:r>
            <a:r>
              <a:rPr lang="cs-CZ" sz="3200" dirty="0" smtClean="0"/>
              <a:t>nachází se v </a:t>
            </a:r>
            <a:r>
              <a:rPr lang="cs-CZ" sz="3200" dirty="0"/>
              <a:t>ovoci, </a:t>
            </a:r>
            <a:r>
              <a:rPr lang="cs-CZ" sz="3200" dirty="0" smtClean="0"/>
              <a:t>nejvíce </a:t>
            </a:r>
            <a:r>
              <a:rPr lang="cs-CZ" sz="3200" dirty="0"/>
              <a:t>v třešních a hruškách 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 </a:t>
            </a:r>
            <a:r>
              <a:rPr lang="cs-CZ" sz="3200" i="1" dirty="0"/>
              <a:t>použití:</a:t>
            </a:r>
            <a:r>
              <a:rPr lang="cs-CZ" sz="3200" dirty="0"/>
              <a:t>  náhradní sladidlo při výrobě pečiva, cukrovinek, žvýkaček</a:t>
            </a:r>
          </a:p>
          <a:p>
            <a:r>
              <a:rPr lang="cs-CZ" sz="3200" dirty="0"/>
              <a:t> </a:t>
            </a:r>
          </a:p>
          <a:p>
            <a:r>
              <a:rPr lang="cs-CZ" sz="3200" dirty="0"/>
              <a:t> výroba: redukcí glukosy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7032"/>
            <a:ext cx="1963737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bdélník 1"/>
          <p:cNvSpPr>
            <a:spLocks noChangeArrowheads="1"/>
          </p:cNvSpPr>
          <p:nvPr/>
        </p:nvSpPr>
        <p:spPr bwMode="auto">
          <a:xfrm>
            <a:off x="251520" y="188640"/>
            <a:ext cx="878497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Zdroje</a:t>
            </a:r>
            <a:r>
              <a:rPr lang="cs-CZ" sz="2400" dirty="0" smtClean="0"/>
              <a:t>:</a:t>
            </a:r>
          </a:p>
          <a:p>
            <a:r>
              <a:rPr lang="cs-CZ" sz="2400" dirty="0"/>
              <a:t>JANECZKOVÁ, Anna a Pavel KLOUDA. </a:t>
            </a:r>
            <a:r>
              <a:rPr lang="cs-CZ" sz="2400" i="1" dirty="0"/>
              <a:t>Organická chemie</a:t>
            </a:r>
            <a:r>
              <a:rPr lang="cs-CZ" sz="2400" dirty="0"/>
              <a:t>. 2001. vyd. Ostrava: Pavel Klouda, 1998, 154, [1] s. ISBN </a:t>
            </a:r>
            <a:r>
              <a:rPr lang="cs-CZ" sz="2400" dirty="0" smtClean="0"/>
              <a:t>80-902-1556-4</a:t>
            </a:r>
          </a:p>
          <a:p>
            <a:endParaRPr lang="cs-CZ" sz="2400" dirty="0" smtClean="0"/>
          </a:p>
          <a:p>
            <a:r>
              <a:rPr lang="cs-CZ" sz="2400" dirty="0" smtClean="0"/>
              <a:t> http</a:t>
            </a:r>
            <a:r>
              <a:rPr lang="cs-CZ" sz="2400" dirty="0"/>
              <a:t>://</a:t>
            </a:r>
            <a:r>
              <a:rPr lang="cs-CZ" sz="2400" dirty="0" smtClean="0"/>
              <a:t>projektalfa.ic.cz/alkoholy.htm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http</a:t>
            </a:r>
            <a:r>
              <a:rPr lang="cs-CZ" sz="2400" dirty="0"/>
              <a:t>://www.studiumchemie.cz/templaty.php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http</a:t>
            </a:r>
            <a:r>
              <a:rPr lang="cs-CZ" sz="2400" dirty="0"/>
              <a:t>://www.www.hobby-info.cz/img/vino/vino_final.jpg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http://vydavatelstvi.vscht.cz/echo/organika/cyklohexanol.html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http://</a:t>
            </a:r>
            <a:r>
              <a:rPr lang="cs-CZ" sz="2400" dirty="0" smtClean="0"/>
              <a:t>cs.wikipedia.org/wiki/Sorbitol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http://office.microsoft.com/cs-cz/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301208"/>
            <a:ext cx="8424936" cy="1342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bdélník 1"/>
          <p:cNvSpPr>
            <a:spLocks noChangeArrowheads="1"/>
          </p:cNvSpPr>
          <p:nvPr/>
        </p:nvSpPr>
        <p:spPr bwMode="auto">
          <a:xfrm>
            <a:off x="300979" y="887860"/>
            <a:ext cx="8550275" cy="542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cs-CZ" sz="3200" dirty="0" smtClean="0"/>
              <a:t>1</a:t>
            </a:r>
            <a:r>
              <a:rPr lang="cs-CZ" sz="3200" dirty="0"/>
              <a:t>) </a:t>
            </a:r>
            <a:r>
              <a:rPr lang="cs-CZ" sz="3200" dirty="0">
                <a:solidFill>
                  <a:srgbClr val="FFFF00"/>
                </a:solidFill>
              </a:rPr>
              <a:t>hydratace alkenů  </a:t>
            </a:r>
            <a:r>
              <a:rPr lang="cs-CZ" sz="3200" dirty="0"/>
              <a:t>(přímá, nepřímá)</a:t>
            </a:r>
          </a:p>
          <a:p>
            <a:r>
              <a:rPr lang="cs-CZ" sz="3200" dirty="0"/>
              <a:t>   R-CH═CH</a:t>
            </a:r>
            <a:r>
              <a:rPr lang="cs-CZ" sz="2400" b="1" dirty="0"/>
              <a:t>2</a:t>
            </a:r>
            <a:r>
              <a:rPr lang="cs-CZ" sz="3200" dirty="0"/>
              <a:t>  + H</a:t>
            </a:r>
            <a:r>
              <a:rPr lang="cs-CZ" sz="3200" baseline="-25000" dirty="0"/>
              <a:t>2</a:t>
            </a:r>
            <a:r>
              <a:rPr lang="cs-CZ" sz="3200" dirty="0"/>
              <a:t>O       R-CH-CH</a:t>
            </a:r>
            <a:r>
              <a:rPr lang="cs-CZ" sz="3200" baseline="-25000" dirty="0"/>
              <a:t>3      </a:t>
            </a:r>
            <a:r>
              <a:rPr lang="cs-CZ" sz="3200" baseline="-25000" dirty="0" err="1"/>
              <a:t>Markovnikovo</a:t>
            </a:r>
            <a:r>
              <a:rPr lang="cs-CZ" sz="3200" baseline="-25000" dirty="0"/>
              <a:t> pravidlo!</a:t>
            </a:r>
          </a:p>
          <a:p>
            <a:r>
              <a:rPr lang="cs-CZ" sz="3200" baseline="-25000" dirty="0"/>
              <a:t>                                                                  </a:t>
            </a:r>
            <a:r>
              <a:rPr lang="cs-CZ" sz="4400" baseline="-25000" dirty="0"/>
              <a:t>OH</a:t>
            </a:r>
          </a:p>
          <a:p>
            <a:endParaRPr lang="cs-CZ" sz="800" baseline="-25000" dirty="0"/>
          </a:p>
          <a:p>
            <a:r>
              <a:rPr lang="cs-CZ" sz="3200" dirty="0"/>
              <a:t>2) </a:t>
            </a:r>
            <a:r>
              <a:rPr lang="cs-CZ" sz="3200" dirty="0">
                <a:solidFill>
                  <a:srgbClr val="FFFF00"/>
                </a:solidFill>
              </a:rPr>
              <a:t>hydrolýza  </a:t>
            </a:r>
            <a:r>
              <a:rPr lang="cs-CZ" sz="3200" dirty="0" err="1">
                <a:solidFill>
                  <a:srgbClr val="FFFF00"/>
                </a:solidFill>
              </a:rPr>
              <a:t>halogenderivátů</a:t>
            </a:r>
            <a:r>
              <a:rPr lang="cs-CZ" sz="3200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( S</a:t>
            </a:r>
            <a:r>
              <a:rPr lang="cs-CZ" sz="3200" baseline="-25000" dirty="0"/>
              <a:t>N</a:t>
            </a:r>
            <a:r>
              <a:rPr lang="cs-CZ" sz="3200" dirty="0"/>
              <a:t>)  </a:t>
            </a:r>
          </a:p>
          <a:p>
            <a:r>
              <a:rPr lang="cs-CZ" sz="3200" dirty="0"/>
              <a:t>    R-X + H</a:t>
            </a:r>
            <a:r>
              <a:rPr lang="cs-CZ" sz="3200" baseline="-25000" dirty="0"/>
              <a:t>2</a:t>
            </a:r>
            <a:r>
              <a:rPr lang="cs-CZ" sz="3200" dirty="0"/>
              <a:t>O      ROH + HX</a:t>
            </a:r>
          </a:p>
          <a:p>
            <a:endParaRPr lang="cs-CZ" sz="800" dirty="0"/>
          </a:p>
          <a:p>
            <a:r>
              <a:rPr lang="cs-CZ" sz="3200" dirty="0"/>
              <a:t>3) </a:t>
            </a:r>
            <a:r>
              <a:rPr lang="cs-CZ" sz="3200" dirty="0" err="1">
                <a:solidFill>
                  <a:srgbClr val="FFFF00"/>
                </a:solidFill>
              </a:rPr>
              <a:t>katalyt</a:t>
            </a:r>
            <a:r>
              <a:rPr lang="cs-CZ" sz="3200" dirty="0">
                <a:solidFill>
                  <a:srgbClr val="FFFF00"/>
                </a:solidFill>
              </a:rPr>
              <a:t>.  hydrogenace aldehydů a ketonů </a:t>
            </a:r>
            <a:r>
              <a:rPr lang="cs-CZ" sz="2400" dirty="0"/>
              <a:t>(</a:t>
            </a:r>
            <a:r>
              <a:rPr lang="cs-CZ" sz="2400" dirty="0" err="1"/>
              <a:t>kat.Ni</a:t>
            </a:r>
            <a:r>
              <a:rPr lang="cs-CZ" sz="2400" dirty="0"/>
              <a:t>)</a:t>
            </a:r>
          </a:p>
          <a:p>
            <a:r>
              <a:rPr lang="cs-CZ" sz="3200" i="1" dirty="0"/>
              <a:t>    </a:t>
            </a:r>
            <a:r>
              <a:rPr lang="cs-CZ" sz="3200" dirty="0"/>
              <a:t>R-CH=O</a:t>
            </a:r>
            <a:r>
              <a:rPr lang="cs-CZ" sz="3200" i="1" dirty="0"/>
              <a:t>  </a:t>
            </a:r>
            <a:r>
              <a:rPr lang="cs-CZ" sz="3200" dirty="0"/>
              <a:t>+ H</a:t>
            </a:r>
            <a:r>
              <a:rPr lang="cs-CZ" sz="2400" dirty="0"/>
              <a:t>2</a:t>
            </a:r>
            <a:r>
              <a:rPr lang="cs-CZ" sz="3200" dirty="0"/>
              <a:t>        R-CH</a:t>
            </a:r>
            <a:r>
              <a:rPr lang="cs-CZ" sz="2400" dirty="0"/>
              <a:t>2</a:t>
            </a:r>
            <a:r>
              <a:rPr lang="cs-CZ" sz="3200" dirty="0"/>
              <a:t>-OH  </a:t>
            </a:r>
            <a:r>
              <a:rPr lang="cs-CZ" sz="2400" dirty="0"/>
              <a:t>primární alkohol</a:t>
            </a:r>
            <a:r>
              <a:rPr lang="cs-CZ" sz="3200" dirty="0"/>
              <a:t> </a:t>
            </a:r>
          </a:p>
          <a:p>
            <a:r>
              <a:rPr lang="cs-CZ" sz="3200" dirty="0"/>
              <a:t>    R-CO-R´ + H</a:t>
            </a:r>
            <a:r>
              <a:rPr lang="cs-CZ" sz="2400" dirty="0"/>
              <a:t>2  </a:t>
            </a:r>
            <a:r>
              <a:rPr lang="cs-CZ" sz="3200" dirty="0"/>
              <a:t>      </a:t>
            </a:r>
            <a:r>
              <a:rPr lang="cs-CZ" sz="3200" dirty="0" smtClean="0"/>
              <a:t> </a:t>
            </a:r>
            <a:r>
              <a:rPr lang="cs-CZ" sz="3200" dirty="0"/>
              <a:t>R-CH(OH)-R´ </a:t>
            </a:r>
            <a:r>
              <a:rPr lang="cs-CZ" sz="2400" dirty="0"/>
              <a:t>sekundární alkohol </a:t>
            </a:r>
          </a:p>
          <a:p>
            <a:endParaRPr lang="cs-CZ" sz="800" dirty="0"/>
          </a:p>
          <a:p>
            <a:r>
              <a:rPr lang="cs-CZ" sz="3200" dirty="0"/>
              <a:t> 4) </a:t>
            </a:r>
            <a:r>
              <a:rPr lang="cs-CZ" sz="3200" dirty="0">
                <a:solidFill>
                  <a:srgbClr val="FFFF00"/>
                </a:solidFill>
              </a:rPr>
              <a:t>kvašení cukerných roztoků </a:t>
            </a:r>
            <a:r>
              <a:rPr lang="cs-CZ" sz="2400" dirty="0"/>
              <a:t>(kvasinky, </a:t>
            </a:r>
            <a:r>
              <a:rPr lang="cs-CZ" sz="2400" dirty="0" smtClean="0"/>
              <a:t>t </a:t>
            </a:r>
            <a:r>
              <a:rPr lang="cs-CZ" sz="2400" u="sng" dirty="0" smtClean="0"/>
              <a:t>&lt; </a:t>
            </a:r>
            <a:r>
              <a:rPr lang="cs-CZ" sz="2400" dirty="0" smtClean="0"/>
              <a:t>30°C</a:t>
            </a:r>
            <a:r>
              <a:rPr lang="cs-CZ" sz="2400" dirty="0"/>
              <a:t>)</a:t>
            </a:r>
          </a:p>
          <a:p>
            <a:r>
              <a:rPr lang="cs-CZ" sz="3200" dirty="0"/>
              <a:t>    C</a:t>
            </a:r>
            <a:r>
              <a:rPr lang="cs-CZ" sz="2400" dirty="0"/>
              <a:t>6</a:t>
            </a:r>
            <a:r>
              <a:rPr lang="cs-CZ" sz="3200" dirty="0"/>
              <a:t>H</a:t>
            </a:r>
            <a:r>
              <a:rPr lang="cs-CZ" sz="2400" dirty="0"/>
              <a:t>12</a:t>
            </a:r>
            <a:r>
              <a:rPr lang="cs-CZ" sz="3200" dirty="0"/>
              <a:t>O</a:t>
            </a:r>
            <a:r>
              <a:rPr lang="cs-CZ" sz="2400" dirty="0"/>
              <a:t>6</a:t>
            </a:r>
            <a:r>
              <a:rPr lang="cs-CZ" sz="3200" dirty="0"/>
              <a:t>            C</a:t>
            </a:r>
            <a:r>
              <a:rPr lang="cs-CZ" sz="2400" dirty="0"/>
              <a:t>2</a:t>
            </a:r>
            <a:r>
              <a:rPr lang="cs-CZ" sz="3200" dirty="0"/>
              <a:t>H</a:t>
            </a:r>
            <a:r>
              <a:rPr lang="cs-CZ" sz="2400" dirty="0"/>
              <a:t>5</a:t>
            </a:r>
            <a:r>
              <a:rPr lang="cs-CZ" sz="3200" dirty="0"/>
              <a:t>OH  +  </a:t>
            </a:r>
            <a:r>
              <a:rPr lang="cs-CZ" sz="3200" dirty="0" smtClean="0"/>
              <a:t> </a:t>
            </a:r>
            <a:r>
              <a:rPr lang="cs-CZ" sz="3200" dirty="0"/>
              <a:t>CO</a:t>
            </a:r>
            <a:r>
              <a:rPr lang="cs-CZ" sz="2400" dirty="0"/>
              <a:t>2</a:t>
            </a:r>
          </a:p>
          <a:p>
            <a:endParaRPr lang="cs-CZ" sz="8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4618332" y="1837532"/>
            <a:ext cx="0" cy="255588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3707607" y="1773240"/>
            <a:ext cx="36036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2477293" y="3133725"/>
            <a:ext cx="3603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17838" y="4293096"/>
            <a:ext cx="431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048000" y="4797152"/>
            <a:ext cx="4016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562223" y="5805264"/>
            <a:ext cx="36036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16" y="188566"/>
            <a:ext cx="8229600" cy="1398587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FFFF00"/>
                </a:solidFill>
              </a:rPr>
              <a:t>Příprava a výroba alkoholů</a:t>
            </a:r>
            <a:br>
              <a:rPr lang="cs-CZ" sz="4400" b="1" dirty="0">
                <a:solidFill>
                  <a:srgbClr val="FFFF00"/>
                </a:solidFill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bdélník 9"/>
          <p:cNvSpPr>
            <a:spLocks noChangeArrowheads="1"/>
          </p:cNvSpPr>
          <p:nvPr/>
        </p:nvSpPr>
        <p:spPr bwMode="auto">
          <a:xfrm>
            <a:off x="395288" y="333375"/>
            <a:ext cx="8569325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3200" dirty="0">
                <a:solidFill>
                  <a:srgbClr val="FFFFFF"/>
                </a:solidFill>
              </a:rPr>
              <a:t>5) </a:t>
            </a:r>
            <a:r>
              <a:rPr lang="cs-CZ" sz="3200" dirty="0">
                <a:solidFill>
                  <a:srgbClr val="FFFF00"/>
                </a:solidFill>
              </a:rPr>
              <a:t>Hydrolýza </a:t>
            </a:r>
            <a:r>
              <a:rPr lang="cs-CZ" sz="3200" dirty="0" smtClean="0">
                <a:solidFill>
                  <a:srgbClr val="FFFF00"/>
                </a:solidFill>
              </a:rPr>
              <a:t>esterů </a:t>
            </a:r>
            <a:r>
              <a:rPr lang="cs-CZ" sz="3200" dirty="0" smtClean="0">
                <a:solidFill>
                  <a:srgbClr val="FFFFFF"/>
                </a:solidFill>
              </a:rPr>
              <a:t>– </a:t>
            </a:r>
            <a:r>
              <a:rPr lang="cs-CZ" sz="2800" i="1" dirty="0" smtClean="0">
                <a:solidFill>
                  <a:srgbClr val="FFFFFF"/>
                </a:solidFill>
              </a:rPr>
              <a:t>zásaditá, katalytická</a:t>
            </a:r>
            <a:endParaRPr lang="cs-CZ" sz="2800" i="1" dirty="0">
              <a:solidFill>
                <a:srgbClr val="FFFFFF"/>
              </a:solidFill>
            </a:endParaRPr>
          </a:p>
          <a:p>
            <a:endParaRPr lang="cs-CZ" sz="3200" dirty="0" smtClean="0">
              <a:solidFill>
                <a:srgbClr val="FFFFFF"/>
              </a:solidFill>
            </a:endParaRPr>
          </a:p>
          <a:p>
            <a:endParaRPr lang="cs-CZ" sz="3200" dirty="0">
              <a:solidFill>
                <a:srgbClr val="FFFFFF"/>
              </a:solidFill>
            </a:endParaRPr>
          </a:p>
          <a:p>
            <a:r>
              <a:rPr lang="cs-CZ" sz="3200" dirty="0">
                <a:solidFill>
                  <a:srgbClr val="FFFFFF"/>
                </a:solidFill>
              </a:rPr>
              <a:t> 6) </a:t>
            </a:r>
            <a:r>
              <a:rPr lang="cs-CZ" sz="3200" dirty="0">
                <a:solidFill>
                  <a:srgbClr val="FFFF00"/>
                </a:solidFill>
              </a:rPr>
              <a:t>Katalytická oxidace  alkanů a alkenů s následnou </a:t>
            </a:r>
            <a:r>
              <a:rPr lang="cs-CZ" sz="3200" dirty="0" smtClean="0">
                <a:solidFill>
                  <a:srgbClr val="FFFF00"/>
                </a:solidFill>
              </a:rPr>
              <a:t>hydrolýzou</a:t>
            </a:r>
          </a:p>
          <a:p>
            <a:endParaRPr lang="cs-CZ" sz="900" dirty="0" smtClean="0">
              <a:solidFill>
                <a:srgbClr val="FFFFFF"/>
              </a:solidFill>
            </a:endParaRPr>
          </a:p>
          <a:p>
            <a:r>
              <a:rPr lang="cs-CZ" sz="3200" dirty="0" smtClean="0">
                <a:solidFill>
                  <a:srgbClr val="FFFFFF"/>
                </a:solidFill>
              </a:rPr>
              <a:t>C</a:t>
            </a:r>
            <a:r>
              <a:rPr lang="cs-CZ" sz="2400" dirty="0" smtClean="0">
                <a:solidFill>
                  <a:srgbClr val="FFFFFF"/>
                </a:solidFill>
              </a:rPr>
              <a:t>2</a:t>
            </a:r>
            <a:r>
              <a:rPr lang="cs-CZ" sz="3200" dirty="0" smtClean="0">
                <a:solidFill>
                  <a:srgbClr val="FFFFFF"/>
                </a:solidFill>
              </a:rPr>
              <a:t>H</a:t>
            </a:r>
            <a:r>
              <a:rPr lang="cs-CZ" sz="2400" dirty="0" smtClean="0">
                <a:solidFill>
                  <a:srgbClr val="FFFFFF"/>
                </a:solidFill>
              </a:rPr>
              <a:t>4</a:t>
            </a:r>
            <a:r>
              <a:rPr lang="cs-CZ" sz="3200" dirty="0" smtClean="0">
                <a:solidFill>
                  <a:srgbClr val="FFFFFF"/>
                </a:solidFill>
              </a:rPr>
              <a:t>  + ½ O</a:t>
            </a:r>
            <a:r>
              <a:rPr lang="cs-CZ" sz="2400" dirty="0" smtClean="0">
                <a:solidFill>
                  <a:srgbClr val="FFFFFF"/>
                </a:solidFill>
              </a:rPr>
              <a:t>2</a:t>
            </a:r>
            <a:r>
              <a:rPr lang="cs-CZ" sz="3200" dirty="0" smtClean="0">
                <a:solidFill>
                  <a:srgbClr val="FFFFFF"/>
                </a:solidFill>
              </a:rPr>
              <a:t>         C</a:t>
            </a:r>
            <a:r>
              <a:rPr lang="cs-CZ" sz="2400" dirty="0" smtClean="0">
                <a:solidFill>
                  <a:srgbClr val="FFFFFF"/>
                </a:solidFill>
              </a:rPr>
              <a:t>2</a:t>
            </a:r>
            <a:r>
              <a:rPr lang="cs-CZ" sz="3200" dirty="0" smtClean="0">
                <a:solidFill>
                  <a:srgbClr val="FFFFFF"/>
                </a:solidFill>
              </a:rPr>
              <a:t>H</a:t>
            </a:r>
            <a:r>
              <a:rPr lang="cs-CZ" sz="2400" dirty="0" smtClean="0">
                <a:solidFill>
                  <a:srgbClr val="FFFFFF"/>
                </a:solidFill>
              </a:rPr>
              <a:t>4</a:t>
            </a:r>
            <a:r>
              <a:rPr lang="cs-CZ" sz="3200" dirty="0" smtClean="0">
                <a:solidFill>
                  <a:srgbClr val="FFFFFF"/>
                </a:solidFill>
              </a:rPr>
              <a:t>O </a:t>
            </a:r>
            <a:r>
              <a:rPr lang="cs-CZ" sz="2800" dirty="0" err="1" smtClean="0">
                <a:solidFill>
                  <a:srgbClr val="FFFFFF"/>
                </a:solidFill>
              </a:rPr>
              <a:t>ethylenoxid</a:t>
            </a:r>
            <a:r>
              <a:rPr lang="cs-CZ" sz="2800" dirty="0" smtClean="0">
                <a:solidFill>
                  <a:srgbClr val="FFFFFF"/>
                </a:solidFill>
              </a:rPr>
              <a:t>, kat. </a:t>
            </a:r>
            <a:r>
              <a:rPr lang="cs-CZ" sz="2800" dirty="0" err="1" smtClean="0">
                <a:solidFill>
                  <a:srgbClr val="FFFFFF"/>
                </a:solidFill>
              </a:rPr>
              <a:t>Ag</a:t>
            </a:r>
            <a:r>
              <a:rPr lang="cs-CZ" sz="2800" dirty="0" smtClean="0">
                <a:solidFill>
                  <a:srgbClr val="FFFFFF"/>
                </a:solidFill>
              </a:rPr>
              <a:t>/SiO</a:t>
            </a:r>
            <a:r>
              <a:rPr lang="cs-CZ" sz="2400" b="1" dirty="0" smtClean="0">
                <a:solidFill>
                  <a:srgbClr val="FFFFFF"/>
                </a:solidFill>
              </a:rPr>
              <a:t>2</a:t>
            </a:r>
          </a:p>
          <a:p>
            <a:endParaRPr lang="cs-CZ" sz="2400" b="1" dirty="0">
              <a:solidFill>
                <a:srgbClr val="FFFFFF"/>
              </a:solidFill>
            </a:endParaRPr>
          </a:p>
          <a:p>
            <a:r>
              <a:rPr lang="cs-CZ" sz="3200" dirty="0" smtClean="0">
                <a:solidFill>
                  <a:srgbClr val="FFFFFF"/>
                </a:solidFill>
              </a:rPr>
              <a:t>C</a:t>
            </a:r>
            <a:r>
              <a:rPr lang="cs-CZ" sz="2400" dirty="0" smtClean="0">
                <a:solidFill>
                  <a:srgbClr val="FFFFFF"/>
                </a:solidFill>
              </a:rPr>
              <a:t>2</a:t>
            </a:r>
            <a:r>
              <a:rPr lang="cs-CZ" sz="3200" dirty="0" smtClean="0">
                <a:solidFill>
                  <a:srgbClr val="FFFFFF"/>
                </a:solidFill>
              </a:rPr>
              <a:t>H</a:t>
            </a:r>
            <a:r>
              <a:rPr lang="cs-CZ" sz="2400" dirty="0" smtClean="0">
                <a:solidFill>
                  <a:srgbClr val="FFFFFF"/>
                </a:solidFill>
              </a:rPr>
              <a:t>4</a:t>
            </a:r>
            <a:r>
              <a:rPr lang="cs-CZ" sz="3200" dirty="0" smtClean="0">
                <a:solidFill>
                  <a:srgbClr val="FFFFFF"/>
                </a:solidFill>
              </a:rPr>
              <a:t>O</a:t>
            </a:r>
            <a:r>
              <a:rPr lang="cs-CZ" sz="2400" dirty="0" smtClean="0">
                <a:solidFill>
                  <a:srgbClr val="FFFFFF"/>
                </a:solidFill>
              </a:rPr>
              <a:t> + </a:t>
            </a:r>
            <a:r>
              <a:rPr lang="cs-CZ" sz="3200" dirty="0" smtClean="0">
                <a:solidFill>
                  <a:srgbClr val="FFFFFF"/>
                </a:solidFill>
              </a:rPr>
              <a:t>H</a:t>
            </a:r>
            <a:r>
              <a:rPr lang="cs-CZ" sz="2400" dirty="0" smtClean="0">
                <a:solidFill>
                  <a:srgbClr val="FFFFFF"/>
                </a:solidFill>
              </a:rPr>
              <a:t>2</a:t>
            </a:r>
            <a:r>
              <a:rPr lang="cs-CZ" sz="3200" dirty="0" smtClean="0">
                <a:solidFill>
                  <a:srgbClr val="FFFFFF"/>
                </a:solidFill>
              </a:rPr>
              <a:t>O</a:t>
            </a:r>
            <a:r>
              <a:rPr lang="cs-CZ" sz="2400" dirty="0" smtClean="0">
                <a:solidFill>
                  <a:srgbClr val="FFFFFF"/>
                </a:solidFill>
              </a:rPr>
              <a:t>            </a:t>
            </a:r>
            <a:r>
              <a:rPr lang="cs-CZ" sz="3200" dirty="0" smtClean="0">
                <a:solidFill>
                  <a:srgbClr val="FFFFFF"/>
                </a:solidFill>
              </a:rPr>
              <a:t>HO – CH</a:t>
            </a:r>
            <a:r>
              <a:rPr lang="cs-CZ" sz="2400" dirty="0" smtClean="0">
                <a:solidFill>
                  <a:srgbClr val="FFFFFF"/>
                </a:solidFill>
              </a:rPr>
              <a:t>2</a:t>
            </a:r>
            <a:r>
              <a:rPr lang="cs-CZ" sz="3200" dirty="0" smtClean="0">
                <a:solidFill>
                  <a:srgbClr val="FFFFFF"/>
                </a:solidFill>
              </a:rPr>
              <a:t>-CH</a:t>
            </a:r>
            <a:r>
              <a:rPr lang="cs-CZ" sz="2400" dirty="0" smtClean="0">
                <a:solidFill>
                  <a:srgbClr val="FFFFFF"/>
                </a:solidFill>
              </a:rPr>
              <a:t>2</a:t>
            </a:r>
            <a:r>
              <a:rPr lang="cs-CZ" sz="3200" dirty="0" smtClean="0">
                <a:solidFill>
                  <a:srgbClr val="FFFFFF"/>
                </a:solidFill>
              </a:rPr>
              <a:t> </a:t>
            </a:r>
            <a:r>
              <a:rPr lang="cs-CZ" sz="3200" dirty="0">
                <a:solidFill>
                  <a:srgbClr val="FFFFFF"/>
                </a:solidFill>
              </a:rPr>
              <a:t>– </a:t>
            </a:r>
            <a:r>
              <a:rPr lang="cs-CZ" sz="3200" dirty="0" smtClean="0">
                <a:solidFill>
                  <a:srgbClr val="FFFFFF"/>
                </a:solidFill>
              </a:rPr>
              <a:t>OH </a:t>
            </a:r>
            <a:r>
              <a:rPr lang="cs-CZ" sz="2800" dirty="0" smtClean="0">
                <a:solidFill>
                  <a:srgbClr val="FFFFFF"/>
                </a:solidFill>
              </a:rPr>
              <a:t>glykol</a:t>
            </a:r>
            <a:endParaRPr lang="cs-CZ" sz="2800" dirty="0">
              <a:solidFill>
                <a:srgbClr val="FFFFFF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778439" y="4077072"/>
            <a:ext cx="3603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778441" y="3212976"/>
            <a:ext cx="3603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délník 1"/>
          <p:cNvSpPr/>
          <p:nvPr/>
        </p:nvSpPr>
        <p:spPr>
          <a:xfrm>
            <a:off x="539552" y="980728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sz="3200" b="1" dirty="0"/>
              <a:t> </a:t>
            </a:r>
            <a:r>
              <a:rPr lang="cs-CZ" sz="3200" dirty="0"/>
              <a:t>R</a:t>
            </a:r>
            <a:r>
              <a:rPr lang="cs-CZ" sz="3200" baseline="-25000" dirty="0"/>
              <a:t>1</a:t>
            </a:r>
            <a:r>
              <a:rPr lang="cs-CZ" sz="3200" dirty="0"/>
              <a:t>COOR</a:t>
            </a:r>
            <a:r>
              <a:rPr lang="cs-CZ" sz="3200" baseline="-25000" dirty="0"/>
              <a:t>2</a:t>
            </a:r>
            <a:r>
              <a:rPr lang="cs-CZ" sz="3200" dirty="0"/>
              <a:t> + H</a:t>
            </a:r>
            <a:r>
              <a:rPr lang="cs-CZ" sz="3200" baseline="-25000" dirty="0"/>
              <a:t>2</a:t>
            </a:r>
            <a:r>
              <a:rPr lang="cs-CZ" sz="3200" dirty="0"/>
              <a:t>O </a:t>
            </a:r>
            <a:r>
              <a:rPr lang="cs-CZ" sz="3200" dirty="0" smtClean="0"/>
              <a:t>        ROH </a:t>
            </a:r>
            <a:r>
              <a:rPr lang="cs-CZ" sz="3200" dirty="0"/>
              <a:t>+ RCOOH</a:t>
            </a:r>
          </a:p>
        </p:txBody>
      </p:sp>
      <p:pic>
        <p:nvPicPr>
          <p:cNvPr id="12" name="Obrázek 11" descr="http://canov.jergym.cz/alkoholy/esterifi/sipobadl.gif"/>
          <p:cNvPicPr/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99005"/>
            <a:ext cx="677991" cy="84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Obdélník 1"/>
          <p:cNvSpPr>
            <a:spLocks noChangeArrowheads="1"/>
          </p:cNvSpPr>
          <p:nvPr/>
        </p:nvSpPr>
        <p:spPr bwMode="auto">
          <a:xfrm>
            <a:off x="309562" y="332656"/>
            <a:ext cx="8582917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cs-CZ" sz="3200" b="1" dirty="0">
                <a:solidFill>
                  <a:srgbClr val="FFFF00"/>
                </a:solidFill>
              </a:rPr>
              <a:t>Výskyt v přírodě</a:t>
            </a:r>
            <a:endParaRPr lang="cs-CZ" sz="3200" dirty="0">
              <a:solidFill>
                <a:srgbClr val="FFFF00"/>
              </a:solidFill>
            </a:endParaRPr>
          </a:p>
          <a:p>
            <a:pPr>
              <a:lnSpc>
                <a:spcPct val="140000"/>
              </a:lnSpc>
            </a:pPr>
            <a:r>
              <a:rPr lang="cs-CZ" sz="3200" dirty="0"/>
              <a:t>volné  jako produkty kvašení</a:t>
            </a:r>
          </a:p>
          <a:p>
            <a:pPr>
              <a:lnSpc>
                <a:spcPct val="140000"/>
              </a:lnSpc>
            </a:pPr>
            <a:r>
              <a:rPr lang="cs-CZ" sz="3200" dirty="0"/>
              <a:t>vázané  ve formě esterů s karboxylovými </a:t>
            </a:r>
            <a:r>
              <a:rPr lang="cs-CZ" sz="3200" dirty="0" smtClean="0"/>
              <a:t>kyselinami</a:t>
            </a:r>
          </a:p>
          <a:p>
            <a:pPr>
              <a:lnSpc>
                <a:spcPct val="140000"/>
              </a:lnSpc>
            </a:pPr>
            <a:r>
              <a:rPr lang="cs-CZ" sz="3200" dirty="0" smtClean="0"/>
              <a:t>  </a:t>
            </a:r>
            <a:r>
              <a:rPr lang="cs-CZ" sz="3200" dirty="0"/>
              <a:t>hydroxylové skupiny  obsahují i  </a:t>
            </a:r>
            <a:r>
              <a:rPr lang="cs-CZ" sz="3200" dirty="0" err="1"/>
              <a:t>hydroxykyseliny</a:t>
            </a:r>
            <a:r>
              <a:rPr lang="cs-CZ" sz="3200" dirty="0"/>
              <a:t>,  sacharidy,  steroidy aj.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020" y="3861048"/>
            <a:ext cx="4115798" cy="28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188640"/>
            <a:ext cx="1896000" cy="28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850" y="333375"/>
            <a:ext cx="8810625" cy="6246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rgbClr val="FFFF00"/>
                </a:solidFill>
                <a:latin typeface="+mn-lt"/>
                <a:cs typeface="+mn-cs"/>
              </a:rPr>
              <a:t>Důležité  alkoholy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err="1">
                <a:solidFill>
                  <a:srgbClr val="FF0000"/>
                </a:solidFill>
                <a:latin typeface="+mn-lt"/>
                <a:cs typeface="+mn-cs"/>
              </a:rPr>
              <a:t>Methanol</a:t>
            </a: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 CH</a:t>
            </a:r>
            <a:r>
              <a:rPr lang="cs-CZ" sz="2400" b="1" dirty="0">
                <a:solidFill>
                  <a:srgbClr val="FF0000"/>
                </a:solidFill>
                <a:latin typeface="+mn-lt"/>
                <a:cs typeface="+mn-cs"/>
              </a:rPr>
              <a:t>3</a:t>
            </a: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OH </a:t>
            </a:r>
            <a:r>
              <a:rPr lang="cs-CZ" sz="3200" dirty="0">
                <a:latin typeface="+mn-lt"/>
                <a:cs typeface="+mn-cs"/>
              </a:rPr>
              <a:t>(</a:t>
            </a:r>
            <a:r>
              <a:rPr lang="cs-CZ" sz="3200" dirty="0" err="1">
                <a:latin typeface="+mn-lt"/>
                <a:cs typeface="+mn-cs"/>
              </a:rPr>
              <a:t>methylalkohol</a:t>
            </a:r>
            <a:r>
              <a:rPr lang="cs-CZ" sz="3200" dirty="0">
                <a:latin typeface="+mn-lt"/>
                <a:cs typeface="+mn-cs"/>
              </a:rPr>
              <a:t>, dřevný líh)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  <a:cs typeface="+mn-cs"/>
              </a:rPr>
              <a:t>- bezbarvá kapalina příjemné vůně, </a:t>
            </a:r>
            <a:r>
              <a:rPr lang="cs-CZ" sz="3200" dirty="0" err="1">
                <a:latin typeface="+mn-lt"/>
                <a:cs typeface="+mn-cs"/>
              </a:rPr>
              <a:t>b.v</a:t>
            </a:r>
            <a:r>
              <a:rPr lang="cs-CZ" sz="3200" dirty="0">
                <a:latin typeface="+mn-lt"/>
                <a:cs typeface="+mn-cs"/>
              </a:rPr>
              <a:t>. 65</a:t>
            </a:r>
            <a:r>
              <a:rPr lang="cs-CZ" sz="3200" dirty="0">
                <a:latin typeface="+mn-lt"/>
                <a:cs typeface="+mn-cs"/>
                <a:sym typeface="Symbol"/>
              </a:rPr>
              <a:t></a:t>
            </a:r>
            <a:r>
              <a:rPr lang="cs-CZ" sz="3200" dirty="0">
                <a:latin typeface="+mn-lt"/>
                <a:cs typeface="+mn-cs"/>
              </a:rPr>
              <a:t>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  <a:cs typeface="+mn-cs"/>
              </a:rPr>
              <a:t>- mísitelná s vodou, prudce jedovatá ( poškození očního nervu, oslepnutí, 20 – 80 ml smrt ), protijedem proti otravě </a:t>
            </a:r>
            <a:r>
              <a:rPr lang="cs-CZ" sz="3200" dirty="0" err="1">
                <a:latin typeface="+mn-lt"/>
                <a:cs typeface="+mn-cs"/>
              </a:rPr>
              <a:t>methanolem</a:t>
            </a:r>
            <a:r>
              <a:rPr lang="cs-CZ" sz="3200" dirty="0">
                <a:latin typeface="+mn-lt"/>
                <a:cs typeface="+mn-cs"/>
              </a:rPr>
              <a:t> je </a:t>
            </a:r>
            <a:r>
              <a:rPr lang="cs-CZ" sz="3200" dirty="0" err="1">
                <a:latin typeface="+mn-lt"/>
                <a:cs typeface="+mn-cs"/>
              </a:rPr>
              <a:t>ethanol</a:t>
            </a:r>
            <a:r>
              <a:rPr lang="cs-CZ" sz="3200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1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n-lt"/>
                <a:cs typeface="+mn-cs"/>
              </a:rPr>
              <a:t>Výroba</a:t>
            </a:r>
            <a:r>
              <a:rPr lang="cs-CZ" sz="3200" dirty="0">
                <a:latin typeface="+mn-lt"/>
                <a:cs typeface="+mn-cs"/>
              </a:rPr>
              <a:t>:  ze syntézního plynu : CO + 2H</a:t>
            </a:r>
            <a:r>
              <a:rPr lang="cs-CZ" sz="3200" baseline="-25000" dirty="0">
                <a:latin typeface="+mn-lt"/>
                <a:cs typeface="+mn-cs"/>
              </a:rPr>
              <a:t>2</a:t>
            </a:r>
            <a:r>
              <a:rPr lang="cs-CZ" sz="3200" dirty="0">
                <a:latin typeface="+mn-lt"/>
                <a:cs typeface="+mn-cs"/>
              </a:rPr>
              <a:t> </a:t>
            </a:r>
            <a:r>
              <a:rPr lang="cs-CZ" sz="3200" dirty="0">
                <a:latin typeface="+mn-lt"/>
                <a:cs typeface="+mn-cs"/>
                <a:sym typeface="Symbol"/>
              </a:rPr>
              <a:t></a:t>
            </a:r>
            <a:r>
              <a:rPr lang="cs-CZ" sz="3200" dirty="0">
                <a:latin typeface="+mn-lt"/>
                <a:cs typeface="+mn-cs"/>
              </a:rPr>
              <a:t> CH</a:t>
            </a:r>
            <a:r>
              <a:rPr lang="cs-CZ" sz="3200" baseline="-25000" dirty="0">
                <a:latin typeface="+mn-lt"/>
                <a:cs typeface="+mn-cs"/>
              </a:rPr>
              <a:t>3</a:t>
            </a:r>
            <a:r>
              <a:rPr lang="cs-CZ" sz="3200" dirty="0">
                <a:latin typeface="+mn-lt"/>
                <a:cs typeface="+mn-cs"/>
              </a:rPr>
              <a:t>OH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+mn-lt"/>
                <a:cs typeface="+mn-cs"/>
              </a:rPr>
              <a:t>                                                                                           </a:t>
            </a:r>
            <a:r>
              <a:rPr lang="cs-CZ" sz="2400" dirty="0" smtClean="0">
                <a:latin typeface="+mn-lt"/>
                <a:cs typeface="+mn-cs"/>
              </a:rPr>
              <a:t>kat</a:t>
            </a:r>
            <a:r>
              <a:rPr lang="cs-CZ" sz="2400" dirty="0">
                <a:latin typeface="+mn-lt"/>
                <a:cs typeface="+mn-cs"/>
              </a:rPr>
              <a:t>. </a:t>
            </a:r>
            <a:r>
              <a:rPr lang="cs-CZ" sz="2400" dirty="0" err="1">
                <a:latin typeface="+mn-lt"/>
                <a:cs typeface="+mn-cs"/>
              </a:rPr>
              <a:t>ZnO</a:t>
            </a:r>
            <a:r>
              <a:rPr lang="cs-CZ" sz="2400" dirty="0">
                <a:latin typeface="+mn-lt"/>
                <a:cs typeface="+mn-cs"/>
              </a:rPr>
              <a:t>, </a:t>
            </a:r>
            <a:r>
              <a:rPr lang="cs-CZ" sz="2400" dirty="0" err="1">
                <a:latin typeface="+mn-lt"/>
                <a:cs typeface="+mn-cs"/>
              </a:rPr>
              <a:t>t,p</a:t>
            </a:r>
            <a:r>
              <a:rPr lang="cs-CZ" sz="24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  <a:cs typeface="+mn-cs"/>
              </a:rPr>
              <a:t>dříve : karbonizací dřeva  -  zahřívání bez přístupu vzduchu (dřevný ocet, dehet a líh)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n-lt"/>
                <a:cs typeface="+mn-cs"/>
              </a:rPr>
              <a:t>Použití:  </a:t>
            </a:r>
            <a:r>
              <a:rPr lang="cs-CZ" sz="3200" dirty="0">
                <a:latin typeface="+mn-lt"/>
                <a:cs typeface="+mn-cs"/>
              </a:rPr>
              <a:t> výroba formaldehydu, rozpouštědlo, </a:t>
            </a:r>
            <a:r>
              <a:rPr lang="cs-CZ" sz="3200" dirty="0" err="1">
                <a:latin typeface="+mn-lt"/>
                <a:cs typeface="+mn-cs"/>
              </a:rPr>
              <a:t>methylamin</a:t>
            </a:r>
            <a:r>
              <a:rPr lang="cs-CZ" sz="3200" dirty="0">
                <a:latin typeface="+mn-lt"/>
                <a:cs typeface="+mn-cs"/>
              </a:rPr>
              <a:t> , kapalné palivo	</a:t>
            </a:r>
            <a:endParaRPr lang="cs-CZ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0825" y="428625"/>
            <a:ext cx="8424863" cy="584775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err="1">
                <a:solidFill>
                  <a:srgbClr val="FF0000"/>
                </a:solidFill>
                <a:latin typeface="+mn-lt"/>
                <a:cs typeface="+mn-cs"/>
              </a:rPr>
              <a:t>Ethanol</a:t>
            </a: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cs-CZ" sz="32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cs-CZ" sz="2400" b="1" dirty="0">
                <a:solidFill>
                  <a:srgbClr val="FF0000"/>
                </a:solidFill>
                <a:latin typeface="+mn-lt"/>
                <a:cs typeface="+mn-cs"/>
              </a:rPr>
              <a:t>2</a:t>
            </a: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H</a:t>
            </a:r>
            <a:r>
              <a:rPr lang="cs-CZ" sz="2400" b="1" dirty="0">
                <a:solidFill>
                  <a:srgbClr val="FF0000"/>
                </a:solidFill>
                <a:latin typeface="+mn-lt"/>
                <a:cs typeface="+mn-cs"/>
              </a:rPr>
              <a:t>5</a:t>
            </a: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OH  </a:t>
            </a:r>
            <a:r>
              <a:rPr lang="cs-CZ" sz="3200" dirty="0">
                <a:latin typeface="+mn-lt"/>
                <a:cs typeface="+mn-cs"/>
              </a:rPr>
              <a:t>(</a:t>
            </a:r>
            <a:r>
              <a:rPr lang="cs-CZ" sz="3200" dirty="0" err="1">
                <a:latin typeface="+mn-lt"/>
                <a:cs typeface="+mn-cs"/>
              </a:rPr>
              <a:t>ethylalkohol</a:t>
            </a:r>
            <a:r>
              <a:rPr lang="cs-CZ" sz="3200" dirty="0">
                <a:latin typeface="+mn-lt"/>
                <a:cs typeface="+mn-cs"/>
              </a:rPr>
              <a:t>, líh)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3200" dirty="0">
                <a:latin typeface="+mn-lt"/>
                <a:cs typeface="+mn-cs"/>
              </a:rPr>
              <a:t>bezbarvá  hořlavá kapalina charakteristické vůně (</a:t>
            </a:r>
            <a:r>
              <a:rPr lang="cs-CZ" sz="3200" dirty="0" err="1">
                <a:latin typeface="+mn-lt"/>
                <a:cs typeface="+mn-cs"/>
              </a:rPr>
              <a:t>b.v</a:t>
            </a:r>
            <a:r>
              <a:rPr lang="cs-CZ" sz="3200" dirty="0">
                <a:latin typeface="+mn-lt"/>
                <a:cs typeface="+mn-cs"/>
              </a:rPr>
              <a:t>. 78</a:t>
            </a:r>
            <a:r>
              <a:rPr lang="cs-CZ" sz="3200" dirty="0">
                <a:latin typeface="+mn-lt"/>
                <a:cs typeface="+mn-cs"/>
                <a:sym typeface="Symbol"/>
              </a:rPr>
              <a:t></a:t>
            </a:r>
            <a:r>
              <a:rPr lang="cs-CZ" sz="3200" dirty="0">
                <a:latin typeface="+mn-lt"/>
                <a:cs typeface="+mn-cs"/>
              </a:rPr>
              <a:t>C)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3200" dirty="0">
                <a:latin typeface="+mn-lt"/>
                <a:cs typeface="+mn-cs"/>
              </a:rPr>
              <a:t>nepříznivé účinky na lidský organismus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n-lt"/>
                <a:cs typeface="+mn-cs"/>
              </a:rPr>
              <a:t>Výroba</a:t>
            </a:r>
            <a:r>
              <a:rPr lang="cs-CZ" sz="3200" dirty="0">
                <a:latin typeface="+mn-lt"/>
                <a:cs typeface="+mn-cs"/>
              </a:rPr>
              <a:t>:  </a:t>
            </a:r>
            <a:r>
              <a:rPr lang="cs-CZ" sz="3200" dirty="0" smtClean="0">
                <a:latin typeface="+mn-lt"/>
                <a:cs typeface="+mn-cs"/>
              </a:rPr>
              <a:t>hydratace </a:t>
            </a:r>
            <a:r>
              <a:rPr lang="cs-CZ" sz="3200" dirty="0" err="1">
                <a:latin typeface="+mn-lt"/>
                <a:cs typeface="+mn-cs"/>
              </a:rPr>
              <a:t>ethenu</a:t>
            </a:r>
            <a:r>
              <a:rPr lang="cs-CZ" sz="3200" dirty="0">
                <a:latin typeface="+mn-lt"/>
                <a:cs typeface="+mn-cs"/>
              </a:rPr>
              <a:t>, pro potravinářské účely  </a:t>
            </a:r>
            <a:r>
              <a:rPr lang="cs-CZ" sz="3200" dirty="0" smtClean="0">
                <a:latin typeface="+mn-lt"/>
                <a:cs typeface="+mn-cs"/>
              </a:rPr>
              <a:t>kvašením (</a:t>
            </a:r>
            <a:r>
              <a:rPr lang="cs-CZ" sz="3200" dirty="0" smtClean="0">
                <a:solidFill>
                  <a:srgbClr val="FFFF00"/>
                </a:solidFill>
                <a:latin typeface="+mn-lt"/>
                <a:cs typeface="+mn-cs"/>
              </a:rPr>
              <a:t>fermentací</a:t>
            </a:r>
            <a:r>
              <a:rPr lang="cs-CZ" sz="3200" dirty="0" smtClean="0">
                <a:latin typeface="+mn-lt"/>
                <a:cs typeface="+mn-cs"/>
              </a:rPr>
              <a:t>) </a:t>
            </a:r>
            <a:r>
              <a:rPr lang="cs-CZ" sz="3200" dirty="0">
                <a:latin typeface="+mn-lt"/>
                <a:cs typeface="+mn-cs"/>
              </a:rPr>
              <a:t>cukerných šťáv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000" dirty="0" smtClean="0">
                <a:latin typeface="+mn-lt"/>
                <a:cs typeface="+mn-cs"/>
              </a:rPr>
              <a:t>(směs vedlejších produktů zkvašování </a:t>
            </a:r>
            <a:r>
              <a:rPr lang="cs-CZ" sz="3000" i="1" dirty="0" smtClean="0">
                <a:latin typeface="+mn-lt"/>
                <a:cs typeface="+mn-cs"/>
              </a:rPr>
              <a:t> přiboudlina)</a:t>
            </a:r>
            <a:r>
              <a:rPr lang="cs-CZ" sz="3000" dirty="0" smtClean="0">
                <a:latin typeface="+mn-lt"/>
                <a:cs typeface="+mn-cs"/>
              </a:rPr>
              <a:t> </a:t>
            </a:r>
            <a:endParaRPr lang="cs-CZ" sz="3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n-lt"/>
                <a:cs typeface="+mn-cs"/>
              </a:rPr>
              <a:t>Použití: r</a:t>
            </a:r>
            <a:r>
              <a:rPr lang="cs-CZ" sz="3200" dirty="0">
                <a:latin typeface="+mn-lt"/>
                <a:cs typeface="+mn-cs"/>
              </a:rPr>
              <a:t>ozpouštědlo, acetaldehyd, butadien, </a:t>
            </a:r>
            <a:r>
              <a:rPr lang="cs-CZ" sz="3200" dirty="0" err="1">
                <a:latin typeface="+mn-lt"/>
                <a:cs typeface="+mn-cs"/>
              </a:rPr>
              <a:t>chlorethan</a:t>
            </a:r>
            <a:r>
              <a:rPr lang="cs-CZ" sz="3200" dirty="0">
                <a:latin typeface="+mn-lt"/>
                <a:cs typeface="+mn-cs"/>
              </a:rPr>
              <a:t>, </a:t>
            </a:r>
            <a:r>
              <a:rPr lang="cs-CZ" sz="3200" dirty="0" err="1">
                <a:latin typeface="+mn-lt"/>
                <a:cs typeface="+mn-cs"/>
              </a:rPr>
              <a:t>ethylacetát</a:t>
            </a:r>
            <a:r>
              <a:rPr lang="cs-CZ" sz="3200" dirty="0">
                <a:latin typeface="+mn-lt"/>
                <a:cs typeface="+mn-cs"/>
              </a:rPr>
              <a:t>, lékařství, výroba lihovin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  <a:cs typeface="+mn-cs"/>
              </a:rPr>
              <a:t>Pro technické účely se provádí </a:t>
            </a:r>
            <a:r>
              <a:rPr lang="cs-CZ" sz="3200" dirty="0">
                <a:solidFill>
                  <a:srgbClr val="FFFF00"/>
                </a:solidFill>
                <a:latin typeface="+mn-lt"/>
                <a:cs typeface="+mn-cs"/>
              </a:rPr>
              <a:t>denaturace </a:t>
            </a:r>
            <a:r>
              <a:rPr lang="cs-CZ" sz="3200" dirty="0">
                <a:latin typeface="+mn-lt"/>
                <a:cs typeface="+mn-cs"/>
              </a:rPr>
              <a:t>(benzen, benzin, pyridin 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bdélník 1"/>
          <p:cNvSpPr>
            <a:spLocks noChangeArrowheads="1"/>
          </p:cNvSpPr>
          <p:nvPr/>
        </p:nvSpPr>
        <p:spPr bwMode="auto">
          <a:xfrm>
            <a:off x="322580" y="273075"/>
            <a:ext cx="8641908" cy="71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Propan-2-ol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 (</a:t>
            </a:r>
            <a:r>
              <a:rPr lang="cs-CZ" sz="3200" dirty="0" err="1"/>
              <a:t>isopropylakohol</a:t>
            </a:r>
            <a:r>
              <a:rPr lang="cs-CZ" sz="3200" dirty="0"/>
              <a:t>)   CH</a:t>
            </a:r>
            <a:r>
              <a:rPr lang="cs-CZ" sz="2400" b="1" dirty="0"/>
              <a:t>3</a:t>
            </a:r>
            <a:r>
              <a:rPr lang="cs-CZ" sz="3200" dirty="0"/>
              <a:t>CH(OH)CH</a:t>
            </a:r>
            <a:r>
              <a:rPr lang="cs-CZ" sz="2400" b="1" dirty="0"/>
              <a:t>3</a:t>
            </a:r>
            <a:r>
              <a:rPr lang="cs-CZ" sz="3200" dirty="0"/>
              <a:t>                     - vyrábí se hydratací propenu, užívá se k výrobě </a:t>
            </a:r>
            <a:r>
              <a:rPr lang="cs-CZ" sz="3200" dirty="0" smtClean="0"/>
              <a:t>acetonu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Butan-1-ol</a:t>
            </a:r>
            <a:r>
              <a:rPr lang="cs-CZ" sz="3200" dirty="0"/>
              <a:t>	 CH</a:t>
            </a:r>
            <a:r>
              <a:rPr lang="cs-CZ" sz="2400" b="1" dirty="0"/>
              <a:t>3</a:t>
            </a:r>
            <a:r>
              <a:rPr lang="cs-CZ" sz="3200" dirty="0"/>
              <a:t>CH</a:t>
            </a:r>
            <a:r>
              <a:rPr lang="cs-CZ" sz="2400" b="1" dirty="0"/>
              <a:t>2</a:t>
            </a:r>
            <a:r>
              <a:rPr lang="cs-CZ" sz="3200" dirty="0"/>
              <a:t>CH</a:t>
            </a:r>
            <a:r>
              <a:rPr lang="cs-CZ" sz="2400" b="1" dirty="0"/>
              <a:t>2</a:t>
            </a:r>
            <a:r>
              <a:rPr lang="cs-CZ" sz="3200" dirty="0"/>
              <a:t>CH</a:t>
            </a:r>
            <a:r>
              <a:rPr lang="cs-CZ" sz="2400" b="1" dirty="0"/>
              <a:t>2</a:t>
            </a:r>
            <a:r>
              <a:rPr lang="cs-CZ" sz="3200" dirty="0"/>
              <a:t>OH rozpouštědlo, změkčovadlo, užívá se v papírové chromatografii</a:t>
            </a:r>
          </a:p>
          <a:p>
            <a:r>
              <a:rPr lang="cs-CZ" sz="2800" i="1" dirty="0" smtClean="0"/>
              <a:t>                          </a:t>
            </a:r>
          </a:p>
          <a:p>
            <a:r>
              <a:rPr lang="cs-CZ" sz="2800" i="1" dirty="0" smtClean="0"/>
              <a:t>  </a:t>
            </a:r>
            <a:r>
              <a:rPr lang="cs-CZ" sz="2800" i="1" dirty="0" smtClean="0">
                <a:solidFill>
                  <a:srgbClr val="FFFF00"/>
                </a:solidFill>
              </a:rPr>
              <a:t>Zapište  rovnicí výrobu propan-2-olu rovnicí, navrhněte výrobu butan-1-olu, zapište  rovnicí:</a:t>
            </a:r>
            <a:endParaRPr lang="cs-CZ" sz="2800" i="1" dirty="0">
              <a:solidFill>
                <a:srgbClr val="FFFF00"/>
              </a:solidFill>
            </a:endParaRPr>
          </a:p>
          <a:p>
            <a:endParaRPr lang="cs-CZ" sz="1000" dirty="0" smtClean="0"/>
          </a:p>
          <a:p>
            <a:r>
              <a:rPr lang="cs-CZ" sz="3200" dirty="0" smtClean="0"/>
              <a:t>          </a:t>
            </a:r>
            <a:r>
              <a:rPr lang="cs-CZ" sz="2800" dirty="0" smtClean="0"/>
              <a:t>CH</a:t>
            </a:r>
            <a:r>
              <a:rPr lang="cs-CZ" sz="2000" b="1" dirty="0" smtClean="0"/>
              <a:t>2</a:t>
            </a:r>
            <a:r>
              <a:rPr lang="cs-CZ" sz="2800" b="1" dirty="0" smtClean="0"/>
              <a:t> = </a:t>
            </a:r>
            <a:r>
              <a:rPr lang="cs-CZ" sz="2800" dirty="0" smtClean="0"/>
              <a:t>CH - CH</a:t>
            </a:r>
            <a:r>
              <a:rPr lang="cs-CZ" sz="2000" b="1" dirty="0" smtClean="0"/>
              <a:t>3</a:t>
            </a:r>
            <a:r>
              <a:rPr lang="cs-CZ" sz="2800" b="1" dirty="0" smtClean="0"/>
              <a:t>    + </a:t>
            </a:r>
            <a:r>
              <a:rPr lang="cs-CZ" sz="2800" dirty="0" smtClean="0"/>
              <a:t>H</a:t>
            </a:r>
            <a:r>
              <a:rPr lang="cs-CZ" sz="2000" dirty="0" smtClean="0"/>
              <a:t>2</a:t>
            </a:r>
            <a:r>
              <a:rPr lang="cs-CZ" sz="2800" dirty="0" smtClean="0"/>
              <a:t>O</a:t>
            </a:r>
            <a:r>
              <a:rPr lang="cs-CZ" sz="2800" b="1" dirty="0" smtClean="0"/>
              <a:t>           </a:t>
            </a:r>
            <a:r>
              <a:rPr lang="cs-CZ" sz="2800" dirty="0" smtClean="0"/>
              <a:t>CH</a:t>
            </a:r>
            <a:r>
              <a:rPr lang="cs-CZ" sz="2000" b="1" dirty="0" smtClean="0"/>
              <a:t>3</a:t>
            </a:r>
            <a:r>
              <a:rPr lang="cs-CZ" sz="2800" dirty="0" smtClean="0"/>
              <a:t>CH(OH)CH</a:t>
            </a:r>
            <a:r>
              <a:rPr lang="cs-CZ" sz="2000" b="1" dirty="0" smtClean="0"/>
              <a:t>3</a:t>
            </a:r>
            <a:endParaRPr lang="cs-CZ" sz="2000" dirty="0" smtClean="0"/>
          </a:p>
          <a:p>
            <a:r>
              <a:rPr lang="cs-CZ" sz="1400" dirty="0" smtClean="0"/>
              <a:t> </a:t>
            </a:r>
          </a:p>
          <a:p>
            <a:r>
              <a:rPr lang="cs-CZ" sz="2400" dirty="0" smtClean="0"/>
              <a:t>            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CH=O  +  2 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   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smtClean="0"/>
              <a:t>  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OH</a:t>
            </a:r>
          </a:p>
          <a:p>
            <a:r>
              <a:rPr lang="cs-CZ" sz="2400" dirty="0" smtClean="0"/>
              <a:t>                                                                </a:t>
            </a:r>
            <a:r>
              <a:rPr lang="cs-CZ" sz="2800" baseline="-25000" dirty="0" smtClean="0"/>
              <a:t>OH-</a:t>
            </a:r>
          </a:p>
          <a:p>
            <a:r>
              <a:rPr lang="cs-CZ" sz="2800" dirty="0" smtClean="0"/>
              <a:t>           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Cl </a:t>
            </a:r>
            <a:r>
              <a:rPr lang="cs-CZ" sz="2800" dirty="0"/>
              <a:t>+ H</a:t>
            </a:r>
            <a:r>
              <a:rPr lang="cs-CZ" sz="2000" dirty="0"/>
              <a:t>2</a:t>
            </a:r>
            <a:r>
              <a:rPr lang="cs-CZ" sz="2800" dirty="0"/>
              <a:t>O</a:t>
            </a:r>
            <a:r>
              <a:rPr lang="cs-CZ" sz="2800" dirty="0" smtClean="0"/>
              <a:t>     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smtClean="0"/>
              <a:t> CH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CH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OH + </a:t>
            </a:r>
            <a:r>
              <a:rPr lang="cs-CZ" sz="2800" dirty="0" err="1" smtClean="0"/>
              <a:t>HCl</a:t>
            </a:r>
            <a:endParaRPr lang="cs-CZ" sz="2800" dirty="0"/>
          </a:p>
          <a:p>
            <a:endParaRPr lang="cs-CZ" sz="2400" dirty="0"/>
          </a:p>
          <a:p>
            <a:endParaRPr lang="cs-CZ" sz="2800" dirty="0" smtClean="0"/>
          </a:p>
          <a:p>
            <a:pPr algn="ctr"/>
            <a:endParaRPr lang="cs-CZ" sz="2800" i="1"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4998650" y="4365104"/>
            <a:ext cx="3603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818468" y="5085184"/>
            <a:ext cx="3603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93" y="5733256"/>
            <a:ext cx="500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1115616" y="4231208"/>
            <a:ext cx="7599961" cy="207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Rovnice</a:t>
            </a:r>
            <a:endParaRPr lang="cs-CZ" sz="4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1073255" cy="157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0" t="2203" r="22436" b="2203"/>
          <a:stretch/>
        </p:blipFill>
        <p:spPr bwMode="auto">
          <a:xfrm>
            <a:off x="7617554" y="3789040"/>
            <a:ext cx="1177719" cy="303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79923" y="341709"/>
            <a:ext cx="8559800" cy="64448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Ethan-1,2-diol</a:t>
            </a:r>
            <a:r>
              <a:rPr lang="cs-CZ" sz="32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cs-CZ" sz="3200" dirty="0">
                <a:latin typeface="+mn-lt"/>
                <a:cs typeface="+mn-cs"/>
              </a:rPr>
              <a:t>(</a:t>
            </a:r>
            <a:r>
              <a:rPr lang="cs-CZ" sz="3200" dirty="0" err="1">
                <a:latin typeface="+mn-lt"/>
                <a:cs typeface="+mn-cs"/>
              </a:rPr>
              <a:t>ethylenglykol</a:t>
            </a:r>
            <a:r>
              <a:rPr lang="cs-CZ" sz="3200" dirty="0">
                <a:latin typeface="+mn-lt"/>
                <a:cs typeface="+mn-cs"/>
              </a:rPr>
              <a:t>, glykol) </a:t>
            </a:r>
            <a:r>
              <a:rPr lang="cs-CZ" sz="3200" dirty="0" smtClean="0">
                <a:latin typeface="+mn-lt"/>
                <a:cs typeface="+mn-cs"/>
              </a:rPr>
              <a:t> CH</a:t>
            </a:r>
            <a:r>
              <a:rPr lang="cs-CZ" sz="2400" dirty="0" smtClean="0">
                <a:latin typeface="+mn-lt"/>
                <a:cs typeface="+mn-cs"/>
              </a:rPr>
              <a:t>2</a:t>
            </a:r>
            <a:r>
              <a:rPr lang="cs-CZ" sz="3200" dirty="0" smtClean="0">
                <a:latin typeface="+mn-lt"/>
                <a:cs typeface="+mn-cs"/>
              </a:rPr>
              <a:t>-CH</a:t>
            </a:r>
            <a:r>
              <a:rPr lang="cs-CZ" sz="2400" dirty="0" smtClean="0">
                <a:latin typeface="+mn-lt"/>
                <a:cs typeface="+mn-cs"/>
              </a:rPr>
              <a:t>2</a:t>
            </a:r>
            <a:endParaRPr lang="cs-CZ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  <a:cs typeface="+mn-cs"/>
              </a:rPr>
              <a:t>                                                                  OH   </a:t>
            </a:r>
            <a:r>
              <a:rPr lang="cs-CZ" sz="3200" dirty="0" err="1">
                <a:latin typeface="+mn-lt"/>
                <a:cs typeface="+mn-cs"/>
              </a:rPr>
              <a:t>OH</a:t>
            </a:r>
            <a:endParaRPr lang="cs-CZ" sz="3200" dirty="0">
              <a:latin typeface="+mn-lt"/>
              <a:cs typeface="+mn-cs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  <a:cs typeface="+mn-cs"/>
              </a:rPr>
              <a:t>- bezbarvá, sladká , olejovitá jedovatá kapalina,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latin typeface="+mn-lt"/>
                <a:cs typeface="+mn-cs"/>
              </a:rPr>
              <a:t>v těle se oxiduje na k. šťavelovou, vstřebává se i kůží,  smrtelná dávka  90 – 110 g, menší dávky vyvolávají poruchu vědomí, poškození ledvin a CNS</a:t>
            </a:r>
          </a:p>
          <a:p>
            <a:pPr marL="4572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800" dirty="0">
              <a:latin typeface="+mn-lt"/>
              <a:cs typeface="+mn-cs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 smtClean="0">
                <a:latin typeface="+mn-lt"/>
                <a:cs typeface="+mn-cs"/>
              </a:rPr>
              <a:t>Výroba</a:t>
            </a:r>
            <a:r>
              <a:rPr lang="cs-CZ" sz="3200" i="1" dirty="0">
                <a:latin typeface="+mn-lt"/>
                <a:cs typeface="+mn-cs"/>
              </a:rPr>
              <a:t>:</a:t>
            </a:r>
            <a:r>
              <a:rPr lang="cs-CZ" sz="3200" dirty="0">
                <a:latin typeface="+mn-lt"/>
                <a:cs typeface="+mn-cs"/>
              </a:rPr>
              <a:t> hydrolýza </a:t>
            </a:r>
            <a:r>
              <a:rPr lang="cs-CZ" sz="3200" dirty="0" err="1" smtClean="0">
                <a:latin typeface="+mn-lt"/>
                <a:cs typeface="+mn-cs"/>
              </a:rPr>
              <a:t>oxiranu</a:t>
            </a:r>
            <a:endParaRPr lang="cs-CZ" sz="3200" dirty="0" smtClean="0">
              <a:latin typeface="+mn-lt"/>
              <a:cs typeface="+mn-cs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/>
              <a:t>Užití: </a:t>
            </a:r>
            <a:r>
              <a:rPr lang="cs-CZ" sz="3200" dirty="0"/>
              <a:t>součást nemrznoucích směsí (</a:t>
            </a:r>
            <a:r>
              <a:rPr lang="cs-CZ" sz="3200" dirty="0" err="1"/>
              <a:t>Fridex</a:t>
            </a:r>
            <a:r>
              <a:rPr lang="cs-CZ" sz="3200" dirty="0"/>
              <a:t>),</a:t>
            </a:r>
            <a:endParaRPr lang="cs-CZ" sz="3200" b="1" dirty="0"/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/>
              <a:t>výroba esterů, výbušnin,                                                                                      </a:t>
            </a:r>
            <a:r>
              <a:rPr lang="cs-CZ" sz="3200" dirty="0"/>
              <a:t>výroba polyuretanů a polyesterů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6732240" y="765175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7452320" y="765175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850" y="719138"/>
            <a:ext cx="8694738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+mn-lt"/>
                <a:cs typeface="+mn-cs"/>
              </a:rPr>
              <a:t>Propan-1,2,3-triol</a:t>
            </a:r>
            <a:r>
              <a:rPr lang="cs-CZ" sz="3200" i="1" dirty="0" smtClean="0">
                <a:solidFill>
                  <a:prstClr val="white"/>
                </a:solidFill>
                <a:latin typeface="+mn-lt"/>
                <a:cs typeface="+mn-cs"/>
              </a:rPr>
              <a:t>, </a:t>
            </a:r>
            <a:r>
              <a:rPr lang="cs-CZ" sz="3200" b="1" dirty="0">
                <a:solidFill>
                  <a:srgbClr val="FF0000"/>
                </a:solidFill>
                <a:latin typeface="+mn-lt"/>
                <a:cs typeface="+mn-cs"/>
              </a:rPr>
              <a:t>glycerol</a:t>
            </a:r>
            <a:r>
              <a:rPr lang="cs-CZ" sz="3200" i="1" dirty="0">
                <a:solidFill>
                  <a:prstClr val="white"/>
                </a:solidFill>
                <a:latin typeface="+mn-lt"/>
                <a:cs typeface="+mn-cs"/>
              </a:rPr>
              <a:t> ( glycerin</a:t>
            </a:r>
            <a:r>
              <a:rPr lang="cs-CZ" sz="3200" i="1" dirty="0" smtClean="0">
                <a:solidFill>
                  <a:prstClr val="white"/>
                </a:solidFill>
                <a:latin typeface="+mn-lt"/>
                <a:cs typeface="+mn-cs"/>
              </a:rPr>
              <a:t>) </a:t>
            </a:r>
            <a:r>
              <a:rPr lang="cs-CZ" sz="3200" dirty="0" smtClean="0">
                <a:solidFill>
                  <a:prstClr val="white"/>
                </a:solidFill>
              </a:rPr>
              <a:t>CH</a:t>
            </a:r>
            <a:r>
              <a:rPr lang="cs-CZ" sz="2400" dirty="0" smtClean="0">
                <a:solidFill>
                  <a:prstClr val="white"/>
                </a:solidFill>
              </a:rPr>
              <a:t>2</a:t>
            </a:r>
            <a:r>
              <a:rPr lang="cs-CZ" sz="3200" dirty="0" smtClean="0">
                <a:solidFill>
                  <a:prstClr val="white"/>
                </a:solidFill>
              </a:rPr>
              <a:t>-CH-CH</a:t>
            </a:r>
            <a:r>
              <a:rPr lang="cs-CZ" sz="2400" dirty="0" smtClean="0">
                <a:solidFill>
                  <a:prstClr val="white"/>
                </a:solidFill>
              </a:rPr>
              <a:t>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 smtClean="0">
                <a:solidFill>
                  <a:prstClr val="white"/>
                </a:solidFill>
                <a:latin typeface="+mn-lt"/>
                <a:cs typeface="+mn-cs"/>
              </a:rPr>
              <a:t>HOCH</a:t>
            </a:r>
            <a:r>
              <a:rPr lang="cs-CZ" sz="2400" dirty="0" smtClean="0">
                <a:solidFill>
                  <a:prstClr val="white"/>
                </a:solidFill>
                <a:latin typeface="+mn-lt"/>
                <a:cs typeface="+mn-cs"/>
              </a:rPr>
              <a:t>2</a:t>
            </a:r>
            <a:r>
              <a:rPr lang="cs-CZ" sz="3200" dirty="0" smtClean="0">
                <a:solidFill>
                  <a:prstClr val="white"/>
                </a:solidFill>
                <a:latin typeface="+mn-lt"/>
                <a:cs typeface="+mn-cs"/>
              </a:rPr>
              <a:t>CH(OH)CH</a:t>
            </a:r>
            <a:r>
              <a:rPr lang="cs-CZ" sz="2400" dirty="0" smtClean="0">
                <a:solidFill>
                  <a:prstClr val="white"/>
                </a:solidFill>
                <a:latin typeface="+mn-lt"/>
                <a:cs typeface="+mn-cs"/>
              </a:rPr>
              <a:t>2</a:t>
            </a:r>
            <a:r>
              <a:rPr lang="cs-CZ" sz="3200" dirty="0" smtClean="0">
                <a:solidFill>
                  <a:prstClr val="white"/>
                </a:solidFill>
                <a:latin typeface="+mn-lt"/>
                <a:cs typeface="+mn-cs"/>
              </a:rPr>
              <a:t>OH                              OH</a:t>
            </a:r>
            <a:r>
              <a:rPr lang="cs-CZ" sz="3200" dirty="0">
                <a:solidFill>
                  <a:prstClr val="white"/>
                </a:solidFill>
              </a:rPr>
              <a:t> </a:t>
            </a:r>
            <a:r>
              <a:rPr lang="cs-CZ" sz="3200" dirty="0" err="1" smtClean="0">
                <a:solidFill>
                  <a:prstClr val="white"/>
                </a:solidFill>
              </a:rPr>
              <a:t>OH</a:t>
            </a:r>
            <a:r>
              <a:rPr lang="cs-CZ" sz="3200" dirty="0">
                <a:solidFill>
                  <a:prstClr val="white"/>
                </a:solidFill>
              </a:rPr>
              <a:t> </a:t>
            </a:r>
            <a:r>
              <a:rPr lang="cs-CZ" sz="3200" dirty="0" err="1">
                <a:solidFill>
                  <a:prstClr val="white"/>
                </a:solidFill>
              </a:rPr>
              <a:t>OH</a:t>
            </a:r>
            <a:endParaRPr lang="cs-CZ" sz="3200" dirty="0">
              <a:solidFill>
                <a:prstClr val="white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i="1" dirty="0">
              <a:solidFill>
                <a:prstClr val="white"/>
              </a:solidFill>
              <a:latin typeface="+mn-lt"/>
              <a:cs typeface="+mn-cs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 smtClean="0">
                <a:latin typeface="+mn-lt"/>
                <a:cs typeface="+mn-cs"/>
              </a:rPr>
              <a:t>- olejovitá </a:t>
            </a:r>
            <a:r>
              <a:rPr lang="cs-CZ" sz="3200" dirty="0">
                <a:latin typeface="+mn-lt"/>
                <a:cs typeface="+mn-cs"/>
              </a:rPr>
              <a:t>nasládlá, prakticky nejedovatá kapalina, rozpustná ve vodě</a:t>
            </a:r>
          </a:p>
          <a:p>
            <a:pPr marL="4572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800" dirty="0">
              <a:latin typeface="+mn-lt"/>
              <a:cs typeface="+mn-cs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n-lt"/>
                <a:cs typeface="+mn-cs"/>
              </a:rPr>
              <a:t>Příprava: </a:t>
            </a:r>
            <a:r>
              <a:rPr lang="cs-CZ" sz="3200" dirty="0">
                <a:solidFill>
                  <a:prstClr val="white"/>
                </a:solidFill>
                <a:latin typeface="+mn-lt"/>
                <a:cs typeface="+mn-cs"/>
              </a:rPr>
              <a:t> hydrolýzou  přírodních tuků a olejů nebo synteticky  z </a:t>
            </a:r>
            <a:r>
              <a:rPr lang="cs-CZ" sz="3200" dirty="0">
                <a:latin typeface="+mn-lt"/>
                <a:cs typeface="+mn-cs"/>
              </a:rPr>
              <a:t>allylchloridu nebo </a:t>
            </a:r>
            <a:r>
              <a:rPr lang="cs-CZ" sz="3200" dirty="0" err="1">
                <a:latin typeface="+mn-lt"/>
                <a:cs typeface="+mn-cs"/>
              </a:rPr>
              <a:t>allylalkoholu</a:t>
            </a:r>
            <a:endParaRPr lang="cs-CZ" sz="3200" dirty="0">
              <a:solidFill>
                <a:prstClr val="white"/>
              </a:solidFill>
              <a:latin typeface="+mn-lt"/>
              <a:cs typeface="+mn-cs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800" i="1" dirty="0">
              <a:latin typeface="+mn-lt"/>
              <a:cs typeface="+mn-cs"/>
            </a:endParaRPr>
          </a:p>
          <a:p>
            <a:pPr marL="457200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800" dirty="0">
              <a:latin typeface="+mn-lt"/>
              <a:cs typeface="+mn-cs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i="1" dirty="0">
                <a:latin typeface="+mn-lt"/>
                <a:cs typeface="+mn-cs"/>
              </a:rPr>
              <a:t>Použití:  </a:t>
            </a:r>
            <a:r>
              <a:rPr lang="cs-CZ" sz="3200" dirty="0">
                <a:latin typeface="+mn-lt"/>
                <a:cs typeface="+mn-cs"/>
              </a:rPr>
              <a:t> výroba syntetických pryskyřic, kosmetických přípravků, výbušnin (</a:t>
            </a:r>
            <a:r>
              <a:rPr lang="cs-CZ" sz="3200" dirty="0" err="1">
                <a:latin typeface="+mn-lt"/>
                <a:cs typeface="+mn-cs"/>
              </a:rPr>
              <a:t>trinitrát</a:t>
            </a:r>
            <a:r>
              <a:rPr lang="cs-CZ" sz="3200" dirty="0">
                <a:latin typeface="+mn-lt"/>
                <a:cs typeface="+mn-cs"/>
              </a:rPr>
              <a:t> glycerolu ), v lékařství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875462" y="1160612"/>
            <a:ext cx="0" cy="16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7524328" y="1182738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8100392" y="1160612"/>
            <a:ext cx="0" cy="1661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2696</TotalTime>
  <Words>533</Words>
  <Application>Microsoft Office PowerPoint</Application>
  <PresentationFormat>Předvádění na obrazovce (4:3)</PresentationFormat>
  <Paragraphs>128</Paragraphs>
  <Slides>15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Symbol</vt:lpstr>
      <vt:lpstr>Verdana</vt:lpstr>
      <vt:lpstr>Wingdings 2</vt:lpstr>
      <vt:lpstr>Talent</vt:lpstr>
      <vt:lpstr>Hydroxyderiváty</vt:lpstr>
      <vt:lpstr>Příprava a výroba alkoholů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Hydroxyderiváty</dc:title>
  <dc:creator>notebook</dc:creator>
  <cp:lastModifiedBy>hradilova</cp:lastModifiedBy>
  <cp:revision>142</cp:revision>
  <dcterms:created xsi:type="dcterms:W3CDTF">2012-02-10T17:43:52Z</dcterms:created>
  <dcterms:modified xsi:type="dcterms:W3CDTF">2014-02-23T15:39:51Z</dcterms:modified>
</cp:coreProperties>
</file>